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9"/>
  </p:notesMasterIdLst>
  <p:sldIdLst>
    <p:sldId id="256" r:id="rId2"/>
    <p:sldId id="257" r:id="rId3"/>
    <p:sldId id="258" r:id="rId4"/>
    <p:sldId id="261" r:id="rId5"/>
    <p:sldId id="259" r:id="rId6"/>
    <p:sldId id="260" r:id="rId7"/>
    <p:sldId id="262" r:id="rId8"/>
    <p:sldId id="263" r:id="rId9"/>
    <p:sldId id="265" r:id="rId10"/>
    <p:sldId id="264"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6550" autoAdjust="0"/>
  </p:normalViewPr>
  <p:slideViewPr>
    <p:cSldViewPr snapToGrid="0">
      <p:cViewPr varScale="1">
        <p:scale>
          <a:sx n="86" d="100"/>
          <a:sy n="86" d="100"/>
        </p:scale>
        <p:origin x="14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C85554-F195-4920-AC5A-03AD6DFC51B8}" type="datetimeFigureOut">
              <a:rPr lang="da-DK" smtClean="0"/>
              <a:t>08-05-2023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9580A8-5A1F-4F86-BE72-93ABF032666E}" type="slidenum">
              <a:rPr lang="da-DK" smtClean="0"/>
              <a:t>‹#›</a:t>
            </a:fld>
            <a:endParaRPr lang="da-DK"/>
          </a:p>
        </p:txBody>
      </p:sp>
    </p:spTree>
    <p:extLst>
      <p:ext uri="{BB962C8B-B14F-4D97-AF65-F5344CB8AC3E}">
        <p14:creationId xmlns:p14="http://schemas.microsoft.com/office/powerpoint/2010/main" val="1652701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Rudersdal er næsthøjest på velstand og næstlavest på velfærd – når velfærd måles på fx normeringer og budgetter ift. indbyggertal</a:t>
            </a:r>
          </a:p>
          <a:p>
            <a:endParaRPr lang="da-DK" dirty="0"/>
          </a:p>
          <a:p>
            <a:r>
              <a:rPr lang="da-DK" dirty="0"/>
              <a:t>Baggrunden for det aktuelle arbejde …………………………….</a:t>
            </a:r>
          </a:p>
        </p:txBody>
      </p:sp>
      <p:sp>
        <p:nvSpPr>
          <p:cNvPr id="4" name="Pladsholder til slidenummer 3"/>
          <p:cNvSpPr>
            <a:spLocks noGrp="1"/>
          </p:cNvSpPr>
          <p:nvPr>
            <p:ph type="sldNum" sz="quarter" idx="5"/>
          </p:nvPr>
        </p:nvSpPr>
        <p:spPr/>
        <p:txBody>
          <a:bodyPr/>
          <a:lstStyle/>
          <a:p>
            <a:fld id="{779580A8-5A1F-4F86-BE72-93ABF032666E}" type="slidenum">
              <a:rPr lang="da-DK" smtClean="0"/>
              <a:t>2</a:t>
            </a:fld>
            <a:endParaRPr lang="da-DK"/>
          </a:p>
        </p:txBody>
      </p:sp>
    </p:spTree>
    <p:extLst>
      <p:ext uri="{BB962C8B-B14F-4D97-AF65-F5344CB8AC3E}">
        <p14:creationId xmlns:p14="http://schemas.microsoft.com/office/powerpoint/2010/main" val="26965317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Broen for voksen = fællesskabspuljen</a:t>
            </a:r>
          </a:p>
        </p:txBody>
      </p:sp>
      <p:sp>
        <p:nvSpPr>
          <p:cNvPr id="4" name="Pladsholder til slidenummer 3"/>
          <p:cNvSpPr>
            <a:spLocks noGrp="1"/>
          </p:cNvSpPr>
          <p:nvPr>
            <p:ph type="sldNum" sz="quarter" idx="5"/>
          </p:nvPr>
        </p:nvSpPr>
        <p:spPr/>
        <p:txBody>
          <a:bodyPr/>
          <a:lstStyle/>
          <a:p>
            <a:fld id="{779580A8-5A1F-4F86-BE72-93ABF032666E}" type="slidenum">
              <a:rPr lang="da-DK" smtClean="0"/>
              <a:t>12</a:t>
            </a:fld>
            <a:endParaRPr lang="da-DK"/>
          </a:p>
        </p:txBody>
      </p:sp>
    </p:spTree>
    <p:extLst>
      <p:ext uri="{BB962C8B-B14F-4D97-AF65-F5344CB8AC3E}">
        <p14:creationId xmlns:p14="http://schemas.microsoft.com/office/powerpoint/2010/main" val="3882494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a:p>
            <a:r>
              <a:rPr lang="da-DK" dirty="0"/>
              <a:t>Der er altid ønsker om en ‘liste’ eller ‘oversigt’ over mulighederne i det frivillige – MEN det ændrer sig hele tiden, så det er ikke en løsning. Vores nuværende løsning er at skabe gensidigt personligt kendskab og vide, hvem man skal kontakte, når man har brug for oplysninger.</a:t>
            </a:r>
          </a:p>
          <a:p>
            <a:endParaRPr lang="da-DK" dirty="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MOD til at prøve med løsninger i det almene først. FX Selvhjælpsgrupper eller økonomisk rådgivning i Frivilligcenteret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Giv tilbage – </a:t>
            </a:r>
            <a:r>
              <a:rPr lang="da-DK" dirty="0" err="1"/>
              <a:t>win</a:t>
            </a:r>
            <a:r>
              <a:rPr lang="da-DK" dirty="0"/>
              <a:t> </a:t>
            </a:r>
            <a:r>
              <a:rPr lang="da-DK" dirty="0" err="1"/>
              <a:t>win</a:t>
            </a:r>
            <a:r>
              <a:rPr lang="da-DK" dirty="0"/>
              <a:t> – gensidig værdiskabelse</a:t>
            </a:r>
          </a:p>
        </p:txBody>
      </p:sp>
      <p:sp>
        <p:nvSpPr>
          <p:cNvPr id="4" name="Pladsholder til slidenummer 3"/>
          <p:cNvSpPr>
            <a:spLocks noGrp="1"/>
          </p:cNvSpPr>
          <p:nvPr>
            <p:ph type="sldNum" sz="quarter" idx="5"/>
          </p:nvPr>
        </p:nvSpPr>
        <p:spPr/>
        <p:txBody>
          <a:bodyPr/>
          <a:lstStyle/>
          <a:p>
            <a:fld id="{779580A8-5A1F-4F86-BE72-93ABF032666E}" type="slidenum">
              <a:rPr lang="da-DK" smtClean="0"/>
              <a:t>13</a:t>
            </a:fld>
            <a:endParaRPr lang="da-DK"/>
          </a:p>
        </p:txBody>
      </p:sp>
    </p:spTree>
    <p:extLst>
      <p:ext uri="{BB962C8B-B14F-4D97-AF65-F5344CB8AC3E}">
        <p14:creationId xmlns:p14="http://schemas.microsoft.com/office/powerpoint/2010/main" val="407426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Fx invitere ind til tæt samarbejde og dialog om muligheder i det daglige samarbejde eller ved temaoplæg for borgere og medarbejdere</a:t>
            </a:r>
          </a:p>
          <a:p>
            <a:endParaRPr lang="da-DK" dirty="0"/>
          </a:p>
          <a:p>
            <a:r>
              <a:rPr lang="da-DK" dirty="0"/>
              <a:t>Samarbejde og dialog med de lokale gymnasier og (snart) folkeskoler</a:t>
            </a:r>
          </a:p>
          <a:p>
            <a:endParaRPr lang="da-DK" dirty="0"/>
          </a:p>
          <a:p>
            <a:r>
              <a:rPr lang="da-DK" dirty="0"/>
              <a:t>ÅR - konkret samarbejde med jobcenter og Ydelse om tidlig og forebyggende hjælp og med fokus på lokalsamfundets muligheder</a:t>
            </a:r>
          </a:p>
        </p:txBody>
      </p:sp>
      <p:sp>
        <p:nvSpPr>
          <p:cNvPr id="4" name="Pladsholder til slidenummer 3"/>
          <p:cNvSpPr>
            <a:spLocks noGrp="1"/>
          </p:cNvSpPr>
          <p:nvPr>
            <p:ph type="sldNum" sz="quarter" idx="5"/>
          </p:nvPr>
        </p:nvSpPr>
        <p:spPr/>
        <p:txBody>
          <a:bodyPr/>
          <a:lstStyle/>
          <a:p>
            <a:fld id="{779580A8-5A1F-4F86-BE72-93ABF032666E}" type="slidenum">
              <a:rPr lang="da-DK" smtClean="0"/>
              <a:t>14</a:t>
            </a:fld>
            <a:endParaRPr lang="da-DK"/>
          </a:p>
        </p:txBody>
      </p:sp>
    </p:spTree>
    <p:extLst>
      <p:ext uri="{BB962C8B-B14F-4D97-AF65-F5344CB8AC3E}">
        <p14:creationId xmlns:p14="http://schemas.microsoft.com/office/powerpoint/2010/main" val="3413361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Inspiration fra Alternatives </a:t>
            </a:r>
            <a:r>
              <a:rPr lang="da-DK" dirty="0" err="1"/>
              <a:t>Unlimitet</a:t>
            </a:r>
            <a:r>
              <a:rPr lang="da-DK" dirty="0"/>
              <a:t> i USA – </a:t>
            </a:r>
            <a:r>
              <a:rPr lang="da-DK" dirty="0" err="1"/>
              <a:t>Conneticut</a:t>
            </a:r>
            <a:r>
              <a:rPr lang="da-DK" dirty="0"/>
              <a:t>. De taler om ‘</a:t>
            </a:r>
            <a:r>
              <a:rPr lang="da-DK" dirty="0" err="1"/>
              <a:t>bridging</a:t>
            </a:r>
            <a:r>
              <a:rPr lang="da-DK" dirty="0"/>
              <a:t>’ og ‘</a:t>
            </a:r>
            <a:r>
              <a:rPr lang="da-DK" dirty="0" err="1"/>
              <a:t>bonding</a:t>
            </a:r>
            <a:r>
              <a:rPr lang="da-DK" dirty="0"/>
              <a:t>’, hvor det at bygge bro ikke er nok. </a:t>
            </a:r>
          </a:p>
          <a:p>
            <a:endParaRPr lang="da-DK" dirty="0"/>
          </a:p>
          <a:p>
            <a:r>
              <a:rPr lang="da-DK" dirty="0"/>
              <a:t>Der skal skabes deciderede bånd mellem tilbud og lokalsamfund for at lykkes med at give adgang til meningsfulde fællesskaber i hverdagslivet.</a:t>
            </a:r>
          </a:p>
        </p:txBody>
      </p:sp>
      <p:sp>
        <p:nvSpPr>
          <p:cNvPr id="4" name="Pladsholder til slidenummer 3"/>
          <p:cNvSpPr>
            <a:spLocks noGrp="1"/>
          </p:cNvSpPr>
          <p:nvPr>
            <p:ph type="sldNum" sz="quarter" idx="5"/>
          </p:nvPr>
        </p:nvSpPr>
        <p:spPr/>
        <p:txBody>
          <a:bodyPr/>
          <a:lstStyle/>
          <a:p>
            <a:fld id="{779580A8-5A1F-4F86-BE72-93ABF032666E}" type="slidenum">
              <a:rPr lang="da-DK" smtClean="0"/>
              <a:t>15</a:t>
            </a:fld>
            <a:endParaRPr lang="da-DK"/>
          </a:p>
        </p:txBody>
      </p:sp>
    </p:spTree>
    <p:extLst>
      <p:ext uri="{BB962C8B-B14F-4D97-AF65-F5344CB8AC3E}">
        <p14:creationId xmlns:p14="http://schemas.microsoft.com/office/powerpoint/2010/main" val="2602989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779580A8-5A1F-4F86-BE72-93ABF032666E}" type="slidenum">
              <a:rPr lang="da-DK" smtClean="0"/>
              <a:t>17</a:t>
            </a:fld>
            <a:endParaRPr lang="da-DK"/>
          </a:p>
        </p:txBody>
      </p:sp>
    </p:spTree>
    <p:extLst>
      <p:ext uri="{BB962C8B-B14F-4D97-AF65-F5344CB8AC3E}">
        <p14:creationId xmlns:p14="http://schemas.microsoft.com/office/powerpoint/2010/main" val="2944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Fortæl historien om at starte med implementering af recovery-orientering med udgangspunkt i den personlige – individuelle </a:t>
            </a:r>
            <a:r>
              <a:rPr lang="da-DK" dirty="0" err="1"/>
              <a:t>recoveryproces</a:t>
            </a:r>
            <a:r>
              <a:rPr lang="da-DK" dirty="0"/>
              <a:t>.</a:t>
            </a:r>
          </a:p>
          <a:p>
            <a:r>
              <a:rPr lang="da-DK" dirty="0"/>
              <a:t>Politisk opbakning og sproglig opmærksomhed – fx få afskaffet en grundlæggende sygdomstænkning hos politikere, ledere og medarbejdere og se på menneskelige reaktioner på livsomstændigheder</a:t>
            </a:r>
          </a:p>
          <a:p>
            <a:r>
              <a:rPr lang="da-DK" dirty="0"/>
              <a:t>Fokus på at mennesker kommer sig – og hvad skal der til…..</a:t>
            </a:r>
          </a:p>
          <a:p>
            <a:endParaRPr lang="da-DK" dirty="0"/>
          </a:p>
          <a:p>
            <a:r>
              <a:rPr lang="da-DK" dirty="0"/>
              <a:t>Fra William Anthony til Alain </a:t>
            </a:r>
            <a:r>
              <a:rPr lang="da-DK" dirty="0" err="1"/>
              <a:t>Topor</a:t>
            </a:r>
            <a:r>
              <a:rPr lang="da-DK" dirty="0"/>
              <a:t> med flere – fra det individuelle perspektiv til fællesskabsperspektivet</a:t>
            </a:r>
          </a:p>
          <a:p>
            <a:endParaRPr lang="da-DK" dirty="0"/>
          </a:p>
          <a:p>
            <a:endParaRPr lang="da-DK" dirty="0"/>
          </a:p>
          <a:p>
            <a:endParaRPr lang="da-DK" dirty="0"/>
          </a:p>
        </p:txBody>
      </p:sp>
      <p:sp>
        <p:nvSpPr>
          <p:cNvPr id="4" name="Pladsholder til slidenummer 3"/>
          <p:cNvSpPr>
            <a:spLocks noGrp="1"/>
          </p:cNvSpPr>
          <p:nvPr>
            <p:ph type="sldNum" sz="quarter" idx="5"/>
          </p:nvPr>
        </p:nvSpPr>
        <p:spPr/>
        <p:txBody>
          <a:bodyPr/>
          <a:lstStyle/>
          <a:p>
            <a:fld id="{779580A8-5A1F-4F86-BE72-93ABF032666E}" type="slidenum">
              <a:rPr lang="da-DK" smtClean="0"/>
              <a:t>3</a:t>
            </a:fld>
            <a:endParaRPr lang="da-DK"/>
          </a:p>
        </p:txBody>
      </p:sp>
    </p:spTree>
    <p:extLst>
      <p:ext uri="{BB962C8B-B14F-4D97-AF65-F5344CB8AC3E}">
        <p14:creationId xmlns:p14="http://schemas.microsoft.com/office/powerpoint/2010/main" val="3085685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At evaluere og for alvor blive klar over for alvor – at kommunen kan ikke løse opgaven – vi kan lave reservater, ikke hverdagsliv – vi kan ikke lave fællesskaber, hvor andre ikke bliver betalt for at være sammen med mig - </a:t>
            </a:r>
          </a:p>
          <a:p>
            <a:endParaRPr lang="da-DK" dirty="0"/>
          </a:p>
          <a:p>
            <a:endParaRPr lang="da-DK" dirty="0"/>
          </a:p>
          <a:p>
            <a:r>
              <a:rPr lang="da-DK" dirty="0"/>
              <a:t>HVAD SKAL VI SÅ GØRE????</a:t>
            </a:r>
          </a:p>
          <a:p>
            <a:endParaRPr lang="da-DK" dirty="0"/>
          </a:p>
          <a:p>
            <a:r>
              <a:rPr lang="da-DK" dirty="0"/>
              <a:t>Vi har fundet hjælp i både CHIME og de nye 8 principper for </a:t>
            </a:r>
            <a:r>
              <a:rPr lang="da-DK" dirty="0" err="1"/>
              <a:t>recoveryorienteret</a:t>
            </a:r>
            <a:r>
              <a:rPr lang="da-DK" dirty="0"/>
              <a:t> rehabilitering, som Social- og Boligstyrelsen i DK har udgivet i år.</a:t>
            </a:r>
          </a:p>
          <a:p>
            <a:endParaRPr lang="da-DK" dirty="0"/>
          </a:p>
        </p:txBody>
      </p:sp>
      <p:sp>
        <p:nvSpPr>
          <p:cNvPr id="4" name="Pladsholder til slidenummer 3"/>
          <p:cNvSpPr>
            <a:spLocks noGrp="1"/>
          </p:cNvSpPr>
          <p:nvPr>
            <p:ph type="sldNum" sz="quarter" idx="5"/>
          </p:nvPr>
        </p:nvSpPr>
        <p:spPr/>
        <p:txBody>
          <a:bodyPr/>
          <a:lstStyle/>
          <a:p>
            <a:fld id="{779580A8-5A1F-4F86-BE72-93ABF032666E}" type="slidenum">
              <a:rPr lang="da-DK" smtClean="0"/>
              <a:t>4</a:t>
            </a:fld>
            <a:endParaRPr lang="da-DK"/>
          </a:p>
        </p:txBody>
      </p:sp>
    </p:spTree>
    <p:extLst>
      <p:ext uri="{BB962C8B-B14F-4D97-AF65-F5344CB8AC3E}">
        <p14:creationId xmlns:p14="http://schemas.microsoft.com/office/powerpoint/2010/main" val="64959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CHIME – </a:t>
            </a:r>
            <a:r>
              <a:rPr lang="da-DK" dirty="0" err="1"/>
              <a:t>Leamy</a:t>
            </a:r>
            <a:r>
              <a:rPr lang="da-DK" dirty="0"/>
              <a:t> et al. 2011</a:t>
            </a:r>
          </a:p>
          <a:p>
            <a:endParaRPr lang="da-DK" dirty="0"/>
          </a:p>
          <a:p>
            <a:r>
              <a:rPr lang="da-DK" dirty="0"/>
              <a:t>Også inspiration fra bl.a. Jerry </a:t>
            </a:r>
            <a:r>
              <a:rPr lang="da-DK" dirty="0" err="1"/>
              <a:t>Tew</a:t>
            </a:r>
            <a:r>
              <a:rPr lang="da-DK" dirty="0"/>
              <a:t> om de sociale perspektiver og tilgange til psykisk trivsel/helse og danske bidrag fx gennem ‘Det sociales betydning for mennesker med sindslidelse’ – Benny Lihme (red.) til Finn Blickfeldt Juliussen ‘Recovery-orienteret rehabilitering – re-orientering for mental sundhed’</a:t>
            </a:r>
          </a:p>
          <a:p>
            <a:endParaRPr lang="da-DK" dirty="0"/>
          </a:p>
          <a:p>
            <a:endParaRPr lang="da-DK" dirty="0"/>
          </a:p>
        </p:txBody>
      </p:sp>
      <p:sp>
        <p:nvSpPr>
          <p:cNvPr id="4" name="Pladsholder til slidenummer 3"/>
          <p:cNvSpPr>
            <a:spLocks noGrp="1"/>
          </p:cNvSpPr>
          <p:nvPr>
            <p:ph type="sldNum" sz="quarter" idx="5"/>
          </p:nvPr>
        </p:nvSpPr>
        <p:spPr/>
        <p:txBody>
          <a:bodyPr/>
          <a:lstStyle/>
          <a:p>
            <a:fld id="{779580A8-5A1F-4F86-BE72-93ABF032666E}" type="slidenum">
              <a:rPr lang="da-DK" smtClean="0"/>
              <a:t>5</a:t>
            </a:fld>
            <a:endParaRPr lang="da-DK"/>
          </a:p>
        </p:txBody>
      </p:sp>
    </p:spTree>
    <p:extLst>
      <p:ext uri="{BB962C8B-B14F-4D97-AF65-F5344CB8AC3E}">
        <p14:creationId xmlns:p14="http://schemas.microsoft.com/office/powerpoint/2010/main" val="250924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Nationalt projekt i samarbejde mellem Socialstyrelsen, PwC og 4 kommuner</a:t>
            </a:r>
          </a:p>
          <a:p>
            <a:endParaRPr lang="da-DK" dirty="0"/>
          </a:p>
          <a:p>
            <a:r>
              <a:rPr lang="da-DK" dirty="0"/>
              <a:t>Udviklet et koncept for recovery-orienteret rehabilitering</a:t>
            </a:r>
          </a:p>
        </p:txBody>
      </p:sp>
      <p:sp>
        <p:nvSpPr>
          <p:cNvPr id="4" name="Pladsholder til slidenummer 3"/>
          <p:cNvSpPr>
            <a:spLocks noGrp="1"/>
          </p:cNvSpPr>
          <p:nvPr>
            <p:ph type="sldNum" sz="quarter" idx="5"/>
          </p:nvPr>
        </p:nvSpPr>
        <p:spPr/>
        <p:txBody>
          <a:bodyPr/>
          <a:lstStyle/>
          <a:p>
            <a:fld id="{779580A8-5A1F-4F86-BE72-93ABF032666E}" type="slidenum">
              <a:rPr lang="da-DK" smtClean="0"/>
              <a:t>6</a:t>
            </a:fld>
            <a:endParaRPr lang="da-DK"/>
          </a:p>
        </p:txBody>
      </p:sp>
    </p:spTree>
    <p:extLst>
      <p:ext uri="{BB962C8B-B14F-4D97-AF65-F5344CB8AC3E}">
        <p14:creationId xmlns:p14="http://schemas.microsoft.com/office/powerpoint/2010/main" val="2629593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Spørgsmålene stod i kø</a:t>
            </a:r>
          </a:p>
          <a:p>
            <a:r>
              <a:rPr lang="da-DK" dirty="0"/>
              <a:t>Vi vidste ikke, hvor vi skulle starte og slutte – hvordan åbne reservaterne?</a:t>
            </a:r>
          </a:p>
          <a:p>
            <a:endParaRPr lang="da-DK" dirty="0"/>
          </a:p>
          <a:p>
            <a:r>
              <a:rPr lang="da-DK" dirty="0"/>
              <a:t>Forstod at deltagelse i almene fællesskaber var en vej, der skulle gøres lettilgængelig</a:t>
            </a:r>
          </a:p>
          <a:p>
            <a:endParaRPr lang="da-DK" dirty="0"/>
          </a:p>
          <a:p>
            <a:r>
              <a:rPr lang="da-DK" dirty="0"/>
              <a:t>Vi kunne skabe </a:t>
            </a:r>
            <a:r>
              <a:rPr lang="da-DK" dirty="0" err="1"/>
              <a:t>øvebaner</a:t>
            </a:r>
            <a:r>
              <a:rPr lang="da-DK" dirty="0"/>
              <a:t> og let adgang til værdsatte roller inde i de kommunale reservater – det startede tilbage i 2012 fx at brugerne har nøgle til lokalerne og kan bruge dem, når der ikke er medarbejdere eller skabe adgang til at være tovholder, deltager i udviklingsprojekter, peermedarbejdere og meget mere</a:t>
            </a:r>
          </a:p>
          <a:p>
            <a:endParaRPr lang="da-DK" dirty="0"/>
          </a:p>
          <a:p>
            <a:r>
              <a:rPr lang="da-DK" dirty="0"/>
              <a:t>Det er vejen til det, som ikke er under vores kontrol, som er vanskelig……………</a:t>
            </a:r>
          </a:p>
          <a:p>
            <a:endParaRPr lang="da-DK" dirty="0"/>
          </a:p>
        </p:txBody>
      </p:sp>
      <p:sp>
        <p:nvSpPr>
          <p:cNvPr id="4" name="Pladsholder til slidenummer 3"/>
          <p:cNvSpPr>
            <a:spLocks noGrp="1"/>
          </p:cNvSpPr>
          <p:nvPr>
            <p:ph type="sldNum" sz="quarter" idx="5"/>
          </p:nvPr>
        </p:nvSpPr>
        <p:spPr/>
        <p:txBody>
          <a:bodyPr/>
          <a:lstStyle/>
          <a:p>
            <a:fld id="{779580A8-5A1F-4F86-BE72-93ABF032666E}" type="slidenum">
              <a:rPr lang="da-DK" smtClean="0"/>
              <a:t>8</a:t>
            </a:fld>
            <a:endParaRPr lang="da-DK"/>
          </a:p>
        </p:txBody>
      </p:sp>
    </p:spTree>
    <p:extLst>
      <p:ext uri="{BB962C8B-B14F-4D97-AF65-F5344CB8AC3E}">
        <p14:creationId xmlns:p14="http://schemas.microsoft.com/office/powerpoint/2010/main" val="3064293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a:t>Skaber bare ikke tilstrækkelig adgang til de almene fællesskaber i hverdagslivet/lokalsamfundet!</a:t>
            </a:r>
          </a:p>
          <a:p>
            <a:endParaRPr lang="da-DK" b="1" dirty="0"/>
          </a:p>
          <a:p>
            <a:r>
              <a:rPr lang="da-DK" b="1" dirty="0"/>
              <a:t>Men det skaber adgang til værdsatte roller og normalisere psykiske vanskeligheder</a:t>
            </a:r>
          </a:p>
        </p:txBody>
      </p:sp>
      <p:sp>
        <p:nvSpPr>
          <p:cNvPr id="4" name="Pladsholder til slidenummer 3"/>
          <p:cNvSpPr>
            <a:spLocks noGrp="1"/>
          </p:cNvSpPr>
          <p:nvPr>
            <p:ph type="sldNum" sz="quarter" idx="5"/>
          </p:nvPr>
        </p:nvSpPr>
        <p:spPr/>
        <p:txBody>
          <a:bodyPr/>
          <a:lstStyle/>
          <a:p>
            <a:fld id="{779580A8-5A1F-4F86-BE72-93ABF032666E}" type="slidenum">
              <a:rPr lang="da-DK" smtClean="0"/>
              <a:t>9</a:t>
            </a:fld>
            <a:endParaRPr lang="da-DK"/>
          </a:p>
        </p:txBody>
      </p:sp>
    </p:spTree>
    <p:extLst>
      <p:ext uri="{BB962C8B-B14F-4D97-AF65-F5344CB8AC3E}">
        <p14:creationId xmlns:p14="http://schemas.microsoft.com/office/powerpoint/2010/main" val="1434951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Når kommunen går ud til de frivillige: </a:t>
            </a:r>
          </a:p>
          <a:p>
            <a:endParaRPr lang="da-DK" dirty="0"/>
          </a:p>
          <a:p>
            <a:r>
              <a:rPr lang="da-DK" dirty="0"/>
              <a:t>Frivillige foreninger er ikke underlagt kommunale regler</a:t>
            </a:r>
          </a:p>
          <a:p>
            <a:endParaRPr lang="da-DK" dirty="0"/>
          </a:p>
          <a:p>
            <a:r>
              <a:rPr lang="da-DK" dirty="0"/>
              <a:t>Fortæl om Ressourcebanken, PEERS og frivilligkoordinators rolle – kontakt til Frivilligcenter Rudersdal. Betyder meget for Frivilligcenteret at kommunen sørger for en koordinator</a:t>
            </a:r>
          </a:p>
          <a:p>
            <a:endParaRPr lang="da-DK" dirty="0"/>
          </a:p>
          <a:p>
            <a:r>
              <a:rPr lang="da-DK" dirty="0"/>
              <a:t>Kommunen arbejder sammen med de frivillige foreninger fx ved at tilbyde peerstøtte gennem PEERS eller PEERS underviser i kommunens læringsforløb og indgår i et kommunalt ungenetværk</a:t>
            </a:r>
          </a:p>
        </p:txBody>
      </p:sp>
      <p:sp>
        <p:nvSpPr>
          <p:cNvPr id="4" name="Pladsholder til slidenummer 3"/>
          <p:cNvSpPr>
            <a:spLocks noGrp="1"/>
          </p:cNvSpPr>
          <p:nvPr>
            <p:ph type="sldNum" sz="quarter" idx="5"/>
          </p:nvPr>
        </p:nvSpPr>
        <p:spPr/>
        <p:txBody>
          <a:bodyPr/>
          <a:lstStyle/>
          <a:p>
            <a:fld id="{779580A8-5A1F-4F86-BE72-93ABF032666E}" type="slidenum">
              <a:rPr lang="da-DK" smtClean="0"/>
              <a:t>10</a:t>
            </a:fld>
            <a:endParaRPr lang="da-DK"/>
          </a:p>
        </p:txBody>
      </p:sp>
    </p:spTree>
    <p:extLst>
      <p:ext uri="{BB962C8B-B14F-4D97-AF65-F5344CB8AC3E}">
        <p14:creationId xmlns:p14="http://schemas.microsoft.com/office/powerpoint/2010/main" val="2997427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Når kommunen invitere lokalsamfundet ind</a:t>
            </a:r>
          </a:p>
        </p:txBody>
      </p:sp>
      <p:sp>
        <p:nvSpPr>
          <p:cNvPr id="4" name="Pladsholder til slidenummer 3"/>
          <p:cNvSpPr>
            <a:spLocks noGrp="1"/>
          </p:cNvSpPr>
          <p:nvPr>
            <p:ph type="sldNum" sz="quarter" idx="5"/>
          </p:nvPr>
        </p:nvSpPr>
        <p:spPr/>
        <p:txBody>
          <a:bodyPr/>
          <a:lstStyle/>
          <a:p>
            <a:fld id="{779580A8-5A1F-4F86-BE72-93ABF032666E}" type="slidenum">
              <a:rPr lang="da-DK" smtClean="0"/>
              <a:t>11</a:t>
            </a:fld>
            <a:endParaRPr lang="da-DK"/>
          </a:p>
        </p:txBody>
      </p:sp>
    </p:spTree>
    <p:extLst>
      <p:ext uri="{BB962C8B-B14F-4D97-AF65-F5344CB8AC3E}">
        <p14:creationId xmlns:p14="http://schemas.microsoft.com/office/powerpoint/2010/main" val="649619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a-DK"/>
              <a:t>Klik for at redigere titeltypografien i masteren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CF526A6D-729D-4D0B-9610-BFD6AB51D979}" type="datetimeFigureOut">
              <a:rPr lang="da-DK" smtClean="0"/>
              <a:t>08-05-2023</a:t>
            </a:fld>
            <a:endParaRPr lang="da-DK"/>
          </a:p>
        </p:txBody>
      </p:sp>
      <p:sp>
        <p:nvSpPr>
          <p:cNvPr id="5" name="Footer Placeholder 4"/>
          <p:cNvSpPr>
            <a:spLocks noGrp="1"/>
          </p:cNvSpPr>
          <p:nvPr>
            <p:ph type="ftr" sz="quarter" idx="11"/>
          </p:nvPr>
        </p:nvSpPr>
        <p:spPr/>
        <p:txBody>
          <a:bodyPr/>
          <a:lstStyle/>
          <a:p>
            <a:endParaRPr lang="da-DK"/>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499190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a-DK"/>
              <a:t>Klik for at redigere titeltypografien i masteren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teksttypografien i masteren</a:t>
            </a:r>
          </a:p>
        </p:txBody>
      </p:sp>
      <p:sp>
        <p:nvSpPr>
          <p:cNvPr id="4" name="Date Placeholder 3"/>
          <p:cNvSpPr>
            <a:spLocks noGrp="1"/>
          </p:cNvSpPr>
          <p:nvPr>
            <p:ph type="dt" sz="half" idx="10"/>
          </p:nvPr>
        </p:nvSpPr>
        <p:spPr/>
        <p:txBody>
          <a:bodyPr/>
          <a:lstStyle/>
          <a:p>
            <a:fld id="{CF526A6D-729D-4D0B-9610-BFD6AB51D979}" type="datetimeFigureOut">
              <a:rPr lang="da-DK" smtClean="0"/>
              <a:t>08-05-2023</a:t>
            </a:fld>
            <a:endParaRPr lang="da-DK"/>
          </a:p>
        </p:txBody>
      </p:sp>
      <p:sp>
        <p:nvSpPr>
          <p:cNvPr id="5" name="Footer Placeholder 4"/>
          <p:cNvSpPr>
            <a:spLocks noGrp="1"/>
          </p:cNvSpPr>
          <p:nvPr>
            <p:ph type="ftr" sz="quarter" idx="11"/>
          </p:nvPr>
        </p:nvSpPr>
        <p:spPr/>
        <p:txBody>
          <a:bodyPr/>
          <a:lstStyle/>
          <a:p>
            <a:endParaRPr lang="da-D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2950866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a-DK"/>
              <a:t>Klik for at redigere titeltypografien i masteren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a:t>Rediger teksttypografien i masteren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teksttypografien i masteren</a:t>
            </a:r>
          </a:p>
        </p:txBody>
      </p:sp>
      <p:sp>
        <p:nvSpPr>
          <p:cNvPr id="4" name="Date Placeholder 3"/>
          <p:cNvSpPr>
            <a:spLocks noGrp="1"/>
          </p:cNvSpPr>
          <p:nvPr>
            <p:ph type="dt" sz="half" idx="10"/>
          </p:nvPr>
        </p:nvSpPr>
        <p:spPr/>
        <p:txBody>
          <a:bodyPr/>
          <a:lstStyle/>
          <a:p>
            <a:fld id="{CF526A6D-729D-4D0B-9610-BFD6AB51D979}" type="datetimeFigureOut">
              <a:rPr lang="da-DK" smtClean="0"/>
              <a:t>08-05-2023</a:t>
            </a:fld>
            <a:endParaRPr lang="da-DK"/>
          </a:p>
        </p:txBody>
      </p:sp>
      <p:sp>
        <p:nvSpPr>
          <p:cNvPr id="5" name="Footer Placeholder 4"/>
          <p:cNvSpPr>
            <a:spLocks noGrp="1"/>
          </p:cNvSpPr>
          <p:nvPr>
            <p:ph type="ftr" sz="quarter" idx="11"/>
          </p:nvPr>
        </p:nvSpPr>
        <p:spPr/>
        <p:txBody>
          <a:bodyPr/>
          <a:lstStyle/>
          <a:p>
            <a:endParaRPr lang="da-DK"/>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8A4B3CB-4947-4BEE-97A5-B306D24703E6}" type="slidenum">
              <a:rPr lang="da-DK" smtClean="0"/>
              <a:t>‹#›</a:t>
            </a:fld>
            <a:endParaRPr lang="da-DK"/>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1091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a-DK"/>
              <a:t>Klik for at redigere titeltypografien i masteren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a-DK"/>
              <a:t>Rediger teksttypografien i masteren</a:t>
            </a:r>
          </a:p>
        </p:txBody>
      </p:sp>
      <p:sp>
        <p:nvSpPr>
          <p:cNvPr id="5" name="Date Placeholder 4"/>
          <p:cNvSpPr>
            <a:spLocks noGrp="1"/>
          </p:cNvSpPr>
          <p:nvPr>
            <p:ph type="dt" sz="half" idx="10"/>
          </p:nvPr>
        </p:nvSpPr>
        <p:spPr/>
        <p:txBody>
          <a:bodyPr/>
          <a:lstStyle/>
          <a:p>
            <a:fld id="{CF526A6D-729D-4D0B-9610-BFD6AB51D979}" type="datetimeFigureOut">
              <a:rPr lang="da-DK" smtClean="0"/>
              <a:t>08-05-2023</a:t>
            </a:fld>
            <a:endParaRPr lang="da-DK"/>
          </a:p>
        </p:txBody>
      </p:sp>
      <p:sp>
        <p:nvSpPr>
          <p:cNvPr id="6" name="Footer Placeholder 5"/>
          <p:cNvSpPr>
            <a:spLocks noGrp="1"/>
          </p:cNvSpPr>
          <p:nvPr>
            <p:ph type="ftr" sz="quarter" idx="11"/>
          </p:nvPr>
        </p:nvSpPr>
        <p:spPr/>
        <p:txBody>
          <a:bodyPr/>
          <a:lstStyle/>
          <a:p>
            <a:endParaRPr lang="da-D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3303223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ort med citat og nav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a-DK"/>
              <a:t>Klik for at redigere titeltypografien i masteren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a:t>Rediger teksttypografien i masteren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a-DK"/>
              <a:t>Rediger teksttypografien i masteren</a:t>
            </a:r>
          </a:p>
        </p:txBody>
      </p:sp>
      <p:sp>
        <p:nvSpPr>
          <p:cNvPr id="5" name="Date Placeholder 4"/>
          <p:cNvSpPr>
            <a:spLocks noGrp="1"/>
          </p:cNvSpPr>
          <p:nvPr>
            <p:ph type="dt" sz="half" idx="10"/>
          </p:nvPr>
        </p:nvSpPr>
        <p:spPr/>
        <p:txBody>
          <a:bodyPr/>
          <a:lstStyle/>
          <a:p>
            <a:fld id="{CF526A6D-729D-4D0B-9610-BFD6AB51D979}" type="datetimeFigureOut">
              <a:rPr lang="da-DK" smtClean="0"/>
              <a:t>08-05-2023</a:t>
            </a:fld>
            <a:endParaRPr lang="da-DK"/>
          </a:p>
        </p:txBody>
      </p:sp>
      <p:sp>
        <p:nvSpPr>
          <p:cNvPr id="6" name="Footer Placeholder 5"/>
          <p:cNvSpPr>
            <a:spLocks noGrp="1"/>
          </p:cNvSpPr>
          <p:nvPr>
            <p:ph type="ftr" sz="quarter" idx="11"/>
          </p:nvPr>
        </p:nvSpPr>
        <p:spPr/>
        <p:txBody>
          <a:bodyPr/>
          <a:lstStyle/>
          <a:p>
            <a:endParaRPr lang="da-DK"/>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8A4B3CB-4947-4BEE-97A5-B306D24703E6}" type="slidenum">
              <a:rPr lang="da-DK" smtClean="0"/>
              <a:t>‹#›</a:t>
            </a:fld>
            <a:endParaRPr lang="da-DK"/>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58083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dt eller falsk">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a-DK"/>
              <a:t>Klik for at redigere titeltypografien i masteren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a:t>Rediger teksttypografien i masteren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a-DK"/>
              <a:t>Rediger teksttypografien i masteren</a:t>
            </a:r>
          </a:p>
        </p:txBody>
      </p:sp>
      <p:sp>
        <p:nvSpPr>
          <p:cNvPr id="5" name="Date Placeholder 4"/>
          <p:cNvSpPr>
            <a:spLocks noGrp="1"/>
          </p:cNvSpPr>
          <p:nvPr>
            <p:ph type="dt" sz="half" idx="10"/>
          </p:nvPr>
        </p:nvSpPr>
        <p:spPr/>
        <p:txBody>
          <a:bodyPr/>
          <a:lstStyle/>
          <a:p>
            <a:fld id="{CF526A6D-729D-4D0B-9610-BFD6AB51D979}" type="datetimeFigureOut">
              <a:rPr lang="da-DK" smtClean="0"/>
              <a:t>08-05-2023</a:t>
            </a:fld>
            <a:endParaRPr lang="da-DK"/>
          </a:p>
        </p:txBody>
      </p:sp>
      <p:sp>
        <p:nvSpPr>
          <p:cNvPr id="6" name="Footer Placeholder 5"/>
          <p:cNvSpPr>
            <a:spLocks noGrp="1"/>
          </p:cNvSpPr>
          <p:nvPr>
            <p:ph type="ftr" sz="quarter" idx="11"/>
          </p:nvPr>
        </p:nvSpPr>
        <p:spPr/>
        <p:txBody>
          <a:bodyPr/>
          <a:lstStyle/>
          <a:p>
            <a:endParaRPr lang="da-D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270503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ncho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CF526A6D-729D-4D0B-9610-BFD6AB51D979}" type="datetimeFigureOut">
              <a:rPr lang="da-DK" smtClean="0"/>
              <a:t>08-05-2023</a:t>
            </a:fld>
            <a:endParaRPr lang="da-DK"/>
          </a:p>
        </p:txBody>
      </p:sp>
      <p:sp>
        <p:nvSpPr>
          <p:cNvPr id="5" name="Footer Placeholder 4"/>
          <p:cNvSpPr>
            <a:spLocks noGrp="1"/>
          </p:cNvSpPr>
          <p:nvPr>
            <p:ph type="ftr" sz="quarter" idx="11"/>
          </p:nvPr>
        </p:nvSpPr>
        <p:spPr/>
        <p:txBody>
          <a:bodyPr/>
          <a:lstStyle/>
          <a:p>
            <a:endParaRPr lang="da-D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3046966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CF526A6D-729D-4D0B-9610-BFD6AB51D979}" type="datetimeFigureOut">
              <a:rPr lang="da-DK" smtClean="0"/>
              <a:t>08-05-2023</a:t>
            </a:fld>
            <a:endParaRPr lang="da-DK"/>
          </a:p>
        </p:txBody>
      </p:sp>
      <p:sp>
        <p:nvSpPr>
          <p:cNvPr id="5" name="Footer Placeholder 4"/>
          <p:cNvSpPr>
            <a:spLocks noGrp="1"/>
          </p:cNvSpPr>
          <p:nvPr>
            <p:ph type="ftr" sz="quarter" idx="11"/>
          </p:nvPr>
        </p:nvSpPr>
        <p:spPr/>
        <p:txBody>
          <a:bodyPr/>
          <a:lstStyle/>
          <a:p>
            <a:endParaRPr lang="da-D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3544128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a-DK"/>
              <a:t>Klik for at redigere titeltypografien i masteren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CF526A6D-729D-4D0B-9610-BFD6AB51D979}" type="datetimeFigureOut">
              <a:rPr lang="da-DK" smtClean="0"/>
              <a:t>08-05-2023</a:t>
            </a:fld>
            <a:endParaRPr lang="da-DK"/>
          </a:p>
        </p:txBody>
      </p:sp>
      <p:sp>
        <p:nvSpPr>
          <p:cNvPr id="5" name="Footer Placeholder 4"/>
          <p:cNvSpPr>
            <a:spLocks noGrp="1"/>
          </p:cNvSpPr>
          <p:nvPr>
            <p:ph type="ftr" sz="quarter" idx="11"/>
          </p:nvPr>
        </p:nvSpPr>
        <p:spPr/>
        <p:txBody>
          <a:bodyPr/>
          <a:lstStyle/>
          <a:p>
            <a:endParaRPr lang="da-D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294049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a-DK"/>
              <a:t>Klik for at redigere titeltypografien i masteren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teksttypografien i masteren</a:t>
            </a:r>
          </a:p>
        </p:txBody>
      </p:sp>
      <p:sp>
        <p:nvSpPr>
          <p:cNvPr id="4" name="Date Placeholder 3"/>
          <p:cNvSpPr>
            <a:spLocks noGrp="1"/>
          </p:cNvSpPr>
          <p:nvPr>
            <p:ph type="dt" sz="half" idx="10"/>
          </p:nvPr>
        </p:nvSpPr>
        <p:spPr/>
        <p:txBody>
          <a:bodyPr/>
          <a:lstStyle/>
          <a:p>
            <a:fld id="{CF526A6D-729D-4D0B-9610-BFD6AB51D979}" type="datetimeFigureOut">
              <a:rPr lang="da-DK" smtClean="0"/>
              <a:t>08-05-2023</a:t>
            </a:fld>
            <a:endParaRPr lang="da-DK"/>
          </a:p>
        </p:txBody>
      </p:sp>
      <p:sp>
        <p:nvSpPr>
          <p:cNvPr id="5" name="Footer Placeholder 4"/>
          <p:cNvSpPr>
            <a:spLocks noGrp="1"/>
          </p:cNvSpPr>
          <p:nvPr>
            <p:ph type="ftr" sz="quarter" idx="11"/>
          </p:nvPr>
        </p:nvSpPr>
        <p:spPr/>
        <p:txBody>
          <a:bodyPr/>
          <a:lstStyle/>
          <a:p>
            <a:endParaRPr lang="da-D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153569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CF526A6D-729D-4D0B-9610-BFD6AB51D979}" type="datetimeFigureOut">
              <a:rPr lang="da-DK" smtClean="0"/>
              <a:t>08-05-2023</a:t>
            </a:fld>
            <a:endParaRPr lang="da-DK"/>
          </a:p>
        </p:txBody>
      </p:sp>
      <p:sp>
        <p:nvSpPr>
          <p:cNvPr id="6" name="Footer Placeholder 5"/>
          <p:cNvSpPr>
            <a:spLocks noGrp="1"/>
          </p:cNvSpPr>
          <p:nvPr>
            <p:ph type="ftr" sz="quarter" idx="11"/>
          </p:nvPr>
        </p:nvSpPr>
        <p:spPr/>
        <p:txBody>
          <a:bodyPr/>
          <a:lstStyle/>
          <a:p>
            <a:endParaRPr lang="da-DK"/>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2647341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CF526A6D-729D-4D0B-9610-BFD6AB51D979}" type="datetimeFigureOut">
              <a:rPr lang="da-DK" smtClean="0"/>
              <a:t>08-05-2023</a:t>
            </a:fld>
            <a:endParaRPr lang="da-DK"/>
          </a:p>
        </p:txBody>
      </p:sp>
      <p:sp>
        <p:nvSpPr>
          <p:cNvPr id="8" name="Footer Placeholder 7"/>
          <p:cNvSpPr>
            <a:spLocks noGrp="1"/>
          </p:cNvSpPr>
          <p:nvPr>
            <p:ph type="ftr" sz="quarter" idx="11"/>
          </p:nvPr>
        </p:nvSpPr>
        <p:spPr/>
        <p:txBody>
          <a:bodyPr/>
          <a:lstStyle/>
          <a:p>
            <a:endParaRPr lang="da-DK"/>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620587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CF526A6D-729D-4D0B-9610-BFD6AB51D979}" type="datetimeFigureOut">
              <a:rPr lang="da-DK" smtClean="0"/>
              <a:t>08-05-2023</a:t>
            </a:fld>
            <a:endParaRPr lang="da-DK"/>
          </a:p>
        </p:txBody>
      </p:sp>
      <p:sp>
        <p:nvSpPr>
          <p:cNvPr id="4" name="Footer Placeholder 3"/>
          <p:cNvSpPr>
            <a:spLocks noGrp="1"/>
          </p:cNvSpPr>
          <p:nvPr>
            <p:ph type="ftr" sz="quarter" idx="11"/>
          </p:nvPr>
        </p:nvSpPr>
        <p:spPr/>
        <p:txBody>
          <a:bodyPr/>
          <a:lstStyle/>
          <a:p>
            <a:endParaRPr lang="da-DK"/>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66978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526A6D-729D-4D0B-9610-BFD6AB51D979}" type="datetimeFigureOut">
              <a:rPr lang="da-DK" smtClean="0"/>
              <a:t>08-05-2023</a:t>
            </a:fld>
            <a:endParaRPr lang="da-DK"/>
          </a:p>
        </p:txBody>
      </p:sp>
      <p:sp>
        <p:nvSpPr>
          <p:cNvPr id="3" name="Footer Placeholder 2"/>
          <p:cNvSpPr>
            <a:spLocks noGrp="1"/>
          </p:cNvSpPr>
          <p:nvPr>
            <p:ph type="ftr" sz="quarter" idx="11"/>
          </p:nvPr>
        </p:nvSpPr>
        <p:spPr/>
        <p:txBody>
          <a:bodyPr/>
          <a:lstStyle/>
          <a:p>
            <a:endParaRPr lang="da-DK"/>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4037644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a-DK"/>
              <a:t>Klik for at redigere titeltypografien i masteren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5" name="Date Placeholder 4"/>
          <p:cNvSpPr>
            <a:spLocks noGrp="1"/>
          </p:cNvSpPr>
          <p:nvPr>
            <p:ph type="dt" sz="half" idx="10"/>
          </p:nvPr>
        </p:nvSpPr>
        <p:spPr/>
        <p:txBody>
          <a:bodyPr/>
          <a:lstStyle/>
          <a:p>
            <a:fld id="{CF526A6D-729D-4D0B-9610-BFD6AB51D979}" type="datetimeFigureOut">
              <a:rPr lang="da-DK" smtClean="0"/>
              <a:t>08-05-2023</a:t>
            </a:fld>
            <a:endParaRPr lang="da-DK"/>
          </a:p>
        </p:txBody>
      </p:sp>
      <p:sp>
        <p:nvSpPr>
          <p:cNvPr id="6" name="Footer Placeholder 5"/>
          <p:cNvSpPr>
            <a:spLocks noGrp="1"/>
          </p:cNvSpPr>
          <p:nvPr>
            <p:ph type="ftr" sz="quarter" idx="11"/>
          </p:nvPr>
        </p:nvSpPr>
        <p:spPr/>
        <p:txBody>
          <a:bodyPr/>
          <a:lstStyle/>
          <a:p>
            <a:endParaRPr lang="da-DK"/>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2130166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a:t>Klik på ikonet for at tilføje et billede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5" name="Date Placeholder 4"/>
          <p:cNvSpPr>
            <a:spLocks noGrp="1"/>
          </p:cNvSpPr>
          <p:nvPr>
            <p:ph type="dt" sz="half" idx="10"/>
          </p:nvPr>
        </p:nvSpPr>
        <p:spPr/>
        <p:txBody>
          <a:bodyPr/>
          <a:lstStyle/>
          <a:p>
            <a:fld id="{CF526A6D-729D-4D0B-9610-BFD6AB51D979}" type="datetimeFigureOut">
              <a:rPr lang="da-DK" smtClean="0"/>
              <a:t>08-05-2023</a:t>
            </a:fld>
            <a:endParaRPr lang="da-DK"/>
          </a:p>
        </p:txBody>
      </p:sp>
      <p:sp>
        <p:nvSpPr>
          <p:cNvPr id="6" name="Footer Placeholder 5"/>
          <p:cNvSpPr>
            <a:spLocks noGrp="1"/>
          </p:cNvSpPr>
          <p:nvPr>
            <p:ph type="ftr" sz="quarter" idx="11"/>
          </p:nvPr>
        </p:nvSpPr>
        <p:spPr/>
        <p:txBody>
          <a:bodyPr/>
          <a:lstStyle/>
          <a:p>
            <a:endParaRPr lang="da-D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8A4B3CB-4947-4BEE-97A5-B306D24703E6}" type="slidenum">
              <a:rPr lang="da-DK" smtClean="0"/>
              <a:t>‹#›</a:t>
            </a:fld>
            <a:endParaRPr lang="da-DK"/>
          </a:p>
        </p:txBody>
      </p:sp>
    </p:spTree>
    <p:extLst>
      <p:ext uri="{BB962C8B-B14F-4D97-AF65-F5344CB8AC3E}">
        <p14:creationId xmlns:p14="http://schemas.microsoft.com/office/powerpoint/2010/main" val="1054230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F526A6D-729D-4D0B-9610-BFD6AB51D979}" type="datetimeFigureOut">
              <a:rPr lang="da-DK" smtClean="0"/>
              <a:t>08-05-2023</a:t>
            </a:fld>
            <a:endParaRPr lang="da-DK"/>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8A4B3CB-4947-4BEE-97A5-B306D24703E6}" type="slidenum">
              <a:rPr lang="da-DK" smtClean="0"/>
              <a:t>‹#›</a:t>
            </a:fld>
            <a:endParaRPr lang="da-DK"/>
          </a:p>
        </p:txBody>
      </p:sp>
    </p:spTree>
    <p:extLst>
      <p:ext uri="{BB962C8B-B14F-4D97-AF65-F5344CB8AC3E}">
        <p14:creationId xmlns:p14="http://schemas.microsoft.com/office/powerpoint/2010/main" val="858620565"/>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bst.dk/handicap/recovery-orienteret-rehabiliter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01F28C-8CB8-4A8C-9B01-9C07148E6A77}"/>
              </a:ext>
            </a:extLst>
          </p:cNvPr>
          <p:cNvSpPr>
            <a:spLocks noGrp="1"/>
          </p:cNvSpPr>
          <p:nvPr>
            <p:ph type="ctrTitle"/>
          </p:nvPr>
        </p:nvSpPr>
        <p:spPr>
          <a:xfrm>
            <a:off x="2589213" y="1937858"/>
            <a:ext cx="8915399" cy="1979801"/>
          </a:xfrm>
        </p:spPr>
        <p:txBody>
          <a:bodyPr>
            <a:normAutofit fontScale="90000"/>
          </a:bodyPr>
          <a:lstStyle/>
          <a:p>
            <a:br>
              <a:rPr lang="da-DK" dirty="0"/>
            </a:br>
            <a:r>
              <a:rPr lang="da-DK" sz="4400" b="1" i="1" dirty="0"/>
              <a:t>Hvordan kan kommuner skabe adgang til fællesskaber i hverdagslivet?</a:t>
            </a:r>
            <a:endParaRPr lang="da-DK" sz="4400" dirty="0"/>
          </a:p>
        </p:txBody>
      </p:sp>
      <p:sp>
        <p:nvSpPr>
          <p:cNvPr id="3" name="Undertitel 2">
            <a:extLst>
              <a:ext uri="{FF2B5EF4-FFF2-40B4-BE49-F238E27FC236}">
                <a16:creationId xmlns:a16="http://schemas.microsoft.com/office/drawing/2014/main" id="{EFF96CA7-9120-4DA2-A1D8-15DB513ED3CC}"/>
              </a:ext>
            </a:extLst>
          </p:cNvPr>
          <p:cNvSpPr>
            <a:spLocks noGrp="1"/>
          </p:cNvSpPr>
          <p:nvPr>
            <p:ph type="subTitle" idx="1"/>
          </p:nvPr>
        </p:nvSpPr>
        <p:spPr/>
        <p:txBody>
          <a:bodyPr/>
          <a:lstStyle/>
          <a:p>
            <a:r>
              <a:rPr lang="da-DK" dirty="0"/>
              <a:t>Praksisfortælling fra Rudersdal Kommune i Danmark</a:t>
            </a:r>
          </a:p>
        </p:txBody>
      </p:sp>
    </p:spTree>
    <p:extLst>
      <p:ext uri="{BB962C8B-B14F-4D97-AF65-F5344CB8AC3E}">
        <p14:creationId xmlns:p14="http://schemas.microsoft.com/office/powerpoint/2010/main" val="1984642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BD4340-1083-463B-A53F-A0CC0DBAE9C7}"/>
              </a:ext>
            </a:extLst>
          </p:cNvPr>
          <p:cNvSpPr>
            <a:spLocks noGrp="1"/>
          </p:cNvSpPr>
          <p:nvPr>
            <p:ph type="title"/>
          </p:nvPr>
        </p:nvSpPr>
        <p:spPr/>
        <p:txBody>
          <a:bodyPr/>
          <a:lstStyle/>
          <a:p>
            <a:r>
              <a:rPr lang="da-DK" dirty="0"/>
              <a:t>Understøtte frivillige foreninger</a:t>
            </a:r>
          </a:p>
        </p:txBody>
      </p:sp>
      <p:sp>
        <p:nvSpPr>
          <p:cNvPr id="3" name="Pladsholder til indhold 2">
            <a:extLst>
              <a:ext uri="{FF2B5EF4-FFF2-40B4-BE49-F238E27FC236}">
                <a16:creationId xmlns:a16="http://schemas.microsoft.com/office/drawing/2014/main" id="{F1290AC7-F902-4754-B873-C2EC6BD48461}"/>
              </a:ext>
            </a:extLst>
          </p:cNvPr>
          <p:cNvSpPr>
            <a:spLocks noGrp="1"/>
          </p:cNvSpPr>
          <p:nvPr>
            <p:ph idx="1"/>
          </p:nvPr>
        </p:nvSpPr>
        <p:spPr/>
        <p:txBody>
          <a:bodyPr>
            <a:noAutofit/>
          </a:bodyPr>
          <a:lstStyle/>
          <a:p>
            <a:r>
              <a:rPr lang="da-DK" sz="2800" dirty="0"/>
              <a:t>Ansatte en projektleder med brugererfaring til at initiere et projekt om opstart af Ressourcebanken</a:t>
            </a:r>
          </a:p>
          <a:p>
            <a:endParaRPr lang="da-DK" sz="2800" dirty="0"/>
          </a:p>
          <a:p>
            <a:r>
              <a:rPr lang="da-DK" sz="2800" dirty="0"/>
              <a:t>Etablering af en frivillig forening – ‘PEERS – relationer, der gør en forskel’</a:t>
            </a:r>
          </a:p>
          <a:p>
            <a:endParaRPr lang="da-DK" sz="2800" dirty="0"/>
          </a:p>
          <a:p>
            <a:r>
              <a:rPr lang="da-DK" sz="2800" dirty="0"/>
              <a:t>Ansatte en frivilligkoordinator</a:t>
            </a:r>
          </a:p>
        </p:txBody>
      </p:sp>
    </p:spTree>
    <p:extLst>
      <p:ext uri="{BB962C8B-B14F-4D97-AF65-F5344CB8AC3E}">
        <p14:creationId xmlns:p14="http://schemas.microsoft.com/office/powerpoint/2010/main" val="3835355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4267D8-B800-422E-BDE2-08F2D548F87B}"/>
              </a:ext>
            </a:extLst>
          </p:cNvPr>
          <p:cNvSpPr>
            <a:spLocks noGrp="1"/>
          </p:cNvSpPr>
          <p:nvPr>
            <p:ph type="title"/>
          </p:nvPr>
        </p:nvSpPr>
        <p:spPr/>
        <p:txBody>
          <a:bodyPr/>
          <a:lstStyle/>
          <a:p>
            <a:r>
              <a:rPr lang="da-DK" dirty="0"/>
              <a:t>Inviter frivillige foreninger ind </a:t>
            </a:r>
          </a:p>
        </p:txBody>
      </p:sp>
      <p:sp>
        <p:nvSpPr>
          <p:cNvPr id="3" name="Pladsholder til indhold 2">
            <a:extLst>
              <a:ext uri="{FF2B5EF4-FFF2-40B4-BE49-F238E27FC236}">
                <a16:creationId xmlns:a16="http://schemas.microsoft.com/office/drawing/2014/main" id="{30C616A7-3A0D-452A-9CC3-1CEAE3DCDC79}"/>
              </a:ext>
            </a:extLst>
          </p:cNvPr>
          <p:cNvSpPr>
            <a:spLocks noGrp="1"/>
          </p:cNvSpPr>
          <p:nvPr>
            <p:ph idx="1"/>
          </p:nvPr>
        </p:nvSpPr>
        <p:spPr>
          <a:xfrm>
            <a:off x="2589212" y="1562100"/>
            <a:ext cx="8915400" cy="4349122"/>
          </a:xfrm>
        </p:spPr>
        <p:txBody>
          <a:bodyPr>
            <a:normAutofit/>
          </a:bodyPr>
          <a:lstStyle/>
          <a:p>
            <a:r>
              <a:rPr lang="da-DK" sz="2800" dirty="0"/>
              <a:t>Frivillige foreninger bruger kommunens lokaler, fx</a:t>
            </a:r>
          </a:p>
          <a:p>
            <a:pPr lvl="1"/>
            <a:r>
              <a:rPr lang="da-DK" sz="2800" dirty="0"/>
              <a:t>Plastikposefrit Rudersdal</a:t>
            </a:r>
          </a:p>
          <a:p>
            <a:pPr lvl="1"/>
            <a:r>
              <a:rPr lang="da-DK" sz="2800" dirty="0"/>
              <a:t>Syriensforeningen</a:t>
            </a:r>
          </a:p>
          <a:p>
            <a:pPr lvl="1"/>
            <a:endParaRPr lang="da-DK" sz="2800" dirty="0"/>
          </a:p>
          <a:p>
            <a:r>
              <a:rPr lang="da-DK" sz="2800" dirty="0"/>
              <a:t>Frivillige laver arrangementer sammen med borgere i kommunens tilbud, fx</a:t>
            </a:r>
          </a:p>
          <a:p>
            <a:pPr lvl="1"/>
            <a:r>
              <a:rPr lang="da-DK" sz="2800" dirty="0"/>
              <a:t>Heart2heart</a:t>
            </a:r>
          </a:p>
          <a:p>
            <a:pPr lvl="1"/>
            <a:r>
              <a:rPr lang="da-DK" sz="2800" dirty="0"/>
              <a:t>Rudersdal Kor</a:t>
            </a:r>
          </a:p>
          <a:p>
            <a:pPr lvl="1"/>
            <a:endParaRPr lang="da-DK" dirty="0"/>
          </a:p>
          <a:p>
            <a:endParaRPr lang="da-DK" dirty="0"/>
          </a:p>
        </p:txBody>
      </p:sp>
    </p:spTree>
    <p:extLst>
      <p:ext uri="{BB962C8B-B14F-4D97-AF65-F5344CB8AC3E}">
        <p14:creationId xmlns:p14="http://schemas.microsoft.com/office/powerpoint/2010/main" val="2173476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A3444C-4E46-41B4-AE4C-B15978358771}"/>
              </a:ext>
            </a:extLst>
          </p:cNvPr>
          <p:cNvSpPr>
            <a:spLocks noGrp="1"/>
          </p:cNvSpPr>
          <p:nvPr>
            <p:ph type="title"/>
          </p:nvPr>
        </p:nvSpPr>
        <p:spPr/>
        <p:txBody>
          <a:bodyPr/>
          <a:lstStyle/>
          <a:p>
            <a:r>
              <a:rPr lang="da-DK" dirty="0"/>
              <a:t>Partnerskaber</a:t>
            </a:r>
          </a:p>
        </p:txBody>
      </p:sp>
      <p:sp>
        <p:nvSpPr>
          <p:cNvPr id="3" name="Pladsholder til indhold 2">
            <a:extLst>
              <a:ext uri="{FF2B5EF4-FFF2-40B4-BE49-F238E27FC236}">
                <a16:creationId xmlns:a16="http://schemas.microsoft.com/office/drawing/2014/main" id="{592D1C0D-088A-41F3-A8EB-868C0E0FB19C}"/>
              </a:ext>
            </a:extLst>
          </p:cNvPr>
          <p:cNvSpPr>
            <a:spLocks noGrp="1"/>
          </p:cNvSpPr>
          <p:nvPr>
            <p:ph idx="1"/>
          </p:nvPr>
        </p:nvSpPr>
        <p:spPr>
          <a:xfrm>
            <a:off x="2589212" y="1778000"/>
            <a:ext cx="8915400" cy="4455890"/>
          </a:xfrm>
        </p:spPr>
        <p:txBody>
          <a:bodyPr>
            <a:normAutofit fontScale="70000" lnSpcReduction="20000"/>
          </a:bodyPr>
          <a:lstStyle/>
          <a:p>
            <a:r>
              <a:rPr lang="da-DK" sz="2800" dirty="0"/>
              <a:t>Ung til Ung</a:t>
            </a:r>
          </a:p>
          <a:p>
            <a:pPr lvl="1"/>
            <a:r>
              <a:rPr lang="da-DK" sz="2800" dirty="0"/>
              <a:t>Chatlinje for unge</a:t>
            </a:r>
          </a:p>
          <a:p>
            <a:pPr lvl="1"/>
            <a:endParaRPr lang="da-DK" sz="2800" dirty="0"/>
          </a:p>
          <a:p>
            <a:r>
              <a:rPr lang="da-DK" sz="2800" dirty="0"/>
              <a:t>Kunstsamarbejder</a:t>
            </a:r>
          </a:p>
          <a:p>
            <a:pPr lvl="1"/>
            <a:r>
              <a:rPr lang="da-DK" sz="2600" dirty="0"/>
              <a:t>Skab workshops i samarbejde med kunstnere, kunstskoler eller kunstforeninger</a:t>
            </a:r>
          </a:p>
          <a:p>
            <a:pPr marL="457200" lvl="1" indent="0">
              <a:buNone/>
            </a:pPr>
            <a:endParaRPr lang="da-DK" sz="2600" dirty="0"/>
          </a:p>
          <a:p>
            <a:r>
              <a:rPr lang="da-DK" sz="2800" dirty="0"/>
              <a:t>Jobbanken</a:t>
            </a:r>
          </a:p>
          <a:p>
            <a:pPr lvl="1"/>
            <a:r>
              <a:rPr lang="da-DK" sz="2600" dirty="0"/>
              <a:t>Netværk for flexjobbere og førtidspensionister</a:t>
            </a:r>
          </a:p>
          <a:p>
            <a:endParaRPr lang="da-DK" sz="2800" dirty="0"/>
          </a:p>
          <a:p>
            <a:r>
              <a:rPr lang="da-DK" sz="2800" dirty="0"/>
              <a:t>Fællesskabspuljen </a:t>
            </a:r>
          </a:p>
          <a:p>
            <a:pPr lvl="1"/>
            <a:r>
              <a:rPr lang="da-DK" sz="2600" dirty="0"/>
              <a:t>Økonomisk støtte til deltagelse i aftenskole og kultur- og idrætsforeningen</a:t>
            </a:r>
          </a:p>
        </p:txBody>
      </p:sp>
    </p:spTree>
    <p:extLst>
      <p:ext uri="{BB962C8B-B14F-4D97-AF65-F5344CB8AC3E}">
        <p14:creationId xmlns:p14="http://schemas.microsoft.com/office/powerpoint/2010/main" val="2469256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E562ED-2654-4D06-9B96-7DF1B079D753}"/>
              </a:ext>
            </a:extLst>
          </p:cNvPr>
          <p:cNvSpPr>
            <a:spLocks noGrp="1"/>
          </p:cNvSpPr>
          <p:nvPr>
            <p:ph type="title"/>
          </p:nvPr>
        </p:nvSpPr>
        <p:spPr/>
        <p:txBody>
          <a:bodyPr/>
          <a:lstStyle/>
          <a:p>
            <a:r>
              <a:rPr lang="da-DK" dirty="0"/>
              <a:t>Fokus på muligheder i det almene</a:t>
            </a:r>
          </a:p>
        </p:txBody>
      </p:sp>
      <p:sp>
        <p:nvSpPr>
          <p:cNvPr id="3" name="Pladsholder til indhold 2">
            <a:extLst>
              <a:ext uri="{FF2B5EF4-FFF2-40B4-BE49-F238E27FC236}">
                <a16:creationId xmlns:a16="http://schemas.microsoft.com/office/drawing/2014/main" id="{869F558A-4451-4E2B-895A-2881ED65063A}"/>
              </a:ext>
            </a:extLst>
          </p:cNvPr>
          <p:cNvSpPr>
            <a:spLocks noGrp="1"/>
          </p:cNvSpPr>
          <p:nvPr>
            <p:ph idx="1"/>
          </p:nvPr>
        </p:nvSpPr>
        <p:spPr/>
        <p:txBody>
          <a:bodyPr>
            <a:normAutofit/>
          </a:bodyPr>
          <a:lstStyle/>
          <a:p>
            <a:r>
              <a:rPr lang="da-DK" sz="2400" dirty="0"/>
              <a:t>Fokus – fokus – fokus på adgang til deltagelse</a:t>
            </a:r>
          </a:p>
          <a:p>
            <a:r>
              <a:rPr lang="da-DK" sz="2400" dirty="0"/>
              <a:t>Viden om mulighederne i det almene – relationel kapacitet</a:t>
            </a:r>
          </a:p>
          <a:p>
            <a:r>
              <a:rPr lang="da-DK" sz="2400" dirty="0"/>
              <a:t>Ingen drømmer om mere kommune i deres liv – prøv det almene først</a:t>
            </a:r>
          </a:p>
          <a:p>
            <a:r>
              <a:rPr lang="da-DK" sz="2400" dirty="0"/>
              <a:t>Giv tilbage – stil op – fortæl og gå i dialog med lokalsamfundet</a:t>
            </a:r>
          </a:p>
          <a:p>
            <a:endParaRPr lang="da-DK" sz="2400" dirty="0"/>
          </a:p>
          <a:p>
            <a:pPr lvl="1"/>
            <a:endParaRPr lang="da-DK" dirty="0"/>
          </a:p>
        </p:txBody>
      </p:sp>
    </p:spTree>
    <p:extLst>
      <p:ext uri="{BB962C8B-B14F-4D97-AF65-F5344CB8AC3E}">
        <p14:creationId xmlns:p14="http://schemas.microsoft.com/office/powerpoint/2010/main" val="796852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7C681-35AE-4E4E-B262-1DA68C0CD305}"/>
              </a:ext>
            </a:extLst>
          </p:cNvPr>
          <p:cNvSpPr>
            <a:spLocks noGrp="1"/>
          </p:cNvSpPr>
          <p:nvPr>
            <p:ph type="title"/>
          </p:nvPr>
        </p:nvSpPr>
        <p:spPr/>
        <p:txBody>
          <a:bodyPr/>
          <a:lstStyle/>
          <a:p>
            <a:r>
              <a:rPr lang="da-DK" dirty="0"/>
              <a:t>Job og uddannelse</a:t>
            </a:r>
          </a:p>
        </p:txBody>
      </p:sp>
      <p:sp>
        <p:nvSpPr>
          <p:cNvPr id="3" name="Pladsholder til indhold 2">
            <a:extLst>
              <a:ext uri="{FF2B5EF4-FFF2-40B4-BE49-F238E27FC236}">
                <a16:creationId xmlns:a16="http://schemas.microsoft.com/office/drawing/2014/main" id="{E6C7E978-CD01-4E54-8027-A175B8559DF8}"/>
              </a:ext>
            </a:extLst>
          </p:cNvPr>
          <p:cNvSpPr>
            <a:spLocks noGrp="1"/>
          </p:cNvSpPr>
          <p:nvPr>
            <p:ph idx="1"/>
          </p:nvPr>
        </p:nvSpPr>
        <p:spPr/>
        <p:txBody>
          <a:bodyPr/>
          <a:lstStyle/>
          <a:p>
            <a:endParaRPr lang="da-DK" dirty="0"/>
          </a:p>
          <a:p>
            <a:r>
              <a:rPr lang="da-DK" sz="2800" dirty="0"/>
              <a:t>Jobcenter, uddannelsesvejledning</a:t>
            </a:r>
          </a:p>
          <a:p>
            <a:endParaRPr lang="da-DK" sz="2800" dirty="0"/>
          </a:p>
          <a:p>
            <a:r>
              <a:rPr lang="da-DK" sz="2800" dirty="0"/>
              <a:t>Gymnasier </a:t>
            </a:r>
          </a:p>
          <a:p>
            <a:endParaRPr lang="da-DK" sz="2800" dirty="0"/>
          </a:p>
          <a:p>
            <a:r>
              <a:rPr lang="da-DK" sz="2800" dirty="0"/>
              <a:t>Åben Rådgivning – forebyggende og tidlig indsats</a:t>
            </a:r>
          </a:p>
        </p:txBody>
      </p:sp>
    </p:spTree>
    <p:extLst>
      <p:ext uri="{BB962C8B-B14F-4D97-AF65-F5344CB8AC3E}">
        <p14:creationId xmlns:p14="http://schemas.microsoft.com/office/powerpoint/2010/main" val="3870749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1BC379-0468-4440-B9B6-6ED974657E62}"/>
              </a:ext>
            </a:extLst>
          </p:cNvPr>
          <p:cNvSpPr>
            <a:spLocks noGrp="1"/>
          </p:cNvSpPr>
          <p:nvPr>
            <p:ph type="title"/>
          </p:nvPr>
        </p:nvSpPr>
        <p:spPr>
          <a:xfrm>
            <a:off x="2592925" y="624110"/>
            <a:ext cx="8911687" cy="925290"/>
          </a:xfrm>
        </p:spPr>
        <p:txBody>
          <a:bodyPr/>
          <a:lstStyle/>
          <a:p>
            <a:r>
              <a:rPr lang="da-DK" dirty="0"/>
              <a:t>Næste skridt i Rudersdal Kommune</a:t>
            </a:r>
          </a:p>
        </p:txBody>
      </p:sp>
      <p:sp>
        <p:nvSpPr>
          <p:cNvPr id="3" name="Pladsholder til indhold 2">
            <a:extLst>
              <a:ext uri="{FF2B5EF4-FFF2-40B4-BE49-F238E27FC236}">
                <a16:creationId xmlns:a16="http://schemas.microsoft.com/office/drawing/2014/main" id="{266466EC-8E5E-46F3-9856-1252D7F58A54}"/>
              </a:ext>
            </a:extLst>
          </p:cNvPr>
          <p:cNvSpPr>
            <a:spLocks noGrp="1"/>
          </p:cNvSpPr>
          <p:nvPr>
            <p:ph idx="1"/>
          </p:nvPr>
        </p:nvSpPr>
        <p:spPr>
          <a:xfrm>
            <a:off x="2589212" y="1689100"/>
            <a:ext cx="8915400" cy="4222122"/>
          </a:xfrm>
        </p:spPr>
        <p:txBody>
          <a:bodyPr>
            <a:normAutofit/>
          </a:bodyPr>
          <a:lstStyle/>
          <a:p>
            <a:r>
              <a:rPr lang="da-DK" sz="2800" dirty="0"/>
              <a:t>30 % af medarbejderne i det psykosociale område skal bruge i gennemsnit 2 timers arbejde pr. uge i frivillige foreninger i kommunen</a:t>
            </a:r>
          </a:p>
          <a:p>
            <a:endParaRPr lang="da-DK" sz="2800" dirty="0"/>
          </a:p>
          <a:p>
            <a:r>
              <a:rPr lang="da-DK" sz="2800" dirty="0"/>
              <a:t>30 % af medarbejderne i det psykosociale område skal drikke kaffe med 1 ny kontakt i lokalsamfundet pr. måned</a:t>
            </a:r>
          </a:p>
        </p:txBody>
      </p:sp>
    </p:spTree>
    <p:extLst>
      <p:ext uri="{BB962C8B-B14F-4D97-AF65-F5344CB8AC3E}">
        <p14:creationId xmlns:p14="http://schemas.microsoft.com/office/powerpoint/2010/main" val="1896180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61CF65-E295-4E34-8587-E5AF10AC7459}"/>
              </a:ext>
            </a:extLst>
          </p:cNvPr>
          <p:cNvSpPr>
            <a:spLocks noGrp="1"/>
          </p:cNvSpPr>
          <p:nvPr>
            <p:ph type="title"/>
          </p:nvPr>
        </p:nvSpPr>
        <p:spPr/>
        <p:txBody>
          <a:bodyPr/>
          <a:lstStyle/>
          <a:p>
            <a:r>
              <a:rPr lang="da-DK" dirty="0"/>
              <a:t>Spørgsmål </a:t>
            </a:r>
          </a:p>
        </p:txBody>
      </p:sp>
      <p:sp>
        <p:nvSpPr>
          <p:cNvPr id="3" name="Pladsholder til indhold 2">
            <a:extLst>
              <a:ext uri="{FF2B5EF4-FFF2-40B4-BE49-F238E27FC236}">
                <a16:creationId xmlns:a16="http://schemas.microsoft.com/office/drawing/2014/main" id="{9E2DE1C7-EB17-4ACE-8931-8DFE6D69A528}"/>
              </a:ext>
            </a:extLst>
          </p:cNvPr>
          <p:cNvSpPr>
            <a:spLocks noGrp="1"/>
          </p:cNvSpPr>
          <p:nvPr>
            <p:ph idx="1"/>
          </p:nvPr>
        </p:nvSpPr>
        <p:spPr/>
        <p:txBody>
          <a:bodyPr>
            <a:normAutofit/>
          </a:bodyPr>
          <a:lstStyle/>
          <a:p>
            <a:r>
              <a:rPr lang="da-DK" sz="2800" dirty="0"/>
              <a:t>Nævn et eksempel på en handling, du har gjort, som har bidraget til at give adgang til meningsfulde fællesskaber i hverdagslivet?</a:t>
            </a:r>
          </a:p>
          <a:p>
            <a:endParaRPr lang="da-DK" sz="2800" dirty="0"/>
          </a:p>
          <a:p>
            <a:r>
              <a:rPr lang="da-DK" sz="2800" dirty="0"/>
              <a:t>Har du fået inspiration til nye handlinger, du har lyst til at udføre for at bidrage til at give adgang til fællesskaber i hverdagslivet?</a:t>
            </a:r>
          </a:p>
        </p:txBody>
      </p:sp>
    </p:spTree>
    <p:extLst>
      <p:ext uri="{BB962C8B-B14F-4D97-AF65-F5344CB8AC3E}">
        <p14:creationId xmlns:p14="http://schemas.microsoft.com/office/powerpoint/2010/main" val="934948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EE1A7A-201E-4AC1-93EB-3BF9D1360638}"/>
              </a:ext>
            </a:extLst>
          </p:cNvPr>
          <p:cNvSpPr>
            <a:spLocks noGrp="1"/>
          </p:cNvSpPr>
          <p:nvPr>
            <p:ph type="ctrTitle"/>
          </p:nvPr>
        </p:nvSpPr>
        <p:spPr>
          <a:xfrm>
            <a:off x="2589213" y="2514601"/>
            <a:ext cx="8915399" cy="1384300"/>
          </a:xfrm>
        </p:spPr>
        <p:txBody>
          <a:bodyPr/>
          <a:lstStyle/>
          <a:p>
            <a:r>
              <a:rPr lang="da-DK" dirty="0">
                <a:solidFill>
                  <a:schemeClr val="accent2"/>
                </a:solidFill>
              </a:rPr>
              <a:t>TAK for taletiden </a:t>
            </a:r>
            <a:r>
              <a:rPr lang="da-DK" dirty="0">
                <a:solidFill>
                  <a:schemeClr val="accent2"/>
                </a:solidFill>
                <a:sym typeface="Wingdings" panose="05000000000000000000" pitchFamily="2" charset="2"/>
              </a:rPr>
              <a:t></a:t>
            </a:r>
            <a:endParaRPr lang="da-DK" dirty="0">
              <a:solidFill>
                <a:schemeClr val="accent2"/>
              </a:solidFill>
            </a:endParaRPr>
          </a:p>
        </p:txBody>
      </p:sp>
      <p:sp>
        <p:nvSpPr>
          <p:cNvPr id="3" name="Undertitel 2">
            <a:extLst>
              <a:ext uri="{FF2B5EF4-FFF2-40B4-BE49-F238E27FC236}">
                <a16:creationId xmlns:a16="http://schemas.microsoft.com/office/drawing/2014/main" id="{10EFE664-C7B0-436A-92F6-4E0FC80F977A}"/>
              </a:ext>
            </a:extLst>
          </p:cNvPr>
          <p:cNvSpPr>
            <a:spLocks noGrp="1"/>
          </p:cNvSpPr>
          <p:nvPr>
            <p:ph type="subTitle" idx="1"/>
          </p:nvPr>
        </p:nvSpPr>
        <p:spPr/>
        <p:txBody>
          <a:bodyPr/>
          <a:lstStyle/>
          <a:p>
            <a:endParaRPr lang="da-DK"/>
          </a:p>
        </p:txBody>
      </p:sp>
    </p:spTree>
    <p:extLst>
      <p:ext uri="{BB962C8B-B14F-4D97-AF65-F5344CB8AC3E}">
        <p14:creationId xmlns:p14="http://schemas.microsoft.com/office/powerpoint/2010/main" val="2506116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DE30E5-8D89-4B1F-86B9-B78DEA97A2C4}"/>
              </a:ext>
            </a:extLst>
          </p:cNvPr>
          <p:cNvSpPr>
            <a:spLocks noGrp="1"/>
          </p:cNvSpPr>
          <p:nvPr>
            <p:ph type="title"/>
          </p:nvPr>
        </p:nvSpPr>
        <p:spPr/>
        <p:txBody>
          <a:bodyPr/>
          <a:lstStyle/>
          <a:p>
            <a:r>
              <a:rPr lang="da-DK" dirty="0"/>
              <a:t>Om det psykosociale arbejde i Rudersdal Kommune</a:t>
            </a:r>
          </a:p>
        </p:txBody>
      </p:sp>
      <p:sp>
        <p:nvSpPr>
          <p:cNvPr id="3" name="Pladsholder til indhold 2">
            <a:extLst>
              <a:ext uri="{FF2B5EF4-FFF2-40B4-BE49-F238E27FC236}">
                <a16:creationId xmlns:a16="http://schemas.microsoft.com/office/drawing/2014/main" id="{C5BA817D-EB69-4453-BFA6-04DD01683A60}"/>
              </a:ext>
            </a:extLst>
          </p:cNvPr>
          <p:cNvSpPr>
            <a:spLocks noGrp="1"/>
          </p:cNvSpPr>
          <p:nvPr>
            <p:ph idx="1"/>
          </p:nvPr>
        </p:nvSpPr>
        <p:spPr/>
        <p:txBody>
          <a:bodyPr/>
          <a:lstStyle/>
          <a:p>
            <a:r>
              <a:rPr lang="da-DK" dirty="0"/>
              <a:t>Visioner og mål 2012</a:t>
            </a:r>
          </a:p>
          <a:p>
            <a:endParaRPr lang="da-DK" dirty="0"/>
          </a:p>
          <a:p>
            <a:r>
              <a:rPr lang="da-DK" dirty="0"/>
              <a:t>Evaluering </a:t>
            </a:r>
          </a:p>
          <a:p>
            <a:endParaRPr lang="da-DK" dirty="0"/>
          </a:p>
          <a:p>
            <a:r>
              <a:rPr lang="da-DK" dirty="0"/>
              <a:t>Sammen ad nye veje 2018</a:t>
            </a:r>
          </a:p>
          <a:p>
            <a:endParaRPr lang="da-DK" dirty="0"/>
          </a:p>
          <a:p>
            <a:r>
              <a:rPr lang="da-DK" dirty="0"/>
              <a:t>CHIME</a:t>
            </a:r>
          </a:p>
          <a:p>
            <a:endParaRPr lang="da-DK" dirty="0"/>
          </a:p>
          <a:p>
            <a:r>
              <a:rPr lang="da-DK" dirty="0"/>
              <a:t>8 principper for recovery-orienteret rehabilitering</a:t>
            </a:r>
          </a:p>
        </p:txBody>
      </p:sp>
    </p:spTree>
    <p:extLst>
      <p:ext uri="{BB962C8B-B14F-4D97-AF65-F5344CB8AC3E}">
        <p14:creationId xmlns:p14="http://schemas.microsoft.com/office/powerpoint/2010/main" val="9972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CBFB0C-67FB-48B5-90A2-8161B38BE7EA}"/>
              </a:ext>
            </a:extLst>
          </p:cNvPr>
          <p:cNvSpPr>
            <a:spLocks noGrp="1"/>
          </p:cNvSpPr>
          <p:nvPr>
            <p:ph type="title"/>
          </p:nvPr>
        </p:nvSpPr>
        <p:spPr/>
        <p:txBody>
          <a:bodyPr>
            <a:normAutofit/>
          </a:bodyPr>
          <a:lstStyle/>
          <a:p>
            <a:r>
              <a:rPr lang="da-DK" dirty="0"/>
              <a:t>Fra socialpsykiatri…</a:t>
            </a:r>
          </a:p>
        </p:txBody>
      </p:sp>
      <p:pic>
        <p:nvPicPr>
          <p:cNvPr id="8" name="Pladsholder til indhold 7">
            <a:extLst>
              <a:ext uri="{FF2B5EF4-FFF2-40B4-BE49-F238E27FC236}">
                <a16:creationId xmlns:a16="http://schemas.microsoft.com/office/drawing/2014/main" id="{032375F4-A547-496C-A990-12DEC9B453B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62200" y="1308100"/>
            <a:ext cx="8911686" cy="5422900"/>
          </a:xfrm>
        </p:spPr>
      </p:pic>
    </p:spTree>
    <p:extLst>
      <p:ext uri="{BB962C8B-B14F-4D97-AF65-F5344CB8AC3E}">
        <p14:creationId xmlns:p14="http://schemas.microsoft.com/office/powerpoint/2010/main" val="549522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9ED03-7ABA-4252-8CC3-2FB9AE6EBEB4}"/>
              </a:ext>
            </a:extLst>
          </p:cNvPr>
          <p:cNvSpPr>
            <a:spLocks noGrp="1"/>
          </p:cNvSpPr>
          <p:nvPr>
            <p:ph type="title"/>
          </p:nvPr>
        </p:nvSpPr>
        <p:spPr>
          <a:xfrm>
            <a:off x="2592925" y="368300"/>
            <a:ext cx="8911687" cy="1003300"/>
          </a:xfrm>
        </p:spPr>
        <p:txBody>
          <a:bodyPr>
            <a:normAutofit fontScale="90000"/>
          </a:bodyPr>
          <a:lstStyle/>
          <a:p>
            <a:r>
              <a:rPr lang="da-DK" dirty="0"/>
              <a:t>… til recovery-orienteret psykosocial rehabilitering</a:t>
            </a:r>
          </a:p>
        </p:txBody>
      </p:sp>
      <p:pic>
        <p:nvPicPr>
          <p:cNvPr id="4" name="Picture 2">
            <a:extLst>
              <a:ext uri="{FF2B5EF4-FFF2-40B4-BE49-F238E27FC236}">
                <a16:creationId xmlns:a16="http://schemas.microsoft.com/office/drawing/2014/main" id="{F5BB4792-CE34-47A5-B037-3EC847BDEC34}"/>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489200" y="1549400"/>
            <a:ext cx="8407400" cy="50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654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ADD315-BB11-401F-8939-D96B8AF36132}"/>
              </a:ext>
            </a:extLst>
          </p:cNvPr>
          <p:cNvSpPr>
            <a:spLocks noGrp="1"/>
          </p:cNvSpPr>
          <p:nvPr>
            <p:ph type="title"/>
          </p:nvPr>
        </p:nvSpPr>
        <p:spPr/>
        <p:txBody>
          <a:bodyPr/>
          <a:lstStyle/>
          <a:p>
            <a:r>
              <a:rPr lang="da-DK" dirty="0"/>
              <a:t>Sammen ad nye veje</a:t>
            </a:r>
          </a:p>
        </p:txBody>
      </p:sp>
      <p:sp>
        <p:nvSpPr>
          <p:cNvPr id="3" name="Pladsholder til indhold 2">
            <a:extLst>
              <a:ext uri="{FF2B5EF4-FFF2-40B4-BE49-F238E27FC236}">
                <a16:creationId xmlns:a16="http://schemas.microsoft.com/office/drawing/2014/main" id="{38FB691A-C93D-4C36-91E7-F6F36DB7ED20}"/>
              </a:ext>
            </a:extLst>
          </p:cNvPr>
          <p:cNvSpPr>
            <a:spLocks noGrp="1"/>
          </p:cNvSpPr>
          <p:nvPr>
            <p:ph idx="1"/>
          </p:nvPr>
        </p:nvSpPr>
        <p:spPr>
          <a:xfrm>
            <a:off x="2589212" y="1549400"/>
            <a:ext cx="8915400" cy="4361822"/>
          </a:xfrm>
        </p:spPr>
        <p:txBody>
          <a:bodyPr/>
          <a:lstStyle/>
          <a:p>
            <a:r>
              <a:rPr lang="da-DK" dirty="0"/>
              <a:t>CHIME</a:t>
            </a:r>
          </a:p>
          <a:p>
            <a:pPr marL="0" indent="0">
              <a:buNone/>
            </a:pPr>
            <a:endParaRPr lang="da-DK" dirty="0"/>
          </a:p>
          <a:p>
            <a:endParaRPr lang="da-DK" dirty="0"/>
          </a:p>
        </p:txBody>
      </p:sp>
      <p:pic>
        <p:nvPicPr>
          <p:cNvPr id="7" name="Billede 6">
            <a:extLst>
              <a:ext uri="{FF2B5EF4-FFF2-40B4-BE49-F238E27FC236}">
                <a16:creationId xmlns:a16="http://schemas.microsoft.com/office/drawing/2014/main" id="{5C620C80-C0F2-4A41-ABD0-2A9378AC87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4590" y="1929836"/>
            <a:ext cx="8215510" cy="3981388"/>
          </a:xfrm>
          <a:prstGeom prst="rect">
            <a:avLst/>
          </a:prstGeom>
        </p:spPr>
      </p:pic>
    </p:spTree>
    <p:extLst>
      <p:ext uri="{BB962C8B-B14F-4D97-AF65-F5344CB8AC3E}">
        <p14:creationId xmlns:p14="http://schemas.microsoft.com/office/powerpoint/2010/main" val="2770263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CF0ABC-7E68-4BC4-9984-2839CD599D61}"/>
              </a:ext>
            </a:extLst>
          </p:cNvPr>
          <p:cNvSpPr>
            <a:spLocks noGrp="1"/>
          </p:cNvSpPr>
          <p:nvPr>
            <p:ph type="title"/>
          </p:nvPr>
        </p:nvSpPr>
        <p:spPr>
          <a:xfrm>
            <a:off x="2592925" y="190500"/>
            <a:ext cx="8911687" cy="1219200"/>
          </a:xfrm>
        </p:spPr>
        <p:txBody>
          <a:bodyPr/>
          <a:lstStyle/>
          <a:p>
            <a:r>
              <a:rPr lang="da-DK" dirty="0"/>
              <a:t>Nationale principper for recovery-orienteret rehabilitering</a:t>
            </a:r>
          </a:p>
        </p:txBody>
      </p:sp>
      <p:pic>
        <p:nvPicPr>
          <p:cNvPr id="4" name="Pladsholder til indhold 3">
            <a:extLst>
              <a:ext uri="{FF2B5EF4-FFF2-40B4-BE49-F238E27FC236}">
                <a16:creationId xmlns:a16="http://schemas.microsoft.com/office/drawing/2014/main" id="{EEDF4007-C3C0-4D99-B977-C90DB5DC42ED}"/>
              </a:ext>
            </a:extLst>
          </p:cNvPr>
          <p:cNvPicPr>
            <a:picLocks noGrp="1" noChangeAspect="1"/>
          </p:cNvPicPr>
          <p:nvPr>
            <p:ph idx="1"/>
          </p:nvPr>
        </p:nvPicPr>
        <p:blipFill>
          <a:blip r:embed="rId3"/>
          <a:stretch>
            <a:fillRect/>
          </a:stretch>
        </p:blipFill>
        <p:spPr>
          <a:xfrm>
            <a:off x="2592924" y="1409700"/>
            <a:ext cx="8532275" cy="5257800"/>
          </a:xfrm>
          <a:prstGeom prst="rect">
            <a:avLst/>
          </a:prstGeom>
        </p:spPr>
      </p:pic>
    </p:spTree>
    <p:extLst>
      <p:ext uri="{BB962C8B-B14F-4D97-AF65-F5344CB8AC3E}">
        <p14:creationId xmlns:p14="http://schemas.microsoft.com/office/powerpoint/2010/main" val="147168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FFDDE2-61A3-4C8D-AB53-523F1CB36431}"/>
              </a:ext>
            </a:extLst>
          </p:cNvPr>
          <p:cNvSpPr>
            <a:spLocks noGrp="1"/>
          </p:cNvSpPr>
          <p:nvPr>
            <p:ph type="title"/>
          </p:nvPr>
        </p:nvSpPr>
        <p:spPr/>
        <p:txBody>
          <a:bodyPr/>
          <a:lstStyle/>
          <a:p>
            <a:r>
              <a:rPr lang="da-DK" dirty="0"/>
              <a:t>Læs mere:</a:t>
            </a:r>
          </a:p>
        </p:txBody>
      </p:sp>
      <p:sp>
        <p:nvSpPr>
          <p:cNvPr id="3" name="Pladsholder til indhold 2">
            <a:extLst>
              <a:ext uri="{FF2B5EF4-FFF2-40B4-BE49-F238E27FC236}">
                <a16:creationId xmlns:a16="http://schemas.microsoft.com/office/drawing/2014/main" id="{DA9DACF2-41D1-4DDA-8F8E-0592413D5C53}"/>
              </a:ext>
            </a:extLst>
          </p:cNvPr>
          <p:cNvSpPr>
            <a:spLocks noGrp="1"/>
          </p:cNvSpPr>
          <p:nvPr>
            <p:ph idx="1"/>
          </p:nvPr>
        </p:nvSpPr>
        <p:spPr/>
        <p:txBody>
          <a:bodyPr/>
          <a:lstStyle/>
          <a:p>
            <a:r>
              <a:rPr lang="da-DK" dirty="0">
                <a:hlinkClick r:id="rId2"/>
              </a:rPr>
              <a:t>https://sbst.dk/handicap/recovery-orienteret-rehabilitering</a:t>
            </a:r>
            <a:endParaRPr lang="da-DK" dirty="0"/>
          </a:p>
          <a:p>
            <a:endParaRPr lang="da-DK" dirty="0"/>
          </a:p>
          <a:p>
            <a:r>
              <a:rPr lang="da-DK" dirty="0"/>
              <a:t>Faglig vejledning</a:t>
            </a:r>
          </a:p>
          <a:p>
            <a:r>
              <a:rPr lang="da-DK" dirty="0"/>
              <a:t>Guides til strategisk ledelse, myndighed, udfører, borgere, samarbejdspartnere</a:t>
            </a:r>
          </a:p>
          <a:p>
            <a:r>
              <a:rPr lang="da-DK" dirty="0"/>
              <a:t>Kurser og e-læring</a:t>
            </a:r>
          </a:p>
          <a:p>
            <a:r>
              <a:rPr lang="da-DK" dirty="0"/>
              <a:t>Informationsvideoer</a:t>
            </a:r>
          </a:p>
          <a:p>
            <a:r>
              <a:rPr lang="da-DK" dirty="0"/>
              <a:t>Netværk for ledere</a:t>
            </a:r>
          </a:p>
        </p:txBody>
      </p:sp>
    </p:spTree>
    <p:extLst>
      <p:ext uri="{BB962C8B-B14F-4D97-AF65-F5344CB8AC3E}">
        <p14:creationId xmlns:p14="http://schemas.microsoft.com/office/powerpoint/2010/main" val="2787657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1B789F-15B4-4AD4-90E5-4413A0B1DD80}"/>
              </a:ext>
            </a:extLst>
          </p:cNvPr>
          <p:cNvSpPr>
            <a:spLocks noGrp="1"/>
          </p:cNvSpPr>
          <p:nvPr>
            <p:ph type="title"/>
          </p:nvPr>
        </p:nvSpPr>
        <p:spPr>
          <a:xfrm>
            <a:off x="2592925" y="624110"/>
            <a:ext cx="8911687" cy="861790"/>
          </a:xfrm>
        </p:spPr>
        <p:txBody>
          <a:bodyPr/>
          <a:lstStyle/>
          <a:p>
            <a:r>
              <a:rPr lang="da-DK" dirty="0"/>
              <a:t>I gang i praksis – hvad så?</a:t>
            </a:r>
          </a:p>
        </p:txBody>
      </p:sp>
      <p:sp>
        <p:nvSpPr>
          <p:cNvPr id="3" name="Pladsholder til indhold 2">
            <a:extLst>
              <a:ext uri="{FF2B5EF4-FFF2-40B4-BE49-F238E27FC236}">
                <a16:creationId xmlns:a16="http://schemas.microsoft.com/office/drawing/2014/main" id="{2A0B3219-B2A9-479E-9049-04C99BDA8749}"/>
              </a:ext>
            </a:extLst>
          </p:cNvPr>
          <p:cNvSpPr>
            <a:spLocks noGrp="1"/>
          </p:cNvSpPr>
          <p:nvPr>
            <p:ph idx="1"/>
          </p:nvPr>
        </p:nvSpPr>
        <p:spPr>
          <a:xfrm>
            <a:off x="2589212" y="1714500"/>
            <a:ext cx="8915400" cy="4196722"/>
          </a:xfrm>
        </p:spPr>
        <p:txBody>
          <a:bodyPr>
            <a:normAutofit/>
          </a:bodyPr>
          <a:lstStyle/>
          <a:p>
            <a:r>
              <a:rPr lang="da-DK" sz="2800" dirty="0"/>
              <a:t>Hvad er ønskerne til deltagelse?</a:t>
            </a:r>
          </a:p>
          <a:p>
            <a:r>
              <a:rPr lang="da-DK" sz="2800" dirty="0"/>
              <a:t>Hvilke barrierer opleves i praksis?</a:t>
            </a:r>
          </a:p>
          <a:p>
            <a:r>
              <a:rPr lang="da-DK" sz="2800" dirty="0"/>
              <a:t>Hvorfor skulle eksterne samarbejdspartnere have lyst til at samarbejde med kommunens psykosociale indsatser?</a:t>
            </a:r>
          </a:p>
          <a:p>
            <a:r>
              <a:rPr lang="da-DK" sz="2800" dirty="0"/>
              <a:t>Hvad kan kommunen byde ind med?</a:t>
            </a:r>
          </a:p>
          <a:p>
            <a:r>
              <a:rPr lang="da-DK" sz="2800" dirty="0"/>
              <a:t>Hvordan række ud og hvad findes derude?</a:t>
            </a:r>
          </a:p>
        </p:txBody>
      </p:sp>
    </p:spTree>
    <p:extLst>
      <p:ext uri="{BB962C8B-B14F-4D97-AF65-F5344CB8AC3E}">
        <p14:creationId xmlns:p14="http://schemas.microsoft.com/office/powerpoint/2010/main" val="1043996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9B504C-9FCE-4E7E-B72F-FCE7612A2903}"/>
              </a:ext>
            </a:extLst>
          </p:cNvPr>
          <p:cNvSpPr>
            <a:spLocks noGrp="1"/>
          </p:cNvSpPr>
          <p:nvPr>
            <p:ph type="title"/>
          </p:nvPr>
        </p:nvSpPr>
        <p:spPr/>
        <p:txBody>
          <a:bodyPr/>
          <a:lstStyle/>
          <a:p>
            <a:r>
              <a:rPr lang="da-DK" dirty="0"/>
              <a:t>Ansætte erfaringseksperter</a:t>
            </a:r>
          </a:p>
        </p:txBody>
      </p:sp>
      <p:sp>
        <p:nvSpPr>
          <p:cNvPr id="3" name="Pladsholder til indhold 2">
            <a:extLst>
              <a:ext uri="{FF2B5EF4-FFF2-40B4-BE49-F238E27FC236}">
                <a16:creationId xmlns:a16="http://schemas.microsoft.com/office/drawing/2014/main" id="{4A6DE479-DA7A-48CD-8943-E3262B0944C3}"/>
              </a:ext>
            </a:extLst>
          </p:cNvPr>
          <p:cNvSpPr>
            <a:spLocks noGrp="1"/>
          </p:cNvSpPr>
          <p:nvPr>
            <p:ph idx="1"/>
          </p:nvPr>
        </p:nvSpPr>
        <p:spPr/>
        <p:txBody>
          <a:bodyPr/>
          <a:lstStyle/>
          <a:p>
            <a:r>
              <a:rPr lang="da-DK" sz="2800" dirty="0"/>
              <a:t>Ansætte medarbejdere med egne levede erfaringer</a:t>
            </a:r>
          </a:p>
          <a:p>
            <a:r>
              <a:rPr lang="da-DK" sz="2800" dirty="0"/>
              <a:t>Inddrage erfaringseksperter i alt udviklingsarbejde, studieture og lignende</a:t>
            </a:r>
          </a:p>
          <a:p>
            <a:r>
              <a:rPr lang="da-DK" sz="2800" dirty="0"/>
              <a:t>Invitere erfaringsperspektiverne ind i faglige sammenhænge fra alle medarbejdere</a:t>
            </a:r>
          </a:p>
          <a:p>
            <a:endParaRPr lang="da-DK" dirty="0"/>
          </a:p>
        </p:txBody>
      </p:sp>
    </p:spTree>
    <p:extLst>
      <p:ext uri="{BB962C8B-B14F-4D97-AF65-F5344CB8AC3E}">
        <p14:creationId xmlns:p14="http://schemas.microsoft.com/office/powerpoint/2010/main" val="775857573"/>
      </p:ext>
    </p:extLst>
  </p:cSld>
  <p:clrMapOvr>
    <a:masterClrMapping/>
  </p:clrMapOvr>
</p:sld>
</file>

<file path=ppt/theme/theme1.xml><?xml version="1.0" encoding="utf-8"?>
<a:theme xmlns:a="http://schemas.openxmlformats.org/drawingml/2006/main" name="Visk">
  <a:themeElements>
    <a:clrScheme name="Visk">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Visk">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isk">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101</TotalTime>
  <Words>1087</Words>
  <Application>Microsoft Office PowerPoint</Application>
  <PresentationFormat>Widescreen</PresentationFormat>
  <Paragraphs>151</Paragraphs>
  <Slides>17</Slides>
  <Notes>14</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17</vt:i4>
      </vt:variant>
    </vt:vector>
  </HeadingPairs>
  <TitlesOfParts>
    <vt:vector size="22" baseType="lpstr">
      <vt:lpstr>Arial</vt:lpstr>
      <vt:lpstr>Calibri</vt:lpstr>
      <vt:lpstr>Century Gothic</vt:lpstr>
      <vt:lpstr>Wingdings 3</vt:lpstr>
      <vt:lpstr>Visk</vt:lpstr>
      <vt:lpstr> Hvordan kan kommuner skabe adgang til fællesskaber i hverdagslivet?</vt:lpstr>
      <vt:lpstr>Om det psykosociale arbejde i Rudersdal Kommune</vt:lpstr>
      <vt:lpstr>Fra socialpsykiatri…</vt:lpstr>
      <vt:lpstr>… til recovery-orienteret psykosocial rehabilitering</vt:lpstr>
      <vt:lpstr>Sammen ad nye veje</vt:lpstr>
      <vt:lpstr>Nationale principper for recovery-orienteret rehabilitering</vt:lpstr>
      <vt:lpstr>Læs mere:</vt:lpstr>
      <vt:lpstr>I gang i praksis – hvad så?</vt:lpstr>
      <vt:lpstr>Ansætte erfaringseksperter</vt:lpstr>
      <vt:lpstr>Understøtte frivillige foreninger</vt:lpstr>
      <vt:lpstr>Inviter frivillige foreninger ind </vt:lpstr>
      <vt:lpstr>Partnerskaber</vt:lpstr>
      <vt:lpstr>Fokus på muligheder i det almene</vt:lpstr>
      <vt:lpstr>Job og uddannelse</vt:lpstr>
      <vt:lpstr>Næste skridt i Rudersdal Kommune</vt:lpstr>
      <vt:lpstr>Spørgsmål </vt:lpstr>
      <vt:lpstr>TAK for taletiden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Hvordan kan kommuner skabe adgang til fællesskaber i hverdagslivet?</dc:title>
  <dc:creator>Tonie Rasmussen</dc:creator>
  <cp:lastModifiedBy>Pedersen, Audun</cp:lastModifiedBy>
  <cp:revision>22</cp:revision>
  <dcterms:created xsi:type="dcterms:W3CDTF">2023-05-02T12:10:22Z</dcterms:created>
  <dcterms:modified xsi:type="dcterms:W3CDTF">2023-05-08T09:01:04Z</dcterms:modified>
</cp:coreProperties>
</file>