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9"/>
  </p:handoutMasterIdLst>
  <p:sldIdLst>
    <p:sldId id="256" r:id="rId5"/>
    <p:sldId id="257" r:id="rId6"/>
    <p:sldId id="258" r:id="rId7"/>
    <p:sldId id="259" r:id="rId8"/>
  </p:sldIdLst>
  <p:sldSz cx="6858000" cy="9906000" type="A4"/>
  <p:notesSz cx="6810375"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504E"/>
    <a:srgbClr val="C2DDDE"/>
    <a:srgbClr val="639C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1" d="100"/>
          <a:sy n="91" d="100"/>
        </p:scale>
        <p:origin x="2814" y="84"/>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a:extLst>
              <a:ext uri="{FF2B5EF4-FFF2-40B4-BE49-F238E27FC236}">
                <a16:creationId xmlns:a16="http://schemas.microsoft.com/office/drawing/2014/main" id="{C36AE609-246F-4C91-B965-8618A8DDE068}"/>
              </a:ext>
            </a:extLst>
          </p:cNvPr>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nb-NO"/>
          </a:p>
        </p:txBody>
      </p:sp>
      <p:sp>
        <p:nvSpPr>
          <p:cNvPr id="3" name="Plassholder for dato 2">
            <a:extLst>
              <a:ext uri="{FF2B5EF4-FFF2-40B4-BE49-F238E27FC236}">
                <a16:creationId xmlns:a16="http://schemas.microsoft.com/office/drawing/2014/main" id="{D3AC2EA2-1694-4AB4-9926-F169186B4E5D}"/>
              </a:ext>
            </a:extLst>
          </p:cNvPr>
          <p:cNvSpPr>
            <a:spLocks noGrp="1"/>
          </p:cNvSpPr>
          <p:nvPr>
            <p:ph type="dt" sz="quarter" idx="1"/>
          </p:nvPr>
        </p:nvSpPr>
        <p:spPr>
          <a:xfrm>
            <a:off x="3857636" y="0"/>
            <a:ext cx="2951163" cy="498852"/>
          </a:xfrm>
          <a:prstGeom prst="rect">
            <a:avLst/>
          </a:prstGeom>
        </p:spPr>
        <p:txBody>
          <a:bodyPr vert="horz" lIns="91440" tIns="45720" rIns="91440" bIns="45720" rtlCol="0"/>
          <a:lstStyle>
            <a:lvl1pPr algn="r">
              <a:defRPr sz="1200"/>
            </a:lvl1pPr>
          </a:lstStyle>
          <a:p>
            <a:fld id="{5A0132D6-B277-474E-8EB3-77766B41954A}" type="datetimeFigureOut">
              <a:rPr lang="nb-NO" smtClean="0"/>
              <a:t>22.08.2023</a:t>
            </a:fld>
            <a:endParaRPr lang="nb-NO"/>
          </a:p>
        </p:txBody>
      </p:sp>
      <p:sp>
        <p:nvSpPr>
          <p:cNvPr id="4" name="Plassholder for bunntekst 3">
            <a:extLst>
              <a:ext uri="{FF2B5EF4-FFF2-40B4-BE49-F238E27FC236}">
                <a16:creationId xmlns:a16="http://schemas.microsoft.com/office/drawing/2014/main" id="{4A867D06-BEDF-447E-909E-D3CA341FBE2D}"/>
              </a:ext>
            </a:extLst>
          </p:cNvPr>
          <p:cNvSpPr>
            <a:spLocks noGrp="1"/>
          </p:cNvSpPr>
          <p:nvPr>
            <p:ph type="ftr" sz="quarter" idx="2"/>
          </p:nvPr>
        </p:nvSpPr>
        <p:spPr>
          <a:xfrm>
            <a:off x="0" y="9443662"/>
            <a:ext cx="2951163" cy="498851"/>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a:extLst>
              <a:ext uri="{FF2B5EF4-FFF2-40B4-BE49-F238E27FC236}">
                <a16:creationId xmlns:a16="http://schemas.microsoft.com/office/drawing/2014/main" id="{9403D338-7E52-4B9F-B53C-EEB97695E76F}"/>
              </a:ext>
            </a:extLst>
          </p:cNvPr>
          <p:cNvSpPr>
            <a:spLocks noGrp="1"/>
          </p:cNvSpPr>
          <p:nvPr>
            <p:ph type="sldNum" sz="quarter" idx="3"/>
          </p:nvPr>
        </p:nvSpPr>
        <p:spPr>
          <a:xfrm>
            <a:off x="3857636" y="9443662"/>
            <a:ext cx="2951163" cy="498851"/>
          </a:xfrm>
          <a:prstGeom prst="rect">
            <a:avLst/>
          </a:prstGeom>
        </p:spPr>
        <p:txBody>
          <a:bodyPr vert="horz" lIns="91440" tIns="45720" rIns="91440" bIns="45720" rtlCol="0" anchor="b"/>
          <a:lstStyle>
            <a:lvl1pPr algn="r">
              <a:defRPr sz="1200"/>
            </a:lvl1pPr>
          </a:lstStyle>
          <a:p>
            <a:fld id="{24FDF744-981A-45BE-A050-A98EBF0AD69F}" type="slidenum">
              <a:rPr lang="nb-NO" smtClean="0"/>
              <a:t>‹#›</a:t>
            </a:fld>
            <a:endParaRPr lang="nb-NO"/>
          </a:p>
        </p:txBody>
      </p:sp>
    </p:spTree>
    <p:extLst>
      <p:ext uri="{BB962C8B-B14F-4D97-AF65-F5344CB8AC3E}">
        <p14:creationId xmlns:p14="http://schemas.microsoft.com/office/powerpoint/2010/main" val="66369767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7943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REMSIDE">
    <p:spTree>
      <p:nvGrpSpPr>
        <p:cNvPr id="1" name=""/>
        <p:cNvGrpSpPr/>
        <p:nvPr/>
      </p:nvGrpSpPr>
      <p:grpSpPr>
        <a:xfrm>
          <a:off x="0" y="0"/>
          <a:ext cx="0" cy="0"/>
          <a:chOff x="0" y="0"/>
          <a:chExt cx="0" cy="0"/>
        </a:xfrm>
      </p:grpSpPr>
      <p:pic>
        <p:nvPicPr>
          <p:cNvPr id="18" name="Bilde 17">
            <a:extLst>
              <a:ext uri="{FF2B5EF4-FFF2-40B4-BE49-F238E27FC236}">
                <a16:creationId xmlns:a16="http://schemas.microsoft.com/office/drawing/2014/main" id="{453A6F83-E1DD-4380-9672-F71FD8777534}"/>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65911" y="2494686"/>
            <a:ext cx="6042813" cy="4272000"/>
          </a:xfrm>
          <a:prstGeom prst="rect">
            <a:avLst/>
          </a:prstGeom>
        </p:spPr>
      </p:pic>
      <p:sp>
        <p:nvSpPr>
          <p:cNvPr id="15" name="TekstSylinder 14">
            <a:extLst>
              <a:ext uri="{FF2B5EF4-FFF2-40B4-BE49-F238E27FC236}">
                <a16:creationId xmlns:a16="http://schemas.microsoft.com/office/drawing/2014/main" id="{EDBFF98A-C735-4A5B-B762-A93C0B8430EB}"/>
              </a:ext>
            </a:extLst>
          </p:cNvPr>
          <p:cNvSpPr txBox="1"/>
          <p:nvPr userDrawn="1"/>
        </p:nvSpPr>
        <p:spPr>
          <a:xfrm>
            <a:off x="515041" y="6955361"/>
            <a:ext cx="3082395" cy="426421"/>
          </a:xfrm>
          <a:prstGeom prst="rect">
            <a:avLst/>
          </a:prstGeom>
          <a:noFill/>
        </p:spPr>
        <p:txBody>
          <a:bodyPr wrap="square" rtlCol="0">
            <a:noAutofit/>
          </a:bodyPr>
          <a:lstStyle/>
          <a:p>
            <a:r>
              <a:rPr lang="nb-NO" sz="1800" b="1" i="0" dirty="0">
                <a:solidFill>
                  <a:srgbClr val="639C9A"/>
                </a:solidFill>
                <a:latin typeface="Century Gothic" panose="020B0502020202020204" pitchFamily="34" charset="0"/>
                <a:cs typeface="Arial" panose="020B0604020202020204" pitchFamily="34" charset="0"/>
              </a:rPr>
              <a:t>Velkommen</a:t>
            </a:r>
            <a:r>
              <a:rPr lang="nb-NO" sz="1800" b="1" i="0" baseline="0" dirty="0">
                <a:solidFill>
                  <a:srgbClr val="639C9A"/>
                </a:solidFill>
                <a:latin typeface="Century Gothic" panose="020B0502020202020204" pitchFamily="34" charset="0"/>
                <a:cs typeface="Arial" panose="020B0604020202020204" pitchFamily="34" charset="0"/>
              </a:rPr>
              <a:t> til oss</a:t>
            </a:r>
            <a:endParaRPr lang="nb-NO" sz="1800" b="1" i="0" dirty="0">
              <a:solidFill>
                <a:srgbClr val="639C9A"/>
              </a:solidFill>
              <a:latin typeface="Century Gothic" panose="020B0502020202020204" pitchFamily="34" charset="0"/>
              <a:cs typeface="Arial" panose="020B0604020202020204" pitchFamily="34" charset="0"/>
            </a:endParaRPr>
          </a:p>
          <a:p>
            <a:endParaRPr lang="nb-NO" sz="1101" dirty="0">
              <a:cs typeface="Arial" panose="020B0604020202020204" pitchFamily="34" charset="0"/>
            </a:endParaRPr>
          </a:p>
        </p:txBody>
      </p:sp>
      <p:sp>
        <p:nvSpPr>
          <p:cNvPr id="14" name="TekstSylinder 13">
            <a:extLst>
              <a:ext uri="{FF2B5EF4-FFF2-40B4-BE49-F238E27FC236}">
                <a16:creationId xmlns:a16="http://schemas.microsoft.com/office/drawing/2014/main" id="{2F6E567F-A32F-4D65-B58F-DE2AAE03367C}"/>
              </a:ext>
            </a:extLst>
          </p:cNvPr>
          <p:cNvSpPr txBox="1"/>
          <p:nvPr userDrawn="1"/>
        </p:nvSpPr>
        <p:spPr>
          <a:xfrm>
            <a:off x="515041" y="7244789"/>
            <a:ext cx="2962752" cy="1277204"/>
          </a:xfrm>
          <a:prstGeom prst="rect">
            <a:avLst/>
          </a:prstGeom>
          <a:noFill/>
        </p:spPr>
        <p:txBody>
          <a:bodyPr wrap="square" rtlCol="0">
            <a:noAutofit/>
          </a:bodyPr>
          <a:lstStyle/>
          <a:p>
            <a:pPr>
              <a:lnSpc>
                <a:spcPct val="110000"/>
              </a:lnSpc>
            </a:pPr>
            <a:r>
              <a:rPr lang="nb-NO" sz="1400" dirty="0">
                <a:latin typeface="Arial" panose="020B0604020202020204" pitchFamily="34" charset="0"/>
                <a:cs typeface="Arial" panose="020B0604020202020204" pitchFamily="34" charset="0"/>
              </a:rPr>
              <a:t>Vi ønsker deg hjertelig velkommen. Vi skal gjøre vårt beste for at du skal finne deg til rette på sykehjemmet. Et opphold hos oss er tidsbegrenset, og målet for de fleste er å kunne flytte hjem igjen så fort som mulig.</a:t>
            </a:r>
            <a:r>
              <a:rPr lang="nb-NO" sz="1400" baseline="30000" dirty="0">
                <a:solidFill>
                  <a:schemeClr val="tx1">
                    <a:lumMod val="95000"/>
                    <a:lumOff val="5000"/>
                  </a:schemeClr>
                </a:solidFill>
                <a:latin typeface="Arial" panose="020B0604020202020204" pitchFamily="34" charset="0"/>
                <a:cs typeface="Arial" panose="020B0604020202020204" pitchFamily="34" charset="0"/>
              </a:rPr>
              <a:t> </a:t>
            </a:r>
          </a:p>
          <a:p>
            <a:endParaRPr lang="nb-NO" sz="1400" kern="1200" dirty="0">
              <a:solidFill>
                <a:schemeClr val="tx1"/>
              </a:solidFill>
              <a:latin typeface="Arial" panose="020B0604020202020204" pitchFamily="34" charset="0"/>
              <a:cs typeface="Arial" panose="020B0604020202020204" pitchFamily="34" charset="0"/>
            </a:endParaRPr>
          </a:p>
        </p:txBody>
      </p:sp>
      <p:pic>
        <p:nvPicPr>
          <p:cNvPr id="13" name="Bilde 12">
            <a:extLst>
              <a:ext uri="{FF2B5EF4-FFF2-40B4-BE49-F238E27FC236}">
                <a16:creationId xmlns:a16="http://schemas.microsoft.com/office/drawing/2014/main" id="{B96451BB-C3AB-4B8E-8301-97ABE1C33247}"/>
              </a:ext>
            </a:extLst>
          </p:cNvPr>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5129258" y="70351"/>
            <a:ext cx="1563064" cy="2124962"/>
          </a:xfrm>
          <a:prstGeom prst="rect">
            <a:avLst/>
          </a:prstGeom>
        </p:spPr>
      </p:pic>
      <p:sp>
        <p:nvSpPr>
          <p:cNvPr id="11" name="TekstSylinder 10">
            <a:extLst>
              <a:ext uri="{FF2B5EF4-FFF2-40B4-BE49-F238E27FC236}">
                <a16:creationId xmlns:a16="http://schemas.microsoft.com/office/drawing/2014/main" id="{5A01BF64-FA7E-4B6A-9EEA-DC447D8056A3}"/>
              </a:ext>
            </a:extLst>
          </p:cNvPr>
          <p:cNvSpPr txBox="1"/>
          <p:nvPr userDrawn="1"/>
        </p:nvSpPr>
        <p:spPr>
          <a:xfrm>
            <a:off x="335570" y="637565"/>
            <a:ext cx="2987902" cy="369332"/>
          </a:xfrm>
          <a:prstGeom prst="rect">
            <a:avLst/>
          </a:prstGeom>
          <a:noFill/>
        </p:spPr>
        <p:txBody>
          <a:bodyPr wrap="square" rtlCol="0">
            <a:spAutoFit/>
          </a:bodyPr>
          <a:lstStyle/>
          <a:p>
            <a:r>
              <a:rPr lang="nb-NO" sz="1800" b="1" dirty="0">
                <a:solidFill>
                  <a:srgbClr val="2B504E"/>
                </a:solidFill>
                <a:latin typeface="Century Gothic" panose="020B0502020202020204" pitchFamily="34" charset="0"/>
              </a:rPr>
              <a:t>VELKOMMEN TIL</a:t>
            </a:r>
          </a:p>
        </p:txBody>
      </p:sp>
      <p:sp>
        <p:nvSpPr>
          <p:cNvPr id="16" name="TekstSylinder 15">
            <a:extLst>
              <a:ext uri="{FF2B5EF4-FFF2-40B4-BE49-F238E27FC236}">
                <a16:creationId xmlns:a16="http://schemas.microsoft.com/office/drawing/2014/main" id="{150562A6-A017-40B8-9A01-BF11CE4C848A}"/>
              </a:ext>
            </a:extLst>
          </p:cNvPr>
          <p:cNvSpPr txBox="1"/>
          <p:nvPr userDrawn="1"/>
        </p:nvSpPr>
        <p:spPr>
          <a:xfrm>
            <a:off x="3622176" y="6955361"/>
            <a:ext cx="3597026" cy="641263"/>
          </a:xfrm>
          <a:prstGeom prst="rect">
            <a:avLst/>
          </a:prstGeom>
          <a:noFill/>
          <a:ln>
            <a:noFill/>
          </a:ln>
        </p:spPr>
        <p:txBody>
          <a:bodyPr wrap="square" rtlCol="0">
            <a:noAutofit/>
          </a:bodyPr>
          <a:lstStyle/>
          <a:p>
            <a:r>
              <a:rPr lang="nb-NO" b="1" dirty="0">
                <a:solidFill>
                  <a:srgbClr val="639C9A"/>
                </a:solidFill>
                <a:latin typeface="Century Gothic" panose="020B0502020202020204" pitchFamily="34" charset="0"/>
                <a:cs typeface="Arial" panose="020B0604020202020204" pitchFamily="34" charset="0"/>
              </a:rPr>
              <a:t>Om sykehjemmet</a:t>
            </a:r>
          </a:p>
          <a:p>
            <a:endParaRPr lang="nb-NO" sz="1101" dirty="0">
              <a:cs typeface="Arial" panose="020B0604020202020204" pitchFamily="34" charset="0"/>
            </a:endParaRPr>
          </a:p>
        </p:txBody>
      </p:sp>
    </p:spTree>
    <p:extLst>
      <p:ext uri="{BB962C8B-B14F-4D97-AF65-F5344CB8AC3E}">
        <p14:creationId xmlns:p14="http://schemas.microsoft.com/office/powerpoint/2010/main" val="270080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IDTSIDE1">
    <p:spTree>
      <p:nvGrpSpPr>
        <p:cNvPr id="1" name=""/>
        <p:cNvGrpSpPr/>
        <p:nvPr/>
      </p:nvGrpSpPr>
      <p:grpSpPr>
        <a:xfrm>
          <a:off x="0" y="0"/>
          <a:ext cx="0" cy="0"/>
          <a:chOff x="0" y="0"/>
          <a:chExt cx="0" cy="0"/>
        </a:xfrm>
      </p:grpSpPr>
      <p:pic>
        <p:nvPicPr>
          <p:cNvPr id="19" name="Bilde 18">
            <a:extLst>
              <a:ext uri="{FF2B5EF4-FFF2-40B4-BE49-F238E27FC236}">
                <a16:creationId xmlns:a16="http://schemas.microsoft.com/office/drawing/2014/main" id="{21078D2C-62A9-4104-A10E-1DC2907FEE71}"/>
              </a:ext>
            </a:extLst>
          </p:cNvPr>
          <p:cNvPicPr>
            <a:picLocks noChangeAspect="1"/>
          </p:cNvPicPr>
          <p:nvPr userDrawn="1"/>
        </p:nvPicPr>
        <p:blipFill rotWithShape="1">
          <a:blip r:embed="rId2" cstate="hqprint">
            <a:extLst>
              <a:ext uri="{28A0092B-C50C-407E-A947-70E740481C1C}">
                <a14:useLocalDpi xmlns:a14="http://schemas.microsoft.com/office/drawing/2010/main" val="0"/>
              </a:ext>
            </a:extLst>
          </a:blip>
          <a:srcRect l="21787" t="18566" r="17018" b="14927"/>
          <a:stretch/>
        </p:blipFill>
        <p:spPr>
          <a:xfrm>
            <a:off x="397042" y="7164198"/>
            <a:ext cx="2745368" cy="2109334"/>
          </a:xfrm>
          <a:prstGeom prst="rect">
            <a:avLst/>
          </a:prstGeom>
        </p:spPr>
      </p:pic>
      <p:sp>
        <p:nvSpPr>
          <p:cNvPr id="3" name="Rektangel 2">
            <a:extLst>
              <a:ext uri="{FF2B5EF4-FFF2-40B4-BE49-F238E27FC236}">
                <a16:creationId xmlns:a16="http://schemas.microsoft.com/office/drawing/2014/main" id="{B6DEA453-4E38-458D-AED4-7F0209FCE28D}"/>
              </a:ext>
            </a:extLst>
          </p:cNvPr>
          <p:cNvSpPr/>
          <p:nvPr userDrawn="1"/>
        </p:nvSpPr>
        <p:spPr>
          <a:xfrm>
            <a:off x="3521682" y="5355557"/>
            <a:ext cx="2727810" cy="3917975"/>
          </a:xfrm>
          <a:prstGeom prst="rect">
            <a:avLst/>
          </a:prstGeom>
          <a:solidFill>
            <a:srgbClr val="C2DD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800"/>
          </a:p>
        </p:txBody>
      </p:sp>
      <p:sp>
        <p:nvSpPr>
          <p:cNvPr id="5" name="TekstSylinder 4">
            <a:extLst>
              <a:ext uri="{FF2B5EF4-FFF2-40B4-BE49-F238E27FC236}">
                <a16:creationId xmlns:a16="http://schemas.microsoft.com/office/drawing/2014/main" id="{FF57FDCD-9EAA-4308-B518-C6AB7400F002}"/>
              </a:ext>
            </a:extLst>
          </p:cNvPr>
          <p:cNvSpPr txBox="1"/>
          <p:nvPr userDrawn="1"/>
        </p:nvSpPr>
        <p:spPr>
          <a:xfrm>
            <a:off x="308977" y="445405"/>
            <a:ext cx="2766731" cy="4170437"/>
          </a:xfrm>
          <a:prstGeom prst="rect">
            <a:avLst/>
          </a:prstGeom>
          <a:noFill/>
        </p:spPr>
        <p:txBody>
          <a:bodyPr wrap="square" rtlCol="0">
            <a:spAutoFit/>
          </a:bodyPr>
          <a:lstStyle/>
          <a:p>
            <a:pPr>
              <a:lnSpc>
                <a:spcPct val="110000"/>
              </a:lnSpc>
            </a:pPr>
            <a:r>
              <a:rPr lang="nb-NO" b="1" dirty="0">
                <a:solidFill>
                  <a:srgbClr val="639C9A"/>
                </a:solidFill>
                <a:latin typeface="Century Gothic" panose="020B0502020202020204" pitchFamily="34" charset="0"/>
                <a:cs typeface="Arial" panose="020B0604020202020204" pitchFamily="34" charset="0"/>
              </a:rPr>
              <a:t>Om oppholdet</a:t>
            </a:r>
          </a:p>
          <a:p>
            <a:pPr>
              <a:lnSpc>
                <a:spcPct val="110000"/>
              </a:lnSpc>
            </a:pPr>
            <a:r>
              <a:rPr lang="nb-NO" sz="1400" kern="1200" dirty="0">
                <a:solidFill>
                  <a:schemeClr val="tx1"/>
                </a:solidFill>
                <a:latin typeface="Arial" panose="020B0604020202020204" pitchFamily="34" charset="0"/>
                <a:ea typeface="+mn-ea"/>
                <a:cs typeface="Arial" panose="020B0604020202020204" pitchFamily="34" charset="0"/>
              </a:rPr>
              <a:t>Et opphold hos oss varer fra én til tre uker. Under oppholdet vil du få behandling tilpasset dine behov. Du får en primærkontakt som har hovedansvar for deg. Vi har mange dyktige ansatte som du vil bli kjent med under oppholdet. ​Vi gjør vårt beste for at du skal trives.</a:t>
            </a:r>
          </a:p>
          <a:p>
            <a:pPr>
              <a:lnSpc>
                <a:spcPct val="110000"/>
              </a:lnSpc>
            </a:pPr>
            <a:endParaRPr lang="nb-NO" sz="1400" kern="1200" dirty="0">
              <a:solidFill>
                <a:schemeClr val="tx1"/>
              </a:solidFill>
              <a:latin typeface="Arial" panose="020B0604020202020204" pitchFamily="34" charset="0"/>
              <a:ea typeface="+mn-ea"/>
              <a:cs typeface="Arial" panose="020B0604020202020204" pitchFamily="34" charset="0"/>
            </a:endParaRPr>
          </a:p>
          <a:p>
            <a:pPr>
              <a:lnSpc>
                <a:spcPct val="110000"/>
              </a:lnSpc>
            </a:pPr>
            <a:r>
              <a:rPr lang="nb-NO" sz="1400" kern="1200" dirty="0">
                <a:solidFill>
                  <a:schemeClr val="tx1"/>
                </a:solidFill>
                <a:latin typeface="Arial" panose="020B0604020202020204" pitchFamily="34" charset="0"/>
                <a:ea typeface="+mn-ea"/>
                <a:cs typeface="Arial" panose="020B0604020202020204" pitchFamily="34" charset="0"/>
              </a:rPr>
              <a:t>Kommunen har mange tjenester som kan bidra til at du kan bo hjemme, for eksempel trygghets­alarm og hverdagsrehabilitering. Snakk gjerne med oss om hva som kan passe for deg.</a:t>
            </a:r>
          </a:p>
        </p:txBody>
      </p:sp>
      <p:sp>
        <p:nvSpPr>
          <p:cNvPr id="6" name="TekstSylinder 5">
            <a:extLst>
              <a:ext uri="{FF2B5EF4-FFF2-40B4-BE49-F238E27FC236}">
                <a16:creationId xmlns:a16="http://schemas.microsoft.com/office/drawing/2014/main" id="{19165FE0-D98B-4D45-8198-874D31606BCF}"/>
              </a:ext>
            </a:extLst>
          </p:cNvPr>
          <p:cNvSpPr txBox="1"/>
          <p:nvPr userDrawn="1"/>
        </p:nvSpPr>
        <p:spPr>
          <a:xfrm>
            <a:off x="3600680" y="5537894"/>
            <a:ext cx="2228053" cy="369332"/>
          </a:xfrm>
          <a:prstGeom prst="rect">
            <a:avLst/>
          </a:prstGeom>
          <a:noFill/>
        </p:spPr>
        <p:txBody>
          <a:bodyPr wrap="square" rtlCol="0">
            <a:spAutoFit/>
          </a:bodyPr>
          <a:lstStyle/>
          <a:p>
            <a:r>
              <a:rPr lang="nb-NO" b="1" dirty="0">
                <a:solidFill>
                  <a:srgbClr val="2B504E"/>
                </a:solidFill>
                <a:latin typeface="Century Gothic" panose="020B0502020202020204" pitchFamily="34" charset="0"/>
                <a:cs typeface="Arial" panose="020B0604020202020204" pitchFamily="34" charset="0"/>
              </a:rPr>
              <a:t>Pakkeliste</a:t>
            </a:r>
          </a:p>
        </p:txBody>
      </p:sp>
      <p:sp>
        <p:nvSpPr>
          <p:cNvPr id="10" name="TekstSylinder 9">
            <a:extLst>
              <a:ext uri="{FF2B5EF4-FFF2-40B4-BE49-F238E27FC236}">
                <a16:creationId xmlns:a16="http://schemas.microsoft.com/office/drawing/2014/main" id="{2F435BF1-1D95-40C0-99CB-A113B0FAEBE9}"/>
              </a:ext>
            </a:extLst>
          </p:cNvPr>
          <p:cNvSpPr txBox="1"/>
          <p:nvPr userDrawn="1"/>
        </p:nvSpPr>
        <p:spPr>
          <a:xfrm>
            <a:off x="3521682" y="445642"/>
            <a:ext cx="2953864" cy="371192"/>
          </a:xfrm>
          <a:prstGeom prst="rect">
            <a:avLst/>
          </a:prstGeom>
          <a:noFill/>
        </p:spPr>
        <p:txBody>
          <a:bodyPr wrap="square" rtlCol="0">
            <a:spAutoFit/>
          </a:bodyPr>
          <a:lstStyle/>
          <a:p>
            <a:pPr>
              <a:lnSpc>
                <a:spcPct val="110000"/>
              </a:lnSpc>
            </a:pPr>
            <a:r>
              <a:rPr lang="nb-NO" b="1" dirty="0">
                <a:solidFill>
                  <a:srgbClr val="639C9A"/>
                </a:solidFill>
                <a:latin typeface="Century Gothic" panose="020B0502020202020204" pitchFamily="34" charset="0"/>
                <a:cs typeface="Arial" panose="020B0604020202020204" pitchFamily="34" charset="0"/>
              </a:rPr>
              <a:t>Praktiske tips</a:t>
            </a:r>
          </a:p>
        </p:txBody>
      </p:sp>
      <p:sp>
        <p:nvSpPr>
          <p:cNvPr id="8" name="TekstSylinder 7">
            <a:extLst>
              <a:ext uri="{FF2B5EF4-FFF2-40B4-BE49-F238E27FC236}">
                <a16:creationId xmlns:a16="http://schemas.microsoft.com/office/drawing/2014/main" id="{1872280D-C509-457C-8C64-0EABD28493DA}"/>
              </a:ext>
            </a:extLst>
          </p:cNvPr>
          <p:cNvSpPr txBox="1"/>
          <p:nvPr userDrawn="1"/>
        </p:nvSpPr>
        <p:spPr>
          <a:xfrm>
            <a:off x="308977" y="5355557"/>
            <a:ext cx="2936441" cy="1089594"/>
          </a:xfrm>
          <a:prstGeom prst="rect">
            <a:avLst/>
          </a:prstGeom>
          <a:noFill/>
        </p:spPr>
        <p:txBody>
          <a:bodyPr wrap="square" rtlCol="0">
            <a:spAutoFit/>
          </a:bodyPr>
          <a:lstStyle/>
          <a:p>
            <a:pPr>
              <a:lnSpc>
                <a:spcPct val="110000"/>
              </a:lnSpc>
            </a:pPr>
            <a:r>
              <a:rPr lang="nb-NO" sz="1800" b="1" kern="1200" dirty="0">
                <a:solidFill>
                  <a:srgbClr val="639C9A"/>
                </a:solidFill>
                <a:latin typeface="Century Gothic" panose="020B0502020202020204" pitchFamily="34" charset="0"/>
                <a:ea typeface="+mn-ea"/>
                <a:cs typeface="Arial" panose="020B0604020202020204" pitchFamily="34" charset="0"/>
              </a:rPr>
              <a:t>Betaling</a:t>
            </a:r>
          </a:p>
          <a:p>
            <a:pPr>
              <a:lnSpc>
                <a:spcPct val="110000"/>
              </a:lnSpc>
            </a:pPr>
            <a:r>
              <a:rPr lang="nb-NO" sz="1400" kern="1200" dirty="0">
                <a:solidFill>
                  <a:schemeClr val="tx1"/>
                </a:solidFill>
                <a:latin typeface="Arial" panose="020B0604020202020204" pitchFamily="34" charset="0"/>
                <a:ea typeface="+mn-ea"/>
                <a:cs typeface="Arial" panose="020B0604020202020204" pitchFamily="34" charset="0"/>
              </a:rPr>
              <a:t>Du betaler per døgn. Faktura sendes etterskuddsvis til din folkeregistrerte adresse. </a:t>
            </a:r>
          </a:p>
        </p:txBody>
      </p:sp>
    </p:spTree>
    <p:extLst>
      <p:ext uri="{BB962C8B-B14F-4D97-AF65-F5344CB8AC3E}">
        <p14:creationId xmlns:p14="http://schemas.microsoft.com/office/powerpoint/2010/main" val="3093954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IDTSIDE2">
    <p:spTree>
      <p:nvGrpSpPr>
        <p:cNvPr id="1" name=""/>
        <p:cNvGrpSpPr/>
        <p:nvPr/>
      </p:nvGrpSpPr>
      <p:grpSpPr>
        <a:xfrm>
          <a:off x="0" y="0"/>
          <a:ext cx="0" cy="0"/>
          <a:chOff x="0" y="0"/>
          <a:chExt cx="0" cy="0"/>
        </a:xfrm>
      </p:grpSpPr>
      <p:pic>
        <p:nvPicPr>
          <p:cNvPr id="23" name="Bilde 22">
            <a:extLst>
              <a:ext uri="{FF2B5EF4-FFF2-40B4-BE49-F238E27FC236}">
                <a16:creationId xmlns:a16="http://schemas.microsoft.com/office/drawing/2014/main" id="{52CFBCF3-77A5-49A5-9441-DA9D566B2F6D}"/>
              </a:ext>
            </a:extLst>
          </p:cNvPr>
          <p:cNvPicPr>
            <a:picLocks noChangeAspect="1"/>
          </p:cNvPicPr>
          <p:nvPr userDrawn="1"/>
        </p:nvPicPr>
        <p:blipFill rotWithShape="1">
          <a:blip r:embed="rId2" cstate="hqprint">
            <a:extLst>
              <a:ext uri="{28A0092B-C50C-407E-A947-70E740481C1C}">
                <a14:useLocalDpi xmlns:a14="http://schemas.microsoft.com/office/drawing/2010/main" val="0"/>
              </a:ext>
            </a:extLst>
          </a:blip>
          <a:srcRect l="19523" t="22041" r="25088" b="14430"/>
          <a:stretch/>
        </p:blipFill>
        <p:spPr>
          <a:xfrm>
            <a:off x="3669452" y="359131"/>
            <a:ext cx="2671188" cy="2165954"/>
          </a:xfrm>
          <a:prstGeom prst="rect">
            <a:avLst/>
          </a:prstGeom>
        </p:spPr>
      </p:pic>
      <p:sp>
        <p:nvSpPr>
          <p:cNvPr id="3" name="TekstSylinder 2">
            <a:extLst>
              <a:ext uri="{FF2B5EF4-FFF2-40B4-BE49-F238E27FC236}">
                <a16:creationId xmlns:a16="http://schemas.microsoft.com/office/drawing/2014/main" id="{CD47521E-018C-4B32-B093-B98A7CB2A89D}"/>
              </a:ext>
            </a:extLst>
          </p:cNvPr>
          <p:cNvSpPr txBox="1"/>
          <p:nvPr userDrawn="1"/>
        </p:nvSpPr>
        <p:spPr>
          <a:xfrm>
            <a:off x="3669451" y="4649113"/>
            <a:ext cx="2767444" cy="1570110"/>
          </a:xfrm>
          <a:prstGeom prst="rect">
            <a:avLst/>
          </a:prstGeom>
          <a:noFill/>
        </p:spPr>
        <p:txBody>
          <a:bodyPr wrap="square" rtlCol="0">
            <a:spAutoFit/>
          </a:bodyPr>
          <a:lstStyle/>
          <a:p>
            <a:pPr>
              <a:lnSpc>
                <a:spcPct val="110000"/>
              </a:lnSpc>
            </a:pPr>
            <a:r>
              <a:rPr lang="nb-NO" b="1" dirty="0">
                <a:solidFill>
                  <a:srgbClr val="639C9A"/>
                </a:solidFill>
                <a:latin typeface="Century Gothic" panose="020B0502020202020204" pitchFamily="34" charset="0"/>
                <a:cs typeface="Arial" panose="020B0604020202020204" pitchFamily="34" charset="0"/>
              </a:rPr>
              <a:t>Transport</a:t>
            </a:r>
          </a:p>
          <a:p>
            <a:pPr>
              <a:lnSpc>
                <a:spcPct val="110000"/>
              </a:lnSpc>
            </a:pPr>
            <a:r>
              <a:rPr lang="nb-NO" sz="1400" kern="1200" baseline="0" dirty="0">
                <a:solidFill>
                  <a:schemeClr val="tx1"/>
                </a:solidFill>
                <a:latin typeface="Arial" panose="020B0604020202020204" pitchFamily="34" charset="0"/>
                <a:ea typeface="+mn-ea"/>
                <a:cs typeface="Arial" panose="020B0604020202020204" pitchFamily="34" charset="0"/>
              </a:rPr>
              <a:t>Ved utreise til eget hjem må du selv dekke egenandel for taxi. Ha kontanter eller bankkort tilgjengelig til hjemreise. Meld fra om du har frikort.</a:t>
            </a:r>
          </a:p>
        </p:txBody>
      </p:sp>
      <p:sp>
        <p:nvSpPr>
          <p:cNvPr id="7" name="Rektangel 6">
            <a:extLst>
              <a:ext uri="{FF2B5EF4-FFF2-40B4-BE49-F238E27FC236}">
                <a16:creationId xmlns:a16="http://schemas.microsoft.com/office/drawing/2014/main" id="{5F3020FF-614B-477C-A367-547099A17B4C}"/>
              </a:ext>
            </a:extLst>
          </p:cNvPr>
          <p:cNvSpPr/>
          <p:nvPr userDrawn="1"/>
        </p:nvSpPr>
        <p:spPr>
          <a:xfrm>
            <a:off x="460559" y="283443"/>
            <a:ext cx="2727810" cy="4161129"/>
          </a:xfrm>
          <a:prstGeom prst="rect">
            <a:avLst/>
          </a:prstGeom>
          <a:solidFill>
            <a:srgbClr val="C2DD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800"/>
          </a:p>
        </p:txBody>
      </p:sp>
      <p:sp>
        <p:nvSpPr>
          <p:cNvPr id="8" name="TekstSylinder 7">
            <a:extLst>
              <a:ext uri="{FF2B5EF4-FFF2-40B4-BE49-F238E27FC236}">
                <a16:creationId xmlns:a16="http://schemas.microsoft.com/office/drawing/2014/main" id="{951C7960-BEC5-47F5-9AF1-623F65429BDE}"/>
              </a:ext>
            </a:extLst>
          </p:cNvPr>
          <p:cNvSpPr txBox="1"/>
          <p:nvPr userDrawn="1"/>
        </p:nvSpPr>
        <p:spPr>
          <a:xfrm>
            <a:off x="527232" y="451847"/>
            <a:ext cx="2228053" cy="369332"/>
          </a:xfrm>
          <a:prstGeom prst="rect">
            <a:avLst/>
          </a:prstGeom>
          <a:noFill/>
        </p:spPr>
        <p:txBody>
          <a:bodyPr wrap="square" rtlCol="0">
            <a:spAutoFit/>
          </a:bodyPr>
          <a:lstStyle/>
          <a:p>
            <a:r>
              <a:rPr lang="nb-NO" b="1" dirty="0">
                <a:solidFill>
                  <a:srgbClr val="2B504E"/>
                </a:solidFill>
                <a:latin typeface="Century Gothic" panose="020B0502020202020204" pitchFamily="34" charset="0"/>
                <a:cs typeface="Arial" panose="020B0604020202020204" pitchFamily="34" charset="0"/>
              </a:rPr>
              <a:t>Tilbud hos oss</a:t>
            </a:r>
          </a:p>
        </p:txBody>
      </p:sp>
      <p:sp>
        <p:nvSpPr>
          <p:cNvPr id="9" name="Rektangel 8">
            <a:extLst>
              <a:ext uri="{FF2B5EF4-FFF2-40B4-BE49-F238E27FC236}">
                <a16:creationId xmlns:a16="http://schemas.microsoft.com/office/drawing/2014/main" id="{5CF57CE4-D548-4DA5-990B-3061BADE305C}"/>
              </a:ext>
            </a:extLst>
          </p:cNvPr>
          <p:cNvSpPr/>
          <p:nvPr userDrawn="1"/>
        </p:nvSpPr>
        <p:spPr>
          <a:xfrm>
            <a:off x="460560" y="5363578"/>
            <a:ext cx="2727810" cy="3917975"/>
          </a:xfrm>
          <a:prstGeom prst="rect">
            <a:avLst/>
          </a:prstGeom>
          <a:solidFill>
            <a:srgbClr val="2B50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800"/>
          </a:p>
        </p:txBody>
      </p:sp>
      <p:sp>
        <p:nvSpPr>
          <p:cNvPr id="10" name="TekstSylinder 9">
            <a:extLst>
              <a:ext uri="{FF2B5EF4-FFF2-40B4-BE49-F238E27FC236}">
                <a16:creationId xmlns:a16="http://schemas.microsoft.com/office/drawing/2014/main" id="{8400940D-A875-4F93-834D-34AD04987E9A}"/>
              </a:ext>
            </a:extLst>
          </p:cNvPr>
          <p:cNvSpPr txBox="1"/>
          <p:nvPr userDrawn="1"/>
        </p:nvSpPr>
        <p:spPr>
          <a:xfrm>
            <a:off x="522723" y="5535071"/>
            <a:ext cx="2228053" cy="369332"/>
          </a:xfrm>
          <a:prstGeom prst="rect">
            <a:avLst/>
          </a:prstGeom>
          <a:noFill/>
        </p:spPr>
        <p:txBody>
          <a:bodyPr wrap="square" rtlCol="0">
            <a:spAutoFit/>
          </a:bodyPr>
          <a:lstStyle/>
          <a:p>
            <a:r>
              <a:rPr lang="nb-NO" b="1" dirty="0">
                <a:solidFill>
                  <a:schemeClr val="bg1">
                    <a:lumMod val="95000"/>
                  </a:schemeClr>
                </a:solidFill>
                <a:latin typeface="Century Gothic" panose="020B0502020202020204" pitchFamily="34" charset="0"/>
                <a:cs typeface="Arial" panose="020B0604020202020204" pitchFamily="34" charset="0"/>
              </a:rPr>
              <a:t>Måltider</a:t>
            </a:r>
          </a:p>
        </p:txBody>
      </p:sp>
      <p:sp>
        <p:nvSpPr>
          <p:cNvPr id="11" name="TekstSylinder 10">
            <a:extLst>
              <a:ext uri="{FF2B5EF4-FFF2-40B4-BE49-F238E27FC236}">
                <a16:creationId xmlns:a16="http://schemas.microsoft.com/office/drawing/2014/main" id="{FBF6044F-371B-49D4-A47F-0147F688EAEE}"/>
              </a:ext>
            </a:extLst>
          </p:cNvPr>
          <p:cNvSpPr txBox="1"/>
          <p:nvPr userDrawn="1"/>
        </p:nvSpPr>
        <p:spPr>
          <a:xfrm>
            <a:off x="3669451" y="2720300"/>
            <a:ext cx="2268000" cy="381771"/>
          </a:xfrm>
          <a:prstGeom prst="rect">
            <a:avLst/>
          </a:prstGeom>
          <a:noFill/>
        </p:spPr>
        <p:txBody>
          <a:bodyPr wrap="square" rtlCol="0">
            <a:spAutoFit/>
          </a:bodyPr>
          <a:lstStyle/>
          <a:p>
            <a:pPr>
              <a:lnSpc>
                <a:spcPct val="110000"/>
              </a:lnSpc>
            </a:pPr>
            <a:r>
              <a:rPr lang="nb-NO" b="1" dirty="0">
                <a:solidFill>
                  <a:srgbClr val="639C9A"/>
                </a:solidFill>
                <a:latin typeface="Century Gothic" panose="020B0502020202020204" pitchFamily="34" charset="0"/>
                <a:cs typeface="Arial" panose="020B0604020202020204" pitchFamily="34" charset="0"/>
              </a:rPr>
              <a:t>Lege</a:t>
            </a:r>
          </a:p>
        </p:txBody>
      </p:sp>
      <p:sp>
        <p:nvSpPr>
          <p:cNvPr id="13" name="TekstSylinder 12">
            <a:extLst>
              <a:ext uri="{FF2B5EF4-FFF2-40B4-BE49-F238E27FC236}">
                <a16:creationId xmlns:a16="http://schemas.microsoft.com/office/drawing/2014/main" id="{3B44B1FB-9C98-43C2-8962-5FCDA5A77F4C}"/>
              </a:ext>
            </a:extLst>
          </p:cNvPr>
          <p:cNvSpPr txBox="1"/>
          <p:nvPr userDrawn="1"/>
        </p:nvSpPr>
        <p:spPr>
          <a:xfrm>
            <a:off x="3669451" y="6477124"/>
            <a:ext cx="2767444" cy="2529923"/>
          </a:xfrm>
          <a:prstGeom prst="rect">
            <a:avLst/>
          </a:prstGeom>
          <a:noFill/>
        </p:spPr>
        <p:txBody>
          <a:bodyPr wrap="square" rtlCol="0">
            <a:spAutoFit/>
          </a:bodyPr>
          <a:lstStyle/>
          <a:p>
            <a:pPr>
              <a:lnSpc>
                <a:spcPct val="110000"/>
              </a:lnSpc>
            </a:pPr>
            <a:r>
              <a:rPr lang="nb-NO" b="1" dirty="0">
                <a:solidFill>
                  <a:srgbClr val="639C9A"/>
                </a:solidFill>
                <a:latin typeface="Century Gothic" panose="020B0502020202020204" pitchFamily="34" charset="0"/>
                <a:cs typeface="Arial" panose="020B0604020202020204" pitchFamily="34" charset="0"/>
              </a:rPr>
              <a:t>Mer informasjon?</a:t>
            </a:r>
          </a:p>
          <a:p>
            <a:pPr>
              <a:lnSpc>
                <a:spcPct val="110000"/>
              </a:lnSpc>
            </a:pPr>
            <a:r>
              <a:rPr lang="nb-NO" sz="1400" dirty="0">
                <a:latin typeface="Arial" panose="020B0604020202020204" pitchFamily="34" charset="0"/>
                <a:cs typeface="Arial" panose="020B0604020202020204" pitchFamily="34" charset="0"/>
              </a:rPr>
              <a:t>Ved</a:t>
            </a:r>
            <a:r>
              <a:rPr lang="nb-NO" sz="1400" baseline="0" dirty="0">
                <a:latin typeface="Arial" panose="020B0604020202020204" pitchFamily="34" charset="0"/>
                <a:cs typeface="Arial" panose="020B0604020202020204" pitchFamily="34" charset="0"/>
              </a:rPr>
              <a:t> spørsmål om videre opphold og vedtak, t</a:t>
            </a:r>
            <a:r>
              <a:rPr lang="nb-NO" sz="1400" dirty="0">
                <a:latin typeface="Arial" panose="020B0604020202020204" pitchFamily="34" charset="0"/>
                <a:cs typeface="Arial" panose="020B0604020202020204" pitchFamily="34" charset="0"/>
              </a:rPr>
              <a:t>a kontakt med forvaltningsenheten.</a:t>
            </a:r>
          </a:p>
          <a:p>
            <a:pPr>
              <a:lnSpc>
                <a:spcPct val="110000"/>
              </a:lnSpc>
            </a:pPr>
            <a:endParaRPr lang="nb-NO" sz="1400" dirty="0">
              <a:latin typeface="Arial" panose="020B0604020202020204" pitchFamily="34" charset="0"/>
              <a:cs typeface="Arial" panose="020B0604020202020204" pitchFamily="34" charset="0"/>
            </a:endParaRPr>
          </a:p>
          <a:p>
            <a:pPr>
              <a:lnSpc>
                <a:spcPct val="110000"/>
              </a:lnSpc>
            </a:pPr>
            <a:r>
              <a:rPr lang="nb-NO" sz="1400" dirty="0">
                <a:latin typeface="Arial" panose="020B0604020202020204" pitchFamily="34" charset="0"/>
                <a:cs typeface="Arial" panose="020B0604020202020204" pitchFamily="34" charset="0"/>
              </a:rPr>
              <a:t>Spør personalet i avdelingen dersom du har praktiske spørsmål om oppholdet. Kontakt</a:t>
            </a:r>
            <a:r>
              <a:rPr lang="nb-NO" sz="1400" baseline="0" dirty="0">
                <a:latin typeface="Arial" panose="020B0604020202020204" pitchFamily="34" charset="0"/>
                <a:cs typeface="Arial" panose="020B0604020202020204" pitchFamily="34" charset="0"/>
              </a:rPr>
              <a:t> avdelingsleder for</a:t>
            </a:r>
            <a:r>
              <a:rPr lang="nb-NO" sz="1400" dirty="0">
                <a:latin typeface="Arial" panose="020B0604020202020204" pitchFamily="34" charset="0"/>
                <a:cs typeface="Arial" panose="020B0604020202020204" pitchFamily="34" charset="0"/>
              </a:rPr>
              <a:t> andre spørsmål eller klager.</a:t>
            </a:r>
          </a:p>
        </p:txBody>
      </p:sp>
    </p:spTree>
    <p:extLst>
      <p:ext uri="{BB962C8B-B14F-4D97-AF65-F5344CB8AC3E}">
        <p14:creationId xmlns:p14="http://schemas.microsoft.com/office/powerpoint/2010/main" val="2062700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KSIDE">
    <p:spTree>
      <p:nvGrpSpPr>
        <p:cNvPr id="1" name=""/>
        <p:cNvGrpSpPr/>
        <p:nvPr/>
      </p:nvGrpSpPr>
      <p:grpSpPr>
        <a:xfrm>
          <a:off x="0" y="0"/>
          <a:ext cx="0" cy="0"/>
          <a:chOff x="0" y="0"/>
          <a:chExt cx="0" cy="0"/>
        </a:xfrm>
      </p:grpSpPr>
      <p:pic>
        <p:nvPicPr>
          <p:cNvPr id="10" name="Bilde 9">
            <a:extLst>
              <a:ext uri="{FF2B5EF4-FFF2-40B4-BE49-F238E27FC236}">
                <a16:creationId xmlns:a16="http://schemas.microsoft.com/office/drawing/2014/main" id="{0364C75F-9959-44CD-99F3-36020B9B9C40}"/>
              </a:ext>
            </a:extLst>
          </p:cNvPr>
          <p:cNvPicPr>
            <a:picLocks noChangeAspect="1"/>
          </p:cNvPicPr>
          <p:nvPr userDrawn="1"/>
        </p:nvPicPr>
        <p:blipFill rotWithShape="1">
          <a:blip r:embed="rId2" cstate="hqprint">
            <a:extLst>
              <a:ext uri="{28A0092B-C50C-407E-A947-70E740481C1C}">
                <a14:useLocalDpi xmlns:a14="http://schemas.microsoft.com/office/drawing/2010/main" val="0"/>
              </a:ext>
            </a:extLst>
          </a:blip>
          <a:srcRect t="10686" r="1171" b="9076"/>
          <a:stretch/>
        </p:blipFill>
        <p:spPr>
          <a:xfrm>
            <a:off x="239708" y="6151224"/>
            <a:ext cx="6100933" cy="3501712"/>
          </a:xfrm>
          <a:prstGeom prst="rect">
            <a:avLst/>
          </a:prstGeom>
        </p:spPr>
      </p:pic>
      <p:sp>
        <p:nvSpPr>
          <p:cNvPr id="4" name="TekstSylinder 3">
            <a:extLst>
              <a:ext uri="{FF2B5EF4-FFF2-40B4-BE49-F238E27FC236}">
                <a16:creationId xmlns:a16="http://schemas.microsoft.com/office/drawing/2014/main" id="{E634DD5B-A5CF-4E23-9D00-32F8D5F45650}"/>
              </a:ext>
            </a:extLst>
          </p:cNvPr>
          <p:cNvSpPr txBox="1"/>
          <p:nvPr userDrawn="1"/>
        </p:nvSpPr>
        <p:spPr>
          <a:xfrm>
            <a:off x="558827" y="3676338"/>
            <a:ext cx="2797984" cy="373436"/>
          </a:xfrm>
          <a:prstGeom prst="rect">
            <a:avLst/>
          </a:prstGeom>
          <a:noFill/>
        </p:spPr>
        <p:txBody>
          <a:bodyPr wrap="square" rtlCol="0">
            <a:spAutoFit/>
          </a:bodyPr>
          <a:lstStyle/>
          <a:p>
            <a:pPr>
              <a:lnSpc>
                <a:spcPct val="110000"/>
              </a:lnSpc>
            </a:pPr>
            <a:r>
              <a:rPr lang="nb-NO" sz="1800" b="1" dirty="0">
                <a:solidFill>
                  <a:srgbClr val="639C9A"/>
                </a:solidFill>
                <a:latin typeface="Century Gothic" panose="020B0502020202020204" pitchFamily="34" charset="0"/>
                <a:cs typeface="Arial" panose="020B0604020202020204" pitchFamily="34" charset="0"/>
              </a:rPr>
              <a:t>Kontaktinformasjon</a:t>
            </a:r>
          </a:p>
        </p:txBody>
      </p:sp>
      <p:sp>
        <p:nvSpPr>
          <p:cNvPr id="6" name="Plassholder for bilde 4">
            <a:extLst>
              <a:ext uri="{FF2B5EF4-FFF2-40B4-BE49-F238E27FC236}">
                <a16:creationId xmlns:a16="http://schemas.microsoft.com/office/drawing/2014/main" id="{26D5F2F0-9E1C-4946-90F9-A6B847D4CB59}"/>
              </a:ext>
            </a:extLst>
          </p:cNvPr>
          <p:cNvSpPr>
            <a:spLocks noGrp="1"/>
          </p:cNvSpPr>
          <p:nvPr>
            <p:ph type="pic" sz="quarter" idx="10"/>
          </p:nvPr>
        </p:nvSpPr>
        <p:spPr>
          <a:xfrm>
            <a:off x="423832" y="493155"/>
            <a:ext cx="6062081" cy="2945370"/>
          </a:xfrm>
          <a:prstGeom prst="rect">
            <a:avLst/>
          </a:prstGeom>
          <a:solidFill>
            <a:srgbClr val="C2DDDE"/>
          </a:solidFill>
        </p:spPr>
        <p:txBody>
          <a:bodyPr/>
          <a:lstStyle/>
          <a:p>
            <a:endParaRPr lang="nb-NO" dirty="0"/>
          </a:p>
        </p:txBody>
      </p:sp>
      <p:sp>
        <p:nvSpPr>
          <p:cNvPr id="8" name="TekstSylinder 7">
            <a:extLst>
              <a:ext uri="{FF2B5EF4-FFF2-40B4-BE49-F238E27FC236}">
                <a16:creationId xmlns:a16="http://schemas.microsoft.com/office/drawing/2014/main" id="{6494CCDE-3315-4810-A12F-3E642B1A5EC1}"/>
              </a:ext>
            </a:extLst>
          </p:cNvPr>
          <p:cNvSpPr txBox="1"/>
          <p:nvPr userDrawn="1"/>
        </p:nvSpPr>
        <p:spPr>
          <a:xfrm>
            <a:off x="3817886" y="3676338"/>
            <a:ext cx="2328585" cy="565861"/>
          </a:xfrm>
          <a:prstGeom prst="rect">
            <a:avLst/>
          </a:prstGeom>
          <a:noFill/>
        </p:spPr>
        <p:txBody>
          <a:bodyPr wrap="square" rtlCol="0">
            <a:spAutoFit/>
          </a:bodyPr>
          <a:lstStyle/>
          <a:p>
            <a:pPr>
              <a:lnSpc>
                <a:spcPct val="110000"/>
              </a:lnSpc>
            </a:pPr>
            <a:r>
              <a:rPr lang="nb-NO" sz="1800" b="1" dirty="0">
                <a:solidFill>
                  <a:srgbClr val="639C9A"/>
                </a:solidFill>
                <a:latin typeface="Century Gothic" panose="020B0502020202020204" pitchFamily="34" charset="0"/>
                <a:cs typeface="Arial" panose="020B0604020202020204" pitchFamily="34" charset="0"/>
              </a:rPr>
              <a:t>Besøkstider</a:t>
            </a:r>
          </a:p>
          <a:p>
            <a:pPr>
              <a:lnSpc>
                <a:spcPct val="110000"/>
              </a:lnSpc>
            </a:pPr>
            <a:endParaRPr lang="nb-NO" sz="1050" dirty="0">
              <a:cs typeface="Arial" panose="020B0604020202020204" pitchFamily="34" charset="0"/>
            </a:endParaRPr>
          </a:p>
        </p:txBody>
      </p:sp>
    </p:spTree>
    <p:extLst>
      <p:ext uri="{BB962C8B-B14F-4D97-AF65-F5344CB8AC3E}">
        <p14:creationId xmlns:p14="http://schemas.microsoft.com/office/powerpoint/2010/main" val="20618875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01805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kstSylinder 16">
            <a:extLst>
              <a:ext uri="{FF2B5EF4-FFF2-40B4-BE49-F238E27FC236}">
                <a16:creationId xmlns:a16="http://schemas.microsoft.com/office/drawing/2014/main" id="{D6DC3965-61DB-42DE-8F7F-8B8BFBF4509F}"/>
              </a:ext>
            </a:extLst>
          </p:cNvPr>
          <p:cNvSpPr txBox="1"/>
          <p:nvPr/>
        </p:nvSpPr>
        <p:spPr>
          <a:xfrm>
            <a:off x="344844" y="947399"/>
            <a:ext cx="5021239" cy="646331"/>
          </a:xfrm>
          <a:prstGeom prst="rect">
            <a:avLst/>
          </a:prstGeom>
          <a:noFill/>
        </p:spPr>
        <p:txBody>
          <a:bodyPr wrap="square" rtlCol="0">
            <a:spAutoFit/>
          </a:bodyPr>
          <a:lstStyle/>
          <a:p>
            <a:r>
              <a:rPr lang="nb-NO" sz="3600" b="1" dirty="0" err="1">
                <a:solidFill>
                  <a:srgbClr val="2B504E"/>
                </a:solidFill>
                <a:latin typeface="Century Gothic" panose="020B0502020202020204" pitchFamily="34" charset="0"/>
              </a:rPr>
              <a:t>Kolstihagen</a:t>
            </a:r>
            <a:endParaRPr lang="nb-NO" sz="3600" b="1" dirty="0">
              <a:solidFill>
                <a:srgbClr val="2B504E"/>
              </a:solidFill>
              <a:latin typeface="Century Gothic" panose="020B0502020202020204" pitchFamily="34" charset="0"/>
            </a:endParaRPr>
          </a:p>
        </p:txBody>
      </p:sp>
      <p:sp>
        <p:nvSpPr>
          <p:cNvPr id="18" name="TekstSylinder 17">
            <a:extLst>
              <a:ext uri="{FF2B5EF4-FFF2-40B4-BE49-F238E27FC236}">
                <a16:creationId xmlns:a16="http://schemas.microsoft.com/office/drawing/2014/main" id="{F1CE28BD-73CE-49DD-AB96-6A0CD775A684}"/>
              </a:ext>
            </a:extLst>
          </p:cNvPr>
          <p:cNvSpPr txBox="1"/>
          <p:nvPr/>
        </p:nvSpPr>
        <p:spPr>
          <a:xfrm>
            <a:off x="344844" y="1479375"/>
            <a:ext cx="5358124" cy="646331"/>
          </a:xfrm>
          <a:prstGeom prst="rect">
            <a:avLst/>
          </a:prstGeom>
          <a:noFill/>
        </p:spPr>
        <p:txBody>
          <a:bodyPr wrap="square" rtlCol="0">
            <a:spAutoFit/>
          </a:bodyPr>
          <a:lstStyle/>
          <a:p>
            <a:pPr>
              <a:tabLst>
                <a:tab pos="984167" algn="l"/>
              </a:tabLst>
            </a:pPr>
            <a:r>
              <a:rPr lang="nb-NO" sz="3600" b="1" dirty="0">
                <a:solidFill>
                  <a:srgbClr val="2B504E"/>
                </a:solidFill>
                <a:latin typeface="Century Gothic" panose="020B0502020202020204" pitchFamily="34" charset="0"/>
              </a:rPr>
              <a:t>behandlingssenter</a:t>
            </a:r>
          </a:p>
        </p:txBody>
      </p:sp>
      <p:sp>
        <p:nvSpPr>
          <p:cNvPr id="19" name="TekstSylinder 18">
            <a:extLst>
              <a:ext uri="{FF2B5EF4-FFF2-40B4-BE49-F238E27FC236}">
                <a16:creationId xmlns:a16="http://schemas.microsoft.com/office/drawing/2014/main" id="{FEDF6B70-6CE1-4B0D-98FB-575DF5C2FD37}"/>
              </a:ext>
            </a:extLst>
          </p:cNvPr>
          <p:cNvSpPr txBox="1"/>
          <p:nvPr/>
        </p:nvSpPr>
        <p:spPr>
          <a:xfrm>
            <a:off x="3646569" y="7243956"/>
            <a:ext cx="2711372" cy="2026168"/>
          </a:xfrm>
          <a:prstGeom prst="rect">
            <a:avLst/>
          </a:prstGeom>
          <a:noFill/>
          <a:ln>
            <a:noFill/>
          </a:ln>
        </p:spPr>
        <p:txBody>
          <a:bodyPr wrap="square" rtlCol="0">
            <a:noAutofit/>
          </a:bodyPr>
          <a:lstStyle/>
          <a:p>
            <a:pPr>
              <a:lnSpc>
                <a:spcPct val="110000"/>
              </a:lnSpc>
            </a:pPr>
            <a:r>
              <a:rPr lang="nb-NO" sz="1400" dirty="0">
                <a:latin typeface="Arial" panose="020B0604020202020204" pitchFamily="34" charset="0"/>
                <a:cs typeface="Arial" panose="020B0604020202020204" pitchFamily="34" charset="0"/>
              </a:rPr>
              <a:t>Godt å bo – godt å jobbe – godt å besøke. </a:t>
            </a:r>
            <a:r>
              <a:rPr lang="nb-NO" sz="1400" dirty="0" err="1">
                <a:latin typeface="Arial" panose="020B0604020202020204" pitchFamily="34" charset="0"/>
                <a:cs typeface="Arial" panose="020B0604020202020204" pitchFamily="34" charset="0"/>
              </a:rPr>
              <a:t>Kolstihagen</a:t>
            </a:r>
            <a:r>
              <a:rPr lang="nb-NO" sz="1400" dirty="0">
                <a:latin typeface="Arial" panose="020B0604020202020204" pitchFamily="34" charset="0"/>
                <a:cs typeface="Arial" panose="020B0604020202020204" pitchFamily="34" charset="0"/>
              </a:rPr>
              <a:t> har en visjon om at det hos oss skal være godt å være! Vi har en solrik og fin beliggenhet, med flere fine uteplasser.</a:t>
            </a:r>
          </a:p>
          <a:p>
            <a:pPr>
              <a:lnSpc>
                <a:spcPct val="110000"/>
              </a:lnSpc>
            </a:pPr>
            <a:endParaRPr lang="nb-NO" sz="1400" dirty="0">
              <a:latin typeface="Arial" panose="020B0604020202020204" pitchFamily="34" charset="0"/>
              <a:cs typeface="Arial" panose="020B0604020202020204" pitchFamily="34" charset="0"/>
            </a:endParaRPr>
          </a:p>
          <a:p>
            <a:pPr>
              <a:lnSpc>
                <a:spcPct val="110000"/>
              </a:lnSpc>
            </a:pPr>
            <a:endParaRPr lang="nb-NO" sz="1400" dirty="0">
              <a:latin typeface="Arial" panose="020B0604020202020204" pitchFamily="34" charset="0"/>
              <a:cs typeface="Arial" panose="020B0604020202020204" pitchFamily="34" charset="0"/>
            </a:endParaRPr>
          </a:p>
          <a:p>
            <a:pPr>
              <a:lnSpc>
                <a:spcPct val="110000"/>
              </a:lnSpc>
            </a:pPr>
            <a:endParaRPr lang="nb-NO" sz="1400" dirty="0">
              <a:latin typeface="Arial" panose="020B0604020202020204" pitchFamily="34" charset="0"/>
              <a:cs typeface="Arial" panose="020B0604020202020204" pitchFamily="34" charset="0"/>
            </a:endParaRPr>
          </a:p>
          <a:p>
            <a:pPr>
              <a:lnSpc>
                <a:spcPct val="110000"/>
              </a:lnSpc>
            </a:pPr>
            <a:endParaRPr lang="nb-NO" sz="1400" dirty="0">
              <a:latin typeface="Arial" panose="020B0604020202020204" pitchFamily="34" charset="0"/>
              <a:cs typeface="Arial" panose="020B0604020202020204" pitchFamily="34" charset="0"/>
            </a:endParaRPr>
          </a:p>
        </p:txBody>
      </p:sp>
      <p:sp>
        <p:nvSpPr>
          <p:cNvPr id="5" name="TekstSylinder 4">
            <a:extLst>
              <a:ext uri="{FF2B5EF4-FFF2-40B4-BE49-F238E27FC236}">
                <a16:creationId xmlns:a16="http://schemas.microsoft.com/office/drawing/2014/main" id="{5F4B56B1-F4E4-41D6-BEEF-85E479E66E99}"/>
              </a:ext>
            </a:extLst>
          </p:cNvPr>
          <p:cNvSpPr txBox="1"/>
          <p:nvPr/>
        </p:nvSpPr>
        <p:spPr>
          <a:xfrm>
            <a:off x="344844" y="2117812"/>
            <a:ext cx="3197142" cy="461665"/>
          </a:xfrm>
          <a:prstGeom prst="rect">
            <a:avLst/>
          </a:prstGeom>
          <a:noFill/>
        </p:spPr>
        <p:txBody>
          <a:bodyPr wrap="square" rtlCol="0">
            <a:spAutoFit/>
          </a:bodyPr>
          <a:lstStyle/>
          <a:p>
            <a:pPr>
              <a:tabLst>
                <a:tab pos="984250" algn="l"/>
              </a:tabLst>
            </a:pPr>
            <a:r>
              <a:rPr lang="nb-NO" sz="2400" dirty="0">
                <a:solidFill>
                  <a:srgbClr val="2B504E"/>
                </a:solidFill>
                <a:latin typeface="Century Gothic" panose="020B0502020202020204" pitchFamily="34" charset="0"/>
              </a:rPr>
              <a:t>Korttidsopphold</a:t>
            </a:r>
            <a:endParaRPr lang="nb-NO" sz="2000" b="1" dirty="0">
              <a:solidFill>
                <a:srgbClr val="2B504E"/>
              </a:solidFill>
              <a:latin typeface="Century Gothic" panose="020B0502020202020204" pitchFamily="34" charset="0"/>
            </a:endParaRPr>
          </a:p>
        </p:txBody>
      </p:sp>
    </p:spTree>
    <p:extLst>
      <p:ext uri="{BB962C8B-B14F-4D97-AF65-F5344CB8AC3E}">
        <p14:creationId xmlns:p14="http://schemas.microsoft.com/office/powerpoint/2010/main" val="2683278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Plassholder for tekst 20">
            <a:extLst>
              <a:ext uri="{FF2B5EF4-FFF2-40B4-BE49-F238E27FC236}">
                <a16:creationId xmlns:a16="http://schemas.microsoft.com/office/drawing/2014/main" id="{9840219E-294F-4CCF-88D7-CDC70652A12C}"/>
              </a:ext>
            </a:extLst>
          </p:cNvPr>
          <p:cNvSpPr txBox="1">
            <a:spLocks/>
          </p:cNvSpPr>
          <p:nvPr/>
        </p:nvSpPr>
        <p:spPr>
          <a:xfrm>
            <a:off x="3533713" y="5965738"/>
            <a:ext cx="2524187" cy="2963420"/>
          </a:xfrm>
          <a:prstGeom prst="rect">
            <a:avLst/>
          </a:prstGeom>
        </p:spPr>
        <p:txBody>
          <a:bodyPr/>
          <a:lstStyle>
            <a:lvl1pPr marL="285750" indent="-285750" algn="l" defTabSz="685800" rtl="0" eaLnBrk="1" latinLnBrk="0" hangingPunct="1">
              <a:lnSpc>
                <a:spcPct val="90000"/>
              </a:lnSpc>
              <a:spcBef>
                <a:spcPts val="750"/>
              </a:spcBef>
              <a:buFont typeface="Arial" panose="020B0604020202020204" pitchFamily="34" charset="0"/>
              <a:buChar char="•"/>
              <a:defRPr lang="nb-NO" sz="1400" kern="1200" dirty="0">
                <a:solidFill>
                  <a:srgbClr val="2B504E"/>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nb-NO" dirty="0"/>
              <a:t>Toalettsaker </a:t>
            </a:r>
          </a:p>
          <a:p>
            <a:r>
              <a:rPr lang="nb-NO" dirty="0"/>
              <a:t>Hjelpemidler du bruker hjemme </a:t>
            </a:r>
          </a:p>
          <a:p>
            <a:r>
              <a:rPr lang="nb-NO" dirty="0"/>
              <a:t>Gode innesko</a:t>
            </a:r>
          </a:p>
          <a:p>
            <a:r>
              <a:rPr lang="nb-NO" dirty="0"/>
              <a:t>Praktiske klær</a:t>
            </a:r>
          </a:p>
          <a:p>
            <a:r>
              <a:rPr lang="nb-NO" dirty="0"/>
              <a:t>Radio, bok eller interessefelt som er lett å pakke med</a:t>
            </a:r>
          </a:p>
        </p:txBody>
      </p:sp>
      <p:sp>
        <p:nvSpPr>
          <p:cNvPr id="17" name="TekstSylinder 16">
            <a:extLst>
              <a:ext uri="{FF2B5EF4-FFF2-40B4-BE49-F238E27FC236}">
                <a16:creationId xmlns:a16="http://schemas.microsoft.com/office/drawing/2014/main" id="{DB90E2BD-4D50-4231-8783-E9A671EFBAC0}"/>
              </a:ext>
            </a:extLst>
          </p:cNvPr>
          <p:cNvSpPr txBox="1"/>
          <p:nvPr/>
        </p:nvSpPr>
        <p:spPr>
          <a:xfrm>
            <a:off x="3523203" y="718912"/>
            <a:ext cx="2814535" cy="4595104"/>
          </a:xfrm>
          <a:prstGeom prst="rect">
            <a:avLst/>
          </a:prstGeom>
          <a:noFill/>
        </p:spPr>
        <p:txBody>
          <a:bodyPr wrap="square" rtlCol="0">
            <a:spAutoFit/>
          </a:bodyPr>
          <a:lstStyle/>
          <a:p>
            <a:pPr>
              <a:lnSpc>
                <a:spcPct val="110000"/>
              </a:lnSpc>
            </a:pPr>
            <a:r>
              <a:rPr lang="nb-NO" sz="1400" dirty="0">
                <a:latin typeface="Arial" panose="020B0604020202020204" pitchFamily="34" charset="0"/>
                <a:cs typeface="Arial" panose="020B0604020202020204" pitchFamily="34" charset="0"/>
              </a:rPr>
              <a:t>Alle private klær og eiendeler bør merkes med navn. Vi tilbyr dessverre ikke vask av private klær. Brukte klær blir lagt i en pose i skapet på rommet ditt. Dersom du ikke har pårørende som kan vaske klærne dine, ta kontakt med personalet.</a:t>
            </a:r>
          </a:p>
          <a:p>
            <a:pPr>
              <a:lnSpc>
                <a:spcPct val="110000"/>
              </a:lnSpc>
            </a:pPr>
            <a:endParaRPr lang="nb-NO" sz="1400" dirty="0">
              <a:latin typeface="Arial" panose="020B0604020202020204" pitchFamily="34" charset="0"/>
              <a:cs typeface="Arial" panose="020B0604020202020204" pitchFamily="34" charset="0"/>
            </a:endParaRPr>
          </a:p>
          <a:p>
            <a:pPr>
              <a:lnSpc>
                <a:spcPct val="110000"/>
              </a:lnSpc>
            </a:pPr>
            <a:r>
              <a:rPr lang="nb-NO" sz="1400" dirty="0">
                <a:latin typeface="Arial" panose="020B0604020202020204" pitchFamily="34" charset="0"/>
                <a:cs typeface="Arial" panose="020B0604020202020204" pitchFamily="34" charset="0"/>
              </a:rPr>
              <a:t>Sykehjemmet kan dessverre ikke ta ansvar for verdisaker du tar med deg til sykehjemmet. Dersom du har med deg verdisaker oppfordrer vi deg til å ha privat forsikring.</a:t>
            </a:r>
          </a:p>
          <a:p>
            <a:pPr>
              <a:lnSpc>
                <a:spcPct val="110000"/>
              </a:lnSpc>
            </a:pPr>
            <a:endParaRPr lang="nb-NO" sz="1400" dirty="0">
              <a:latin typeface="Arial" panose="020B0604020202020204" pitchFamily="34" charset="0"/>
              <a:cs typeface="Arial" panose="020B0604020202020204" pitchFamily="34" charset="0"/>
            </a:endParaRPr>
          </a:p>
          <a:p>
            <a:pPr>
              <a:lnSpc>
                <a:spcPct val="110000"/>
              </a:lnSpc>
            </a:pPr>
            <a:r>
              <a:rPr lang="nb-NO" sz="1400" dirty="0">
                <a:latin typeface="Arial" panose="020B0604020202020204" pitchFamily="34" charset="0"/>
                <a:cs typeface="Arial" panose="020B0604020202020204" pitchFamily="34" charset="0"/>
              </a:rPr>
              <a:t>Vi har trådløs internett-tilgang på hele sykehjemmet. Du kan se TV i fellesstuen. </a:t>
            </a:r>
          </a:p>
        </p:txBody>
      </p:sp>
    </p:spTree>
    <p:extLst>
      <p:ext uri="{BB962C8B-B14F-4D97-AF65-F5344CB8AC3E}">
        <p14:creationId xmlns:p14="http://schemas.microsoft.com/office/powerpoint/2010/main" val="2415881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A16666B6-4CB1-42BE-B104-AE0D292F4162}"/>
              </a:ext>
            </a:extLst>
          </p:cNvPr>
          <p:cNvSpPr/>
          <p:nvPr/>
        </p:nvSpPr>
        <p:spPr>
          <a:xfrm>
            <a:off x="1467493" y="6054912"/>
            <a:ext cx="1048214" cy="1668214"/>
          </a:xfrm>
          <a:prstGeom prst="rect">
            <a:avLst/>
          </a:prstGeom>
          <a:noFill/>
        </p:spPr>
        <p:txBody>
          <a:bodyPr wrap="square">
            <a:spAutoFit/>
          </a:bodyPr>
          <a:lstStyle/>
          <a:p>
            <a:pPr>
              <a:lnSpc>
                <a:spcPct val="150000"/>
              </a:lnSpc>
            </a:pPr>
            <a:r>
              <a:rPr lang="nb-NO" sz="1400" dirty="0">
                <a:solidFill>
                  <a:schemeClr val="bg1">
                    <a:lumMod val="95000"/>
                  </a:schemeClr>
                </a:solidFill>
                <a:latin typeface="Arial" panose="020B0604020202020204" pitchFamily="34" charset="0"/>
                <a:cs typeface="Arial" panose="020B0604020202020204" pitchFamily="34" charset="0"/>
              </a:rPr>
              <a:t>Hverdag</a:t>
            </a:r>
          </a:p>
          <a:p>
            <a:pPr>
              <a:lnSpc>
                <a:spcPct val="150000"/>
              </a:lnSpc>
            </a:pPr>
            <a:r>
              <a:rPr lang="nb-NO" sz="1400" dirty="0">
                <a:solidFill>
                  <a:schemeClr val="bg1">
                    <a:lumMod val="95000"/>
                  </a:schemeClr>
                </a:solidFill>
                <a:latin typeface="Arial" panose="020B0604020202020204" pitchFamily="34" charset="0"/>
                <a:cs typeface="Arial" panose="020B0604020202020204" pitchFamily="34" charset="0"/>
              </a:rPr>
              <a:t>09:00</a:t>
            </a:r>
          </a:p>
          <a:p>
            <a:pPr>
              <a:lnSpc>
                <a:spcPct val="150000"/>
              </a:lnSpc>
            </a:pPr>
            <a:r>
              <a:rPr lang="nb-NO" sz="1400" dirty="0">
                <a:solidFill>
                  <a:schemeClr val="bg1">
                    <a:lumMod val="95000"/>
                  </a:schemeClr>
                </a:solidFill>
                <a:latin typeface="Arial" panose="020B0604020202020204" pitchFamily="34" charset="0"/>
                <a:cs typeface="Arial" panose="020B0604020202020204" pitchFamily="34" charset="0"/>
              </a:rPr>
              <a:t>13:00</a:t>
            </a:r>
          </a:p>
          <a:p>
            <a:pPr>
              <a:lnSpc>
                <a:spcPct val="150000"/>
              </a:lnSpc>
            </a:pPr>
            <a:r>
              <a:rPr lang="nb-NO" sz="1400" dirty="0">
                <a:solidFill>
                  <a:schemeClr val="bg1">
                    <a:lumMod val="95000"/>
                  </a:schemeClr>
                </a:solidFill>
                <a:latin typeface="Arial" panose="020B0604020202020204" pitchFamily="34" charset="0"/>
                <a:cs typeface="Arial" panose="020B0604020202020204" pitchFamily="34" charset="0"/>
              </a:rPr>
              <a:t>16:00</a:t>
            </a:r>
          </a:p>
          <a:p>
            <a:pPr>
              <a:lnSpc>
                <a:spcPct val="150000"/>
              </a:lnSpc>
            </a:pPr>
            <a:r>
              <a:rPr lang="nb-NO" sz="1400" dirty="0">
                <a:solidFill>
                  <a:schemeClr val="bg1">
                    <a:lumMod val="95000"/>
                  </a:schemeClr>
                </a:solidFill>
                <a:latin typeface="Arial" panose="020B0604020202020204" pitchFamily="34" charset="0"/>
                <a:cs typeface="Arial" panose="020B0604020202020204" pitchFamily="34" charset="0"/>
              </a:rPr>
              <a:t>19:00</a:t>
            </a:r>
          </a:p>
        </p:txBody>
      </p:sp>
      <p:sp>
        <p:nvSpPr>
          <p:cNvPr id="17" name="Rektangel 16">
            <a:extLst>
              <a:ext uri="{FF2B5EF4-FFF2-40B4-BE49-F238E27FC236}">
                <a16:creationId xmlns:a16="http://schemas.microsoft.com/office/drawing/2014/main" id="{98C64130-8B7E-4003-9B38-36A778A6D642}"/>
              </a:ext>
            </a:extLst>
          </p:cNvPr>
          <p:cNvSpPr/>
          <p:nvPr/>
        </p:nvSpPr>
        <p:spPr>
          <a:xfrm>
            <a:off x="472476" y="6373291"/>
            <a:ext cx="1317962" cy="1345048"/>
          </a:xfrm>
          <a:prstGeom prst="rect">
            <a:avLst/>
          </a:prstGeom>
          <a:noFill/>
        </p:spPr>
        <p:txBody>
          <a:bodyPr wrap="square">
            <a:spAutoFit/>
          </a:bodyPr>
          <a:lstStyle/>
          <a:p>
            <a:pPr>
              <a:lnSpc>
                <a:spcPct val="150000"/>
              </a:lnSpc>
            </a:pPr>
            <a:r>
              <a:rPr lang="nb-NO" sz="1400" b="1" dirty="0">
                <a:solidFill>
                  <a:schemeClr val="bg1">
                    <a:lumMod val="95000"/>
                  </a:schemeClr>
                </a:solidFill>
                <a:latin typeface="Arial" panose="020B0604020202020204" pitchFamily="34" charset="0"/>
                <a:cs typeface="Arial" panose="020B0604020202020204" pitchFamily="34" charset="0"/>
              </a:rPr>
              <a:t>Frokost</a:t>
            </a:r>
          </a:p>
          <a:p>
            <a:pPr>
              <a:lnSpc>
                <a:spcPct val="150000"/>
              </a:lnSpc>
            </a:pPr>
            <a:r>
              <a:rPr lang="nb-NO" sz="1400" b="1" dirty="0">
                <a:solidFill>
                  <a:schemeClr val="bg1">
                    <a:lumMod val="95000"/>
                  </a:schemeClr>
                </a:solidFill>
                <a:latin typeface="Arial" panose="020B0604020202020204" pitchFamily="34" charset="0"/>
                <a:cs typeface="Arial" panose="020B0604020202020204" pitchFamily="34" charset="0"/>
              </a:rPr>
              <a:t>Lunsj</a:t>
            </a:r>
          </a:p>
          <a:p>
            <a:pPr>
              <a:lnSpc>
                <a:spcPct val="150000"/>
              </a:lnSpc>
            </a:pPr>
            <a:r>
              <a:rPr lang="nb-NO" sz="1400" b="1" dirty="0">
                <a:solidFill>
                  <a:schemeClr val="bg1">
                    <a:lumMod val="95000"/>
                  </a:schemeClr>
                </a:solidFill>
                <a:latin typeface="Arial" panose="020B0604020202020204" pitchFamily="34" charset="0"/>
                <a:cs typeface="Arial" panose="020B0604020202020204" pitchFamily="34" charset="0"/>
              </a:rPr>
              <a:t>Middag</a:t>
            </a:r>
          </a:p>
          <a:p>
            <a:pPr>
              <a:lnSpc>
                <a:spcPct val="150000"/>
              </a:lnSpc>
            </a:pPr>
            <a:r>
              <a:rPr lang="nb-NO" sz="1400" b="1" dirty="0">
                <a:solidFill>
                  <a:schemeClr val="bg1">
                    <a:lumMod val="95000"/>
                  </a:schemeClr>
                </a:solidFill>
                <a:latin typeface="Arial" panose="020B0604020202020204" pitchFamily="34" charset="0"/>
                <a:cs typeface="Arial" panose="020B0604020202020204" pitchFamily="34" charset="0"/>
              </a:rPr>
              <a:t>Kvelds</a:t>
            </a:r>
          </a:p>
        </p:txBody>
      </p:sp>
      <p:sp>
        <p:nvSpPr>
          <p:cNvPr id="19" name="TekstSylinder 18">
            <a:extLst>
              <a:ext uri="{FF2B5EF4-FFF2-40B4-BE49-F238E27FC236}">
                <a16:creationId xmlns:a16="http://schemas.microsoft.com/office/drawing/2014/main" id="{6FB94F90-FF90-414F-BF21-5D5D1C0A2952}"/>
              </a:ext>
            </a:extLst>
          </p:cNvPr>
          <p:cNvSpPr txBox="1"/>
          <p:nvPr/>
        </p:nvSpPr>
        <p:spPr>
          <a:xfrm>
            <a:off x="472472" y="8534841"/>
            <a:ext cx="2713771" cy="692497"/>
          </a:xfrm>
          <a:prstGeom prst="rect">
            <a:avLst/>
          </a:prstGeom>
          <a:noFill/>
        </p:spPr>
        <p:txBody>
          <a:bodyPr wrap="square" rtlCol="0">
            <a:spAutoFit/>
          </a:bodyPr>
          <a:lstStyle/>
          <a:p>
            <a:r>
              <a:rPr lang="nb-NO" sz="1300" i="1" dirty="0">
                <a:solidFill>
                  <a:srgbClr val="C2DDDE"/>
                </a:solidFill>
                <a:latin typeface="Arial" panose="020B0604020202020204" pitchFamily="34" charset="0"/>
                <a:cs typeface="Arial" panose="020B0604020202020204" pitchFamily="34" charset="0"/>
              </a:rPr>
              <a:t>Vi serverer også mat utenom faste måltider til de som ønsker og har behov for det.</a:t>
            </a:r>
          </a:p>
        </p:txBody>
      </p:sp>
      <p:sp>
        <p:nvSpPr>
          <p:cNvPr id="21" name="Plassholder for tekst 26">
            <a:extLst>
              <a:ext uri="{FF2B5EF4-FFF2-40B4-BE49-F238E27FC236}">
                <a16:creationId xmlns:a16="http://schemas.microsoft.com/office/drawing/2014/main" id="{2B671CF9-90E4-447E-BDBB-89D869DBE008}"/>
              </a:ext>
            </a:extLst>
          </p:cNvPr>
          <p:cNvSpPr txBox="1">
            <a:spLocks/>
          </p:cNvSpPr>
          <p:nvPr/>
        </p:nvSpPr>
        <p:spPr>
          <a:xfrm>
            <a:off x="463312" y="993120"/>
            <a:ext cx="2460362" cy="3013393"/>
          </a:xfrm>
          <a:prstGeom prst="rect">
            <a:avLst/>
          </a:prstGeom>
        </p:spPr>
        <p:txBody>
          <a:bodyPr vert="horz" lIns="91440" tIns="45720" rIns="91440" bIns="45720" rtlCol="0" anchor="t"/>
          <a:lstStyle>
            <a:defPPr>
              <a:defRPr lang="en-US"/>
            </a:defPPr>
            <a:lvl1pPr marL="118695" indent="-118695" algn="ctr" defTabSz="457200" rtl="0" eaLnBrk="1" latinLnBrk="0" hangingPunct="1">
              <a:lnSpc>
                <a:spcPct val="110000"/>
              </a:lnSpc>
              <a:buFont typeface="Arial" panose="020B0604020202020204" pitchFamily="34" charset="0"/>
              <a:buChar char="•"/>
              <a:defRPr lang="nb-NO" sz="1000" kern="1200" dirty="0" smtClean="0">
                <a:solidFill>
                  <a:srgbClr val="2B504E"/>
                </a:solidFill>
                <a:latin typeface="+mn-lt"/>
                <a:ea typeface="+mn-ea"/>
                <a:cs typeface="Arial" panose="020B0604020202020204" pitchFamily="34" charset="0"/>
              </a:defRPr>
            </a:lvl1pPr>
            <a:lvl2pPr marL="457200" algn="l" defTabSz="457200" rtl="0" eaLnBrk="1" latinLnBrk="0" hangingPunct="1">
              <a:defRPr lang="nb-NO" sz="1000" kern="1200" dirty="0" smtClean="0">
                <a:solidFill>
                  <a:srgbClr val="2B504E"/>
                </a:solidFill>
                <a:latin typeface="+mn-lt"/>
                <a:ea typeface="+mn-ea"/>
                <a:cs typeface="Arial" panose="020B0604020202020204" pitchFamily="34" charset="0"/>
              </a:defRPr>
            </a:lvl2pPr>
            <a:lvl3pPr marL="914400" algn="l" defTabSz="457200" rtl="0" eaLnBrk="1" latinLnBrk="0" hangingPunct="1">
              <a:defRPr lang="nb-NO" sz="1000" kern="1200" dirty="0" smtClean="0">
                <a:solidFill>
                  <a:srgbClr val="2B504E"/>
                </a:solidFill>
                <a:latin typeface="+mn-lt"/>
                <a:ea typeface="+mn-ea"/>
                <a:cs typeface="Arial" panose="020B0604020202020204" pitchFamily="34" charset="0"/>
              </a:defRPr>
            </a:lvl3pPr>
            <a:lvl4pPr marL="1371600" algn="l" defTabSz="457200" rtl="0" eaLnBrk="1" latinLnBrk="0" hangingPunct="1">
              <a:defRPr lang="nb-NO" sz="1000" kern="1200" dirty="0" smtClean="0">
                <a:solidFill>
                  <a:srgbClr val="2B504E"/>
                </a:solidFill>
                <a:latin typeface="+mn-lt"/>
                <a:ea typeface="+mn-ea"/>
                <a:cs typeface="Arial" panose="020B0604020202020204" pitchFamily="34" charset="0"/>
              </a:defRPr>
            </a:lvl4pPr>
            <a:lvl5pPr marL="1828800" algn="l" defTabSz="457200" rtl="0" eaLnBrk="1" latinLnBrk="0" hangingPunct="1">
              <a:defRPr lang="nb-NO" sz="1000" kern="1200" dirty="0" smtClean="0">
                <a:solidFill>
                  <a:srgbClr val="2B504E"/>
                </a:solidFill>
                <a:latin typeface="+mn-lt"/>
                <a:ea typeface="+mn-ea"/>
                <a:cs typeface="Arial" panose="020B0604020202020204" pitchFamily="34" charset="0"/>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285750" indent="-285750" algn="l" defTabSz="685800">
              <a:lnSpc>
                <a:spcPct val="90000"/>
              </a:lnSpc>
              <a:spcBef>
                <a:spcPts val="750"/>
              </a:spcBef>
            </a:pPr>
            <a:r>
              <a:rPr lang="nb-NO" sz="1400" dirty="0">
                <a:latin typeface="Arial" panose="020B0604020202020204" pitchFamily="34" charset="0"/>
              </a:rPr>
              <a:t>Aktiviteter - se egen aktivitetsplan</a:t>
            </a:r>
          </a:p>
          <a:p>
            <a:pPr marL="285750" indent="-285750" algn="l" defTabSz="685800">
              <a:lnSpc>
                <a:spcPct val="90000"/>
              </a:lnSpc>
              <a:spcBef>
                <a:spcPts val="750"/>
              </a:spcBef>
            </a:pPr>
            <a:r>
              <a:rPr lang="nb-NO" sz="1400" dirty="0">
                <a:latin typeface="Arial" panose="020B0604020202020204" pitchFamily="34" charset="0"/>
              </a:rPr>
              <a:t>Frisør hver torsdag fra kl.10. Time kan bestilles på avdelingen eller i resepsjonen.</a:t>
            </a:r>
          </a:p>
          <a:p>
            <a:pPr marL="285750" indent="-285750" algn="l" defTabSz="685800">
              <a:lnSpc>
                <a:spcPct val="90000"/>
              </a:lnSpc>
              <a:spcBef>
                <a:spcPts val="750"/>
              </a:spcBef>
            </a:pPr>
            <a:r>
              <a:rPr lang="nb-NO" sz="1400" dirty="0">
                <a:latin typeface="Arial" panose="020B0604020202020204" pitchFamily="34" charset="0"/>
              </a:rPr>
              <a:t>Fotpleier kommer annenhver fredag i ulik uke. Time kan bestilles på avdelingen eller i resepsjonen.</a:t>
            </a:r>
          </a:p>
          <a:p>
            <a:pPr marL="285750" indent="-285750" algn="l" defTabSz="685800">
              <a:lnSpc>
                <a:spcPct val="90000"/>
              </a:lnSpc>
              <a:spcBef>
                <a:spcPts val="750"/>
              </a:spcBef>
            </a:pPr>
            <a:r>
              <a:rPr lang="nb-NO" sz="1400" dirty="0">
                <a:latin typeface="Arial" panose="020B0604020202020204" pitchFamily="34" charset="0"/>
              </a:rPr>
              <a:t>Kolstihagen har eget kjøkken med 4 kokker som lager lunsj og middag hver dag.</a:t>
            </a:r>
          </a:p>
          <a:p>
            <a:pPr marL="285750" indent="-285750" algn="l" defTabSz="685800">
              <a:lnSpc>
                <a:spcPct val="90000"/>
              </a:lnSpc>
              <a:spcBef>
                <a:spcPts val="750"/>
              </a:spcBef>
            </a:pPr>
            <a:endParaRPr lang="nb-NO" sz="1400" dirty="0">
              <a:latin typeface="Arial" panose="020B0604020202020204" pitchFamily="34" charset="0"/>
            </a:endParaRPr>
          </a:p>
        </p:txBody>
      </p:sp>
      <p:sp>
        <p:nvSpPr>
          <p:cNvPr id="23" name="TekstSylinder 22">
            <a:extLst>
              <a:ext uri="{FF2B5EF4-FFF2-40B4-BE49-F238E27FC236}">
                <a16:creationId xmlns:a16="http://schemas.microsoft.com/office/drawing/2014/main" id="{8A85D018-5DF2-41F0-8E30-422DF70210B5}"/>
              </a:ext>
            </a:extLst>
          </p:cNvPr>
          <p:cNvSpPr txBox="1"/>
          <p:nvPr/>
        </p:nvSpPr>
        <p:spPr>
          <a:xfrm>
            <a:off x="3678266" y="3017149"/>
            <a:ext cx="2734565" cy="1600438"/>
          </a:xfrm>
          <a:prstGeom prst="rect">
            <a:avLst/>
          </a:prstGeom>
          <a:noFill/>
        </p:spPr>
        <p:txBody>
          <a:bodyPr wrap="square" rtlCol="0">
            <a:spAutoFit/>
          </a:bodyPr>
          <a:lstStyle/>
          <a:p>
            <a:r>
              <a:rPr lang="nb-NO" sz="1400" dirty="0">
                <a:latin typeface="Arial" panose="020B0604020202020204" pitchFamily="34" charset="0"/>
                <a:cs typeface="Arial" panose="020B0604020202020204" pitchFamily="34" charset="0"/>
              </a:rPr>
              <a:t>Sykehjemmets lege vil komme på visitt i løpet av den første uken. Vi har ellers ikke faste legevisitter. Lege er tilgjengelig alle hverdager.</a:t>
            </a:r>
          </a:p>
          <a:p>
            <a:endParaRPr lang="nb-NO" sz="1400" dirty="0">
              <a:latin typeface="Arial" panose="020B0604020202020204" pitchFamily="34" charset="0"/>
              <a:cs typeface="Arial" panose="020B0604020202020204" pitchFamily="34" charset="0"/>
            </a:endParaRPr>
          </a:p>
          <a:p>
            <a:endParaRPr lang="nb-NO" sz="1400" dirty="0">
              <a:latin typeface="Arial" panose="020B0604020202020204" pitchFamily="34" charset="0"/>
              <a:cs typeface="Arial" panose="020B0604020202020204" pitchFamily="34" charset="0"/>
            </a:endParaRPr>
          </a:p>
        </p:txBody>
      </p:sp>
      <p:sp>
        <p:nvSpPr>
          <p:cNvPr id="9" name="Rektangel 8">
            <a:extLst>
              <a:ext uri="{FF2B5EF4-FFF2-40B4-BE49-F238E27FC236}">
                <a16:creationId xmlns:a16="http://schemas.microsoft.com/office/drawing/2014/main" id="{DC2CC91A-6F97-41EF-90A5-70FBDBE07715}"/>
              </a:ext>
            </a:extLst>
          </p:cNvPr>
          <p:cNvSpPr/>
          <p:nvPr/>
        </p:nvSpPr>
        <p:spPr>
          <a:xfrm>
            <a:off x="2356846" y="6059255"/>
            <a:ext cx="987572" cy="1668214"/>
          </a:xfrm>
          <a:prstGeom prst="rect">
            <a:avLst/>
          </a:prstGeom>
          <a:noFill/>
        </p:spPr>
        <p:txBody>
          <a:bodyPr wrap="square">
            <a:spAutoFit/>
          </a:bodyPr>
          <a:lstStyle/>
          <a:p>
            <a:pPr>
              <a:lnSpc>
                <a:spcPct val="150000"/>
              </a:lnSpc>
            </a:pPr>
            <a:r>
              <a:rPr lang="nb-NO" sz="1400" dirty="0">
                <a:solidFill>
                  <a:schemeClr val="bg1">
                    <a:lumMod val="95000"/>
                  </a:schemeClr>
                </a:solidFill>
                <a:latin typeface="Arial" panose="020B0604020202020204" pitchFamily="34" charset="0"/>
                <a:cs typeface="Arial" panose="020B0604020202020204" pitchFamily="34" charset="0"/>
              </a:rPr>
              <a:t>Helg</a:t>
            </a:r>
          </a:p>
          <a:p>
            <a:pPr>
              <a:lnSpc>
                <a:spcPct val="150000"/>
              </a:lnSpc>
            </a:pPr>
            <a:r>
              <a:rPr lang="nb-NO" sz="1400" dirty="0">
                <a:solidFill>
                  <a:schemeClr val="bg1">
                    <a:lumMod val="95000"/>
                  </a:schemeClr>
                </a:solidFill>
                <a:latin typeface="Arial" panose="020B0604020202020204" pitchFamily="34" charset="0"/>
                <a:cs typeface="Arial" panose="020B0604020202020204" pitchFamily="34" charset="0"/>
              </a:rPr>
              <a:t>09:30</a:t>
            </a:r>
          </a:p>
          <a:p>
            <a:pPr>
              <a:lnSpc>
                <a:spcPct val="150000"/>
              </a:lnSpc>
            </a:pPr>
            <a:r>
              <a:rPr lang="nb-NO" sz="1400" dirty="0">
                <a:solidFill>
                  <a:schemeClr val="bg1">
                    <a:lumMod val="95000"/>
                  </a:schemeClr>
                </a:solidFill>
                <a:latin typeface="Arial" panose="020B0604020202020204" pitchFamily="34" charset="0"/>
                <a:cs typeface="Arial" panose="020B0604020202020204" pitchFamily="34" charset="0"/>
              </a:rPr>
              <a:t>13:00</a:t>
            </a:r>
          </a:p>
          <a:p>
            <a:pPr>
              <a:lnSpc>
                <a:spcPct val="150000"/>
              </a:lnSpc>
            </a:pPr>
            <a:r>
              <a:rPr lang="nb-NO" sz="1400" dirty="0">
                <a:solidFill>
                  <a:schemeClr val="bg1">
                    <a:lumMod val="95000"/>
                  </a:schemeClr>
                </a:solidFill>
                <a:latin typeface="Arial" panose="020B0604020202020204" pitchFamily="34" charset="0"/>
                <a:cs typeface="Arial" panose="020B0604020202020204" pitchFamily="34" charset="0"/>
              </a:rPr>
              <a:t>16:00</a:t>
            </a:r>
          </a:p>
          <a:p>
            <a:pPr>
              <a:lnSpc>
                <a:spcPct val="150000"/>
              </a:lnSpc>
            </a:pPr>
            <a:r>
              <a:rPr lang="nb-NO" sz="1400" dirty="0">
                <a:solidFill>
                  <a:schemeClr val="bg1">
                    <a:lumMod val="95000"/>
                  </a:schemeClr>
                </a:solidFill>
                <a:latin typeface="Arial" panose="020B0604020202020204" pitchFamily="34" charset="0"/>
                <a:cs typeface="Arial" panose="020B0604020202020204" pitchFamily="34" charset="0"/>
              </a:rPr>
              <a:t>19:00</a:t>
            </a:r>
          </a:p>
        </p:txBody>
      </p:sp>
    </p:spTree>
    <p:extLst>
      <p:ext uri="{BB962C8B-B14F-4D97-AF65-F5344CB8AC3E}">
        <p14:creationId xmlns:p14="http://schemas.microsoft.com/office/powerpoint/2010/main" val="4020636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ktangel 11">
            <a:extLst>
              <a:ext uri="{FF2B5EF4-FFF2-40B4-BE49-F238E27FC236}">
                <a16:creationId xmlns:a16="http://schemas.microsoft.com/office/drawing/2014/main" id="{CE6BE4D0-F623-446C-86AD-B1F70FF4A820}"/>
              </a:ext>
            </a:extLst>
          </p:cNvPr>
          <p:cNvSpPr/>
          <p:nvPr/>
        </p:nvSpPr>
        <p:spPr>
          <a:xfrm>
            <a:off x="1650123" y="4050315"/>
            <a:ext cx="2165132" cy="2462213"/>
          </a:xfrm>
          <a:prstGeom prst="rect">
            <a:avLst/>
          </a:prstGeom>
          <a:noFill/>
        </p:spPr>
        <p:txBody>
          <a:bodyPr wrap="square">
            <a:spAutoFit/>
          </a:bodyPr>
          <a:lstStyle/>
          <a:p>
            <a:pPr>
              <a:lnSpc>
                <a:spcPct val="110000"/>
              </a:lnSpc>
            </a:pPr>
            <a:r>
              <a:rPr lang="nb-NO" sz="1400" dirty="0" err="1">
                <a:latin typeface="Arial" panose="020B0604020202020204" pitchFamily="34" charset="0"/>
                <a:cs typeface="Arial" panose="020B0604020202020204" pitchFamily="34" charset="0"/>
              </a:rPr>
              <a:t>Kolstibotn</a:t>
            </a:r>
            <a:r>
              <a:rPr lang="nb-NO" sz="1400" dirty="0">
                <a:latin typeface="Arial" panose="020B0604020202020204" pitchFamily="34" charset="0"/>
                <a:cs typeface="Arial" panose="020B0604020202020204" pitchFamily="34" charset="0"/>
              </a:rPr>
              <a:t> 6</a:t>
            </a:r>
          </a:p>
          <a:p>
            <a:pPr>
              <a:lnSpc>
                <a:spcPct val="110000"/>
              </a:lnSpc>
            </a:pPr>
            <a:r>
              <a:rPr lang="nb-NO" sz="1400" dirty="0">
                <a:latin typeface="Arial" panose="020B0604020202020204" pitchFamily="34" charset="0"/>
                <a:cs typeface="Arial" panose="020B0604020202020204" pitchFamily="34" charset="0"/>
              </a:rPr>
              <a:t>5098 Bergen</a:t>
            </a:r>
          </a:p>
          <a:p>
            <a:pPr>
              <a:lnSpc>
                <a:spcPct val="110000"/>
              </a:lnSpc>
            </a:pPr>
            <a:br>
              <a:rPr lang="nb-NO" sz="1400" dirty="0">
                <a:latin typeface="Arial" panose="020B0604020202020204" pitchFamily="34" charset="0"/>
                <a:cs typeface="Arial" panose="020B0604020202020204" pitchFamily="34" charset="0"/>
              </a:rPr>
            </a:br>
            <a:r>
              <a:rPr lang="nb-NO" sz="1400" dirty="0">
                <a:latin typeface="Arial" panose="020B0604020202020204" pitchFamily="34" charset="0"/>
                <a:cs typeface="Arial" panose="020B0604020202020204" pitchFamily="34" charset="0"/>
              </a:rPr>
              <a:t>53 03 25 00</a:t>
            </a:r>
          </a:p>
          <a:p>
            <a:pPr>
              <a:lnSpc>
                <a:spcPct val="110000"/>
              </a:lnSpc>
            </a:pPr>
            <a:r>
              <a:rPr lang="nb-NO" sz="1400" dirty="0">
                <a:latin typeface="Arial" panose="020B0604020202020204" pitchFamily="34" charset="0"/>
                <a:cs typeface="Arial" panose="020B0604020202020204" pitchFamily="34" charset="0"/>
              </a:rPr>
              <a:t>53 03 25 05</a:t>
            </a:r>
          </a:p>
          <a:p>
            <a:pPr>
              <a:lnSpc>
                <a:spcPct val="110000"/>
              </a:lnSpc>
            </a:pPr>
            <a:r>
              <a:rPr lang="nb-NO" sz="1400" dirty="0">
                <a:latin typeface="Arial" panose="020B0604020202020204" pitchFamily="34" charset="0"/>
                <a:cs typeface="Arial" panose="020B0604020202020204" pitchFamily="34" charset="0"/>
              </a:rPr>
              <a:t>53 03 25 08</a:t>
            </a:r>
          </a:p>
          <a:p>
            <a:pPr>
              <a:lnSpc>
                <a:spcPct val="110000"/>
              </a:lnSpc>
            </a:pPr>
            <a:endParaRPr lang="nb-NO" sz="1400" dirty="0">
              <a:latin typeface="Arial" panose="020B0604020202020204" pitchFamily="34" charset="0"/>
              <a:cs typeface="Arial" panose="020B0604020202020204" pitchFamily="34" charset="0"/>
            </a:endParaRPr>
          </a:p>
          <a:p>
            <a:pPr>
              <a:lnSpc>
                <a:spcPct val="110000"/>
              </a:lnSpc>
            </a:pPr>
            <a:r>
              <a:rPr lang="nb-NO" sz="1400" dirty="0">
                <a:latin typeface="Arial" panose="020B0604020202020204" pitchFamily="34" charset="0"/>
                <a:cs typeface="Arial" panose="020B0604020202020204" pitchFamily="34" charset="0"/>
              </a:rPr>
              <a:t>Margaret A. Ellingvåg</a:t>
            </a:r>
          </a:p>
          <a:p>
            <a:pPr>
              <a:lnSpc>
                <a:spcPct val="110000"/>
              </a:lnSpc>
            </a:pPr>
            <a:r>
              <a:rPr lang="nb-NO" sz="1400" dirty="0">
                <a:latin typeface="Arial" panose="020B0604020202020204" pitchFamily="34" charset="0"/>
                <a:cs typeface="Arial" panose="020B0604020202020204" pitchFamily="34" charset="0"/>
              </a:rPr>
              <a:t>Tlf. 53 03 25 01</a:t>
            </a:r>
          </a:p>
          <a:p>
            <a:pPr>
              <a:lnSpc>
                <a:spcPct val="110000"/>
              </a:lnSpc>
            </a:pPr>
            <a:endParaRPr lang="nb-NO" sz="1400" dirty="0">
              <a:cs typeface="Arial" panose="020B0604020202020204" pitchFamily="34" charset="0"/>
            </a:endParaRPr>
          </a:p>
        </p:txBody>
      </p:sp>
      <p:sp>
        <p:nvSpPr>
          <p:cNvPr id="10" name="Rektangel 9">
            <a:extLst>
              <a:ext uri="{FF2B5EF4-FFF2-40B4-BE49-F238E27FC236}">
                <a16:creationId xmlns:a16="http://schemas.microsoft.com/office/drawing/2014/main" id="{F5AC337C-D431-420D-ACA9-6DFDEDAC2824}"/>
              </a:ext>
            </a:extLst>
          </p:cNvPr>
          <p:cNvSpPr/>
          <p:nvPr/>
        </p:nvSpPr>
        <p:spPr>
          <a:xfrm>
            <a:off x="558827" y="4046196"/>
            <a:ext cx="1199379" cy="2206823"/>
          </a:xfrm>
          <a:prstGeom prst="rect">
            <a:avLst/>
          </a:prstGeom>
        </p:spPr>
        <p:txBody>
          <a:bodyPr wrap="square">
            <a:spAutoFit/>
          </a:bodyPr>
          <a:lstStyle/>
          <a:p>
            <a:pPr>
              <a:lnSpc>
                <a:spcPct val="110000"/>
              </a:lnSpc>
            </a:pPr>
            <a:r>
              <a:rPr lang="nb-NO" sz="1400" dirty="0">
                <a:latin typeface="Arial" panose="020B0604020202020204" pitchFamily="34" charset="0"/>
                <a:cs typeface="Arial" panose="020B0604020202020204" pitchFamily="34" charset="0"/>
              </a:rPr>
              <a:t>Adresse:</a:t>
            </a:r>
          </a:p>
          <a:p>
            <a:pPr>
              <a:lnSpc>
                <a:spcPct val="110000"/>
              </a:lnSpc>
            </a:pPr>
            <a:endParaRPr lang="nb-NO" sz="1400" dirty="0">
              <a:latin typeface="Arial" panose="020B0604020202020204" pitchFamily="34" charset="0"/>
              <a:cs typeface="Arial" panose="020B0604020202020204" pitchFamily="34" charset="0"/>
            </a:endParaRPr>
          </a:p>
          <a:p>
            <a:pPr>
              <a:lnSpc>
                <a:spcPct val="110000"/>
              </a:lnSpc>
            </a:pPr>
            <a:endParaRPr lang="nb-NO" sz="1400" dirty="0">
              <a:latin typeface="Arial" panose="020B0604020202020204" pitchFamily="34" charset="0"/>
              <a:cs typeface="Arial" panose="020B0604020202020204" pitchFamily="34" charset="0"/>
            </a:endParaRPr>
          </a:p>
          <a:p>
            <a:pPr>
              <a:lnSpc>
                <a:spcPct val="110000"/>
              </a:lnSpc>
            </a:pPr>
            <a:r>
              <a:rPr lang="nb-NO" sz="1400" dirty="0">
                <a:latin typeface="Arial" panose="020B0604020202020204" pitchFamily="34" charset="0"/>
                <a:cs typeface="Arial" panose="020B0604020202020204" pitchFamily="34" charset="0"/>
              </a:rPr>
              <a:t>Sentralbord:</a:t>
            </a:r>
          </a:p>
          <a:p>
            <a:pPr marL="228600" indent="-228600">
              <a:lnSpc>
                <a:spcPct val="110000"/>
              </a:lnSpc>
              <a:buAutoNum type="arabicPeriod"/>
            </a:pPr>
            <a:r>
              <a:rPr lang="nb-NO" sz="1400" dirty="0">
                <a:latin typeface="Arial" panose="020B0604020202020204" pitchFamily="34" charset="0"/>
                <a:cs typeface="Arial" panose="020B0604020202020204" pitchFamily="34" charset="0"/>
              </a:rPr>
              <a:t>etasje:</a:t>
            </a:r>
          </a:p>
          <a:p>
            <a:pPr marL="228600" indent="-228600">
              <a:lnSpc>
                <a:spcPct val="110000"/>
              </a:lnSpc>
              <a:buAutoNum type="arabicPeriod"/>
            </a:pPr>
            <a:r>
              <a:rPr lang="nb-NO" sz="1400" dirty="0">
                <a:latin typeface="Arial" panose="020B0604020202020204" pitchFamily="34" charset="0"/>
                <a:cs typeface="Arial" panose="020B0604020202020204" pitchFamily="34" charset="0"/>
              </a:rPr>
              <a:t>etasje: </a:t>
            </a:r>
          </a:p>
          <a:p>
            <a:pPr>
              <a:lnSpc>
                <a:spcPct val="110000"/>
              </a:lnSpc>
            </a:pPr>
            <a:endParaRPr lang="nb-NO" sz="1400" dirty="0">
              <a:latin typeface="Arial" panose="020B0604020202020204" pitchFamily="34" charset="0"/>
              <a:cs typeface="Arial" panose="020B0604020202020204" pitchFamily="34" charset="0"/>
            </a:endParaRPr>
          </a:p>
          <a:p>
            <a:pPr>
              <a:lnSpc>
                <a:spcPct val="110000"/>
              </a:lnSpc>
            </a:pPr>
            <a:r>
              <a:rPr lang="nb-NO" sz="1400" dirty="0">
                <a:latin typeface="Arial" panose="020B0604020202020204" pitchFamily="34" charset="0"/>
                <a:cs typeface="Arial" panose="020B0604020202020204" pitchFamily="34" charset="0"/>
              </a:rPr>
              <a:t>Enhetsleder:</a:t>
            </a:r>
          </a:p>
          <a:p>
            <a:pPr>
              <a:lnSpc>
                <a:spcPct val="110000"/>
              </a:lnSpc>
            </a:pPr>
            <a:endParaRPr lang="nb-NO" sz="1400" dirty="0">
              <a:latin typeface="Arial" panose="020B0604020202020204" pitchFamily="34" charset="0"/>
              <a:cs typeface="Arial" panose="020B0604020202020204" pitchFamily="34" charset="0"/>
            </a:endParaRPr>
          </a:p>
        </p:txBody>
      </p:sp>
      <p:sp>
        <p:nvSpPr>
          <p:cNvPr id="6" name="TekstSylinder 5">
            <a:extLst>
              <a:ext uri="{FF2B5EF4-FFF2-40B4-BE49-F238E27FC236}">
                <a16:creationId xmlns:a16="http://schemas.microsoft.com/office/drawing/2014/main" id="{71D88F9B-D145-4D6F-86A8-2AA8CF7DB4B5}"/>
              </a:ext>
            </a:extLst>
          </p:cNvPr>
          <p:cNvSpPr txBox="1"/>
          <p:nvPr/>
        </p:nvSpPr>
        <p:spPr>
          <a:xfrm>
            <a:off x="3815255" y="4050315"/>
            <a:ext cx="2670657" cy="3173176"/>
          </a:xfrm>
          <a:prstGeom prst="rect">
            <a:avLst/>
          </a:prstGeom>
          <a:noFill/>
        </p:spPr>
        <p:txBody>
          <a:bodyPr wrap="square" rtlCol="0">
            <a:spAutoFit/>
          </a:bodyPr>
          <a:lstStyle/>
          <a:p>
            <a:pPr>
              <a:lnSpc>
                <a:spcPct val="110000"/>
              </a:lnSpc>
            </a:pPr>
            <a:r>
              <a:rPr lang="nb-NO" sz="1400" dirty="0">
                <a:latin typeface="Arial" panose="020B0604020202020204" pitchFamily="34" charset="0"/>
                <a:cs typeface="Arial" panose="020B0604020202020204" pitchFamily="34" charset="0"/>
              </a:rPr>
              <a:t>Pårørende er velkommen på besøk. Våre besøkstider er hver dag kl.11-13 og kl.17-19.</a:t>
            </a:r>
          </a:p>
          <a:p>
            <a:pPr>
              <a:lnSpc>
                <a:spcPct val="110000"/>
              </a:lnSpc>
            </a:pPr>
            <a:endParaRPr lang="nb-NO" sz="1400" dirty="0">
              <a:latin typeface="Arial" panose="020B0604020202020204" pitchFamily="34" charset="0"/>
              <a:cs typeface="Arial" panose="020B0604020202020204" pitchFamily="34" charset="0"/>
            </a:endParaRPr>
          </a:p>
          <a:p>
            <a:pPr>
              <a:lnSpc>
                <a:spcPct val="110000"/>
              </a:lnSpc>
            </a:pPr>
            <a:r>
              <a:rPr lang="nb-NO" sz="1400" dirty="0">
                <a:latin typeface="Arial" panose="020B0604020202020204" pitchFamily="34" charset="0"/>
                <a:cs typeface="Arial" panose="020B0604020202020204" pitchFamily="34" charset="0"/>
              </a:rPr>
              <a:t>Resepsjon: hverdager 08-15</a:t>
            </a:r>
            <a:endParaRPr lang="en-US" sz="1400" dirty="0">
              <a:latin typeface="Arial" panose="020B0604020202020204" pitchFamily="34" charset="0"/>
              <a:cs typeface="Arial" panose="020B0604020202020204" pitchFamily="34" charset="0"/>
            </a:endParaRPr>
          </a:p>
          <a:p>
            <a:pPr>
              <a:lnSpc>
                <a:spcPct val="110000"/>
              </a:lnSpc>
            </a:pPr>
            <a:r>
              <a:rPr lang="nb-NO" sz="1400" dirty="0">
                <a:latin typeface="Arial" panose="020B0604020202020204" pitchFamily="34" charset="0"/>
                <a:cs typeface="Arial" panose="020B0604020202020204" pitchFamily="34" charset="0"/>
              </a:rPr>
              <a:t>Telefontid: kl.11-13 og kl.17-19</a:t>
            </a:r>
          </a:p>
          <a:p>
            <a:pPr>
              <a:lnSpc>
                <a:spcPct val="110000"/>
              </a:lnSpc>
            </a:pPr>
            <a:endParaRPr lang="nb-NO" sz="1400" dirty="0">
              <a:latin typeface="Arial" panose="020B0604020202020204" pitchFamily="34" charset="0"/>
              <a:cs typeface="Arial" panose="020B0604020202020204" pitchFamily="34" charset="0"/>
            </a:endParaRPr>
          </a:p>
          <a:p>
            <a:pPr>
              <a:lnSpc>
                <a:spcPct val="110000"/>
              </a:lnSpc>
            </a:pPr>
            <a:r>
              <a:rPr lang="nb-NO" sz="1400" dirty="0">
                <a:latin typeface="Arial" panose="020B0604020202020204" pitchFamily="34" charset="0"/>
                <a:cs typeface="Arial" panose="020B0604020202020204" pitchFamily="34" charset="0"/>
              </a:rPr>
              <a:t>Velkommen til oss!</a:t>
            </a:r>
          </a:p>
          <a:p>
            <a:pPr>
              <a:lnSpc>
                <a:spcPct val="110000"/>
              </a:lnSpc>
            </a:pPr>
            <a:endParaRPr lang="nb-NO" sz="1400" dirty="0">
              <a:latin typeface="Arial" panose="020B0604020202020204" pitchFamily="34" charset="0"/>
              <a:cs typeface="Arial" panose="020B0604020202020204" pitchFamily="34" charset="0"/>
            </a:endParaRPr>
          </a:p>
          <a:p>
            <a:pPr>
              <a:lnSpc>
                <a:spcPct val="110000"/>
              </a:lnSpc>
            </a:pPr>
            <a:endParaRPr lang="nb-NO" sz="1400" dirty="0">
              <a:latin typeface="Arial" panose="020B0604020202020204" pitchFamily="34" charset="0"/>
              <a:cs typeface="Arial" panose="020B0604020202020204" pitchFamily="34" charset="0"/>
            </a:endParaRPr>
          </a:p>
          <a:p>
            <a:pPr>
              <a:lnSpc>
                <a:spcPct val="110000"/>
              </a:lnSpc>
            </a:pPr>
            <a:endParaRPr lang="nb-NO" sz="1400" dirty="0">
              <a:latin typeface="Arial" panose="020B0604020202020204" pitchFamily="34" charset="0"/>
              <a:cs typeface="Arial" panose="020B0604020202020204" pitchFamily="34" charset="0"/>
            </a:endParaRPr>
          </a:p>
          <a:p>
            <a:pPr>
              <a:lnSpc>
                <a:spcPct val="110000"/>
              </a:lnSpc>
            </a:pPr>
            <a:endParaRPr lang="nb-NO" sz="1400" dirty="0">
              <a:latin typeface="Arial" panose="020B0604020202020204" pitchFamily="34" charset="0"/>
              <a:cs typeface="Arial" panose="020B0604020202020204" pitchFamily="34" charset="0"/>
            </a:endParaRPr>
          </a:p>
          <a:p>
            <a:pPr>
              <a:lnSpc>
                <a:spcPct val="110000"/>
              </a:lnSpc>
            </a:pPr>
            <a:endParaRPr lang="nb-NO" sz="1400" dirty="0">
              <a:latin typeface="Arial" panose="020B0604020202020204" pitchFamily="34" charset="0"/>
              <a:cs typeface="Arial" panose="020B0604020202020204" pitchFamily="34" charset="0"/>
            </a:endParaRPr>
          </a:p>
        </p:txBody>
      </p:sp>
      <p:pic>
        <p:nvPicPr>
          <p:cNvPr id="5" name="Plassholder for bilde 4">
            <a:extLst>
              <a:ext uri="{FF2B5EF4-FFF2-40B4-BE49-F238E27FC236}">
                <a16:creationId xmlns:a16="http://schemas.microsoft.com/office/drawing/2014/main" id="{C6461152-2274-4391-81D6-F6466E23829B}"/>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1" r="21"/>
          <a:stretch>
            <a:fillRect/>
          </a:stretch>
        </p:blipFill>
        <p:spPr/>
      </p:pic>
    </p:spTree>
    <p:extLst>
      <p:ext uri="{BB962C8B-B14F-4D97-AF65-F5344CB8AC3E}">
        <p14:creationId xmlns:p14="http://schemas.microsoft.com/office/powerpoint/2010/main" val="3014961615"/>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DB83ECDE12AEF48A5CEAB73F3A4CF0D" ma:contentTypeVersion="7" ma:contentTypeDescription="Opprett et nytt dokument." ma:contentTypeScope="" ma:versionID="425f8e3883fd8f8ce018e635f1ae92ee">
  <xsd:schema xmlns:xsd="http://www.w3.org/2001/XMLSchema" xmlns:xs="http://www.w3.org/2001/XMLSchema" xmlns:p="http://schemas.microsoft.com/office/2006/metadata/properties" xmlns:ns2="ac4e3898-389d-42c9-a797-2bc2bd885bcf" xmlns:ns3="1a1d4a6e-b1a1-49a0-b2ff-8b4ce112f137" targetNamespace="http://schemas.microsoft.com/office/2006/metadata/properties" ma:root="true" ma:fieldsID="73c32d6a6358a9ad45fe17b09681b097" ns2:_="" ns3:_="">
    <xsd:import namespace="ac4e3898-389d-42c9-a797-2bc2bd885bcf"/>
    <xsd:import namespace="1a1d4a6e-b1a1-49a0-b2ff-8b4ce112f13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4e3898-389d-42c9-a797-2bc2bd885bcf" elementFormDefault="qualified">
    <xsd:import namespace="http://schemas.microsoft.com/office/2006/documentManagement/types"/>
    <xsd:import namespace="http://schemas.microsoft.com/office/infopath/2007/PartnerControls"/>
    <xsd:element name="SharedWithUsers" ma:index="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ingsdetaljer"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a1d4a6e-b1a1-49a0-b2ff-8b4ce112f13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360D1BD-2796-4F6D-BCFC-06E9966224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4e3898-389d-42c9-a797-2bc2bd885bcf"/>
    <ds:schemaRef ds:uri="1a1d4a6e-b1a1-49a0-b2ff-8b4ce112f1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46D4ADC-7FEB-41F6-A2CE-F5C11D26BFDA}">
  <ds:schemaRefs>
    <ds:schemaRef ds:uri="http://schemas.microsoft.com/sharepoint/v3/contenttype/forms"/>
  </ds:schemaRefs>
</ds:datastoreItem>
</file>

<file path=customXml/itemProps3.xml><?xml version="1.0" encoding="utf-8"?>
<ds:datastoreItem xmlns:ds="http://schemas.openxmlformats.org/officeDocument/2006/customXml" ds:itemID="{DF2EAB1C-F2CF-4A35-9A60-A07247F0B0CE}">
  <ds:schemaRefs>
    <ds:schemaRef ds:uri="ac4e3898-389d-42c9-a797-2bc2bd885bcf"/>
    <ds:schemaRef ds:uri="http://purl.org/dc/elements/1.1/"/>
    <ds:schemaRef ds:uri="http://schemas.microsoft.com/office/2006/metadata/properties"/>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1a1d4a6e-b1a1-49a0-b2ff-8b4ce112f13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591</TotalTime>
  <Words>340</Words>
  <Application>Microsoft Office PowerPoint</Application>
  <PresentationFormat>A4 (210 x 297 mm)</PresentationFormat>
  <Paragraphs>61</Paragraphs>
  <Slides>4</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4</vt:i4>
      </vt:variant>
    </vt:vector>
  </HeadingPairs>
  <TitlesOfParts>
    <vt:vector size="8" baseType="lpstr">
      <vt:lpstr>Arial</vt:lpstr>
      <vt:lpstr>Calibri</vt:lpstr>
      <vt:lpstr>Century Gothic</vt:lpstr>
      <vt:lpstr>Office-tema</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Storetveit-mottaksavdeling-ny-siste</dc:title>
  <dc:creator>Næss, Marie Elvik</dc:creator>
  <cp:lastModifiedBy>Ellingvåg, Margaret Alvsåker</cp:lastModifiedBy>
  <cp:revision>90</cp:revision>
  <cp:lastPrinted>2018-10-30T13:10:01Z</cp:lastPrinted>
  <dcterms:created xsi:type="dcterms:W3CDTF">2018-10-30T12:18:31Z</dcterms:created>
  <dcterms:modified xsi:type="dcterms:W3CDTF">2023-08-22T08:33:11Z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0x010100FDB83ECDE12AEF48A5CEAB73F3A4CF0D</vt:lpwstr>
  </property>
</Properties>
</file>