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4"/>
  </p:notesMasterIdLst>
  <p:sldIdLst>
    <p:sldId id="256" r:id="rId3"/>
    <p:sldId id="257" r:id="rId4"/>
    <p:sldId id="258" r:id="rId5"/>
    <p:sldId id="264" r:id="rId6"/>
    <p:sldId id="265" r:id="rId7"/>
    <p:sldId id="259" r:id="rId8"/>
    <p:sldId id="260" r:id="rId9"/>
    <p:sldId id="262" r:id="rId10"/>
    <p:sldId id="263" r:id="rId11"/>
    <p:sldId id="261" r:id="rId12"/>
    <p:sldId id="266" r:id="rId13"/>
    <p:sldId id="267" r:id="rId14"/>
    <p:sldId id="268" r:id="rId15"/>
    <p:sldId id="269" r:id="rId16"/>
    <p:sldId id="270" r:id="rId17"/>
    <p:sldId id="271" r:id="rId18"/>
    <p:sldId id="272" r:id="rId19"/>
    <p:sldId id="274" r:id="rId20"/>
    <p:sldId id="275" r:id="rId21"/>
    <p:sldId id="276" r:id="rId22"/>
    <p:sldId id="277" r:id="rId23"/>
  </p:sldIdLst>
  <p:sldSz cx="9144000" cy="5143500" type="screen16x9"/>
  <p:notesSz cx="6669088" cy="9753600"/>
  <p:embeddedFontLst>
    <p:embeddedFont>
      <p:font typeface="PT Sans Narrow" panose="020B0604020202020204" charset="0"/>
      <p:regular r:id="rId25"/>
      <p:bold r:id="rId26"/>
    </p:embeddedFont>
    <p:embeddedFont>
      <p:font typeface="Caveat" panose="020B0604020202020204" charset="0"/>
      <p:regular r:id="rId27"/>
      <p:bold r:id="rId28"/>
    </p:embeddedFont>
    <p:embeddedFont>
      <p:font typeface="Roboto" panose="020B0604020202020204" charset="0"/>
      <p:regular r:id="rId29"/>
      <p:bold r:id="rId30"/>
      <p:italic r:id="rId31"/>
      <p:boldItalic r:id="rId32"/>
    </p:embeddedFont>
    <p:embeddedFont>
      <p:font typeface="Tahoma" panose="020B0604030504040204" pitchFamily="34" charset="0"/>
      <p:regular r:id="rId33"/>
      <p:bold r:id="rId34"/>
    </p:embeddedFont>
    <p:embeddedFont>
      <p:font typeface="Open Sans" panose="020B060603050402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84138" y="731838"/>
            <a:ext cx="65024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r>
              <a:rPr lang="no"/>
              <a:t>Velkommen - jeg er rektor og heter</a:t>
            </a:r>
            <a:endParaRPr/>
          </a:p>
          <a:p>
            <a:pPr marL="0" indent="0">
              <a:buNone/>
            </a:pPr>
            <a:r>
              <a:rPr lang="no"/>
              <a:t>Noen kjenner Rå skole (har elever som har gått/går her), noen har ungdommer på andre skoler og noen er helt ferske ungdomsforeldre.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6: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r>
              <a:rPr lang="no"/>
              <a:t>Skolens doble oppdrag</a:t>
            </a:r>
            <a:endParaRPr/>
          </a:p>
          <a:p>
            <a:pPr marL="0" indent="0">
              <a:buNone/>
            </a:pPr>
            <a:r>
              <a:rPr lang="no"/>
              <a:t>Overordnet del i LK-20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1: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1: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lnSpc>
                <a:spcPct val="150000"/>
              </a:lnSpc>
              <a:buNone/>
            </a:pPr>
            <a:r>
              <a:rPr lang="no" dirty="0">
                <a:solidFill>
                  <a:srgbClr val="303030"/>
                </a:solidFill>
                <a:highlight>
                  <a:schemeClr val="lt1"/>
                </a:highlight>
                <a:latin typeface="Calibri"/>
                <a:ea typeface="Calibri"/>
                <a:cs typeface="Calibri"/>
                <a:sym typeface="Calibri"/>
              </a:rPr>
              <a:t>Skolens fokusområder dette skoleåret : Kommunens plan for Bergensskolene de neste årene, Dembra fordi vi mener det er så viktig og det å legge tilrette for dyslektikere.</a:t>
            </a:r>
          </a:p>
          <a:p>
            <a:pPr marL="0" indent="0">
              <a:lnSpc>
                <a:spcPct val="150000"/>
              </a:lnSpc>
              <a:buNone/>
            </a:pPr>
            <a:r>
              <a:rPr lang="no" dirty="0">
                <a:solidFill>
                  <a:srgbClr val="303030"/>
                </a:solidFill>
                <a:highlight>
                  <a:schemeClr val="lt1"/>
                </a:highlight>
                <a:latin typeface="Calibri"/>
                <a:ea typeface="Calibri"/>
                <a:cs typeface="Calibri"/>
                <a:sym typeface="Calibri"/>
              </a:rPr>
              <a:t>Dembra: Opplæringen skal gi elevene kunnskaper og ferdigheter til å møte utfordringer i tråd med demokratiske prinsipper. De skal forstå dilemmaer som ligger i å anerkjenne både flertallets rett og mindretallets rettigheter. De skal øve opp evnen til å tenke kritisk, lære seg å håndtere meningsbrytninger og respektere uenighet. Gjennom arbeidet med temaet skal elevene lære hvorfor demokratiet ikke kan tas for gitt, og at det må utvikles og vedlikeholdes.</a:t>
            </a:r>
          </a:p>
          <a:p>
            <a:pPr marL="0" indent="0">
              <a:lnSpc>
                <a:spcPct val="150000"/>
              </a:lnSpc>
              <a:buNone/>
            </a:pPr>
            <a:endParaRPr lang="no" dirty="0">
              <a:solidFill>
                <a:srgbClr val="303030"/>
              </a:solidFill>
              <a:highlight>
                <a:schemeClr val="lt1"/>
              </a:highlight>
              <a:latin typeface="Calibri"/>
              <a:ea typeface="Calibri"/>
              <a:cs typeface="Calibri"/>
              <a:sym typeface="Calibri"/>
            </a:endParaRPr>
          </a:p>
          <a:p>
            <a:pPr marL="0" indent="0">
              <a:lnSpc>
                <a:spcPct val="150000"/>
              </a:lnSpc>
              <a:buNone/>
            </a:pPr>
            <a:r>
              <a:rPr lang="no" dirty="0">
                <a:solidFill>
                  <a:srgbClr val="303030"/>
                </a:solidFill>
                <a:highlight>
                  <a:schemeClr val="lt1"/>
                </a:highlight>
                <a:latin typeface="Calibri"/>
                <a:ea typeface="Calibri"/>
                <a:cs typeface="Calibri"/>
                <a:sym typeface="Calibri"/>
              </a:rPr>
              <a:t>Alt henger sammen og skal bidra til at vi når vårt dobble oppdrag</a:t>
            </a:r>
            <a:endParaRPr dirty="0">
              <a:solidFill>
                <a:srgbClr val="303030"/>
              </a:solidFill>
              <a:highlight>
                <a:schemeClr val="lt1"/>
              </a:highlight>
              <a:latin typeface="Calibri"/>
              <a:ea typeface="Calibri"/>
              <a:cs typeface="Calibri"/>
              <a:sym typeface="Calibri"/>
            </a:endParaRPr>
          </a:p>
          <a:p>
            <a:pPr marL="0"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2: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2: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r>
              <a:rPr lang="no"/>
              <a:t>Vi går inn i en byggeperiode. Dette har noen konsekvenser for timeplanen, men forhåpentligvis får disse elevene nyte godt av den i 10. klasse.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3: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14: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15: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r>
              <a:rPr lang="no"/>
              <a:t>Emil sier noe om dette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17: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9: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19: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0: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5" name="Google Shape;305;p20: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455051" indent="-297047"/>
            <a:r>
              <a:rPr lang="no"/>
              <a:t>Åpen dør</a:t>
            </a:r>
            <a:endParaRPr/>
          </a:p>
          <a:p>
            <a:pPr marL="455051" indent="-297047"/>
            <a:r>
              <a:rPr lang="no"/>
              <a:t>Lærere og foreldre kan bestille timer</a:t>
            </a:r>
            <a:endParaRPr/>
          </a:p>
        </p:txBody>
      </p:sp>
      <p:sp>
        <p:nvSpPr>
          <p:cNvPr id="306" name="Google Shape;306;p20:notes"/>
          <p:cNvSpPr txBox="1">
            <a:spLocks noGrp="1"/>
          </p:cNvSpPr>
          <p:nvPr>
            <p:ph type="sldNum" idx="12"/>
          </p:nvPr>
        </p:nvSpPr>
        <p:spPr>
          <a:xfrm>
            <a:off x="0" y="1"/>
            <a:ext cx="2917362" cy="3200000"/>
          </a:xfrm>
          <a:prstGeom prst="rect">
            <a:avLst/>
          </a:prstGeom>
          <a:noFill/>
          <a:ln>
            <a:noFill/>
          </a:ln>
        </p:spPr>
        <p:txBody>
          <a:bodyPr spcFirstLastPara="1" wrap="square" lIns="90995" tIns="45485" rIns="90995" bIns="45485" anchor="t" anchorCtr="0">
            <a:noAutofit/>
          </a:bodyPr>
          <a:lstStyle/>
          <a:p>
            <a:pPr algn="r">
              <a:buSzPts val="1200"/>
            </a:pPr>
            <a:fld id="{00000000-1234-1234-1234-123412341234}" type="slidenum">
              <a:rPr lang="no" sz="1200">
                <a:latin typeface="Calibri"/>
                <a:ea typeface="Calibri"/>
                <a:cs typeface="Calibri"/>
                <a:sym typeface="Calibri"/>
              </a:rPr>
              <a:pPr algn="r">
                <a:buSzPts val="1200"/>
              </a:pPr>
              <a:t>19</a:t>
            </a:fld>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2: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2: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r>
              <a:rPr lang="no" dirty="0"/>
              <a:t>Liker å vise denne på dette første 8. trinns møtet - den er ganske passende for den fasen vi nå skal inn i. Vi på skolen og dere hjemme</a:t>
            </a:r>
            <a:endParaRPr dirty="0"/>
          </a:p>
          <a:p>
            <a:pPr marL="0" indent="0">
              <a:buNone/>
            </a:pPr>
            <a:r>
              <a:rPr lang="no" dirty="0"/>
              <a:t>De skal i løpet av disse tre årene gjennom en kraftig ombygging i hjernen, de blir full av hormoner, de skal finne seg selv og de skal forholde seg til mange andre.</a:t>
            </a:r>
          </a:p>
          <a:p>
            <a:pPr marL="0" indent="0">
              <a:buNone/>
            </a:pPr>
            <a:endParaRPr lang="no" dirty="0"/>
          </a:p>
          <a:p>
            <a:pPr marL="0" indent="0">
              <a:buNone/>
            </a:pPr>
            <a:r>
              <a:rPr lang="no" dirty="0"/>
              <a:t>Og i dette lanskapet skal vi gjøre dem til «den beste utgaven av seg selv»</a:t>
            </a:r>
            <a:endParaRPr dirty="0"/>
          </a:p>
          <a:p>
            <a:pPr marL="0" indent="0">
              <a:buNone/>
            </a:pPr>
            <a:r>
              <a:rPr lang="no" dirty="0"/>
              <a:t>Det er dette som gjør det så spennende og til tider ekstremt frustrerende å jobbe i ungdomsskolen</a:t>
            </a:r>
            <a:r>
              <a:rPr lang="no" dirty="0">
                <a:sym typeface="Wingdings" panose="05000000000000000000" pitchFamily="2" charset="2"/>
              </a:rPr>
              <a: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1: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2" name="Google Shape;312;p21: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170900" indent="-170900">
              <a:buFont typeface="Arial"/>
              <a:buChar char="-"/>
            </a:pPr>
            <a:r>
              <a:rPr lang="no"/>
              <a:t>individuell helseundersøkelse i løpet av 8. skoleår – ta kontakt ved behov, eller for timeavtale dersom dere ønsker å være med! Jeg tar også fort kontakt ved undring over noe/behov – i samarbeid med eleven. Vi tar opp tema som har både med fysisk og psykisk helse å gjøre; som kost, søvn, aktivitet, fysiske plager, trivsel på skolen og med venner og hjemme, hvordan relasjonene er i familien, om der er mye konflikter (som er normalt i familier med tenåringer) og hvordan disse løses. Måling av vekst gjøres, det er viktig å sammenligne med </a:t>
            </a:r>
            <a:r>
              <a:rPr lang="no" u="sng"/>
              <a:t>egen</a:t>
            </a:r>
            <a:r>
              <a:rPr lang="no"/>
              <a:t> tidligere vekst – ikke andre medelevers – vi er alle forskjellige.</a:t>
            </a:r>
            <a:endParaRPr/>
          </a:p>
          <a:p>
            <a:pPr marL="170900" indent="-101378">
              <a:buNone/>
            </a:pPr>
            <a:endParaRPr/>
          </a:p>
          <a:p>
            <a:pPr marL="170900" indent="-170900">
              <a:buFont typeface="Arial"/>
              <a:buChar char="-"/>
            </a:pPr>
            <a:r>
              <a:rPr lang="no"/>
              <a:t>Høyde vekt, kartlegge fysisk psykisk helse. Vi måler høyde og vekt, men dette er ingen tvang, det er frivillig. Men viktig for oss å møte og å bli kjent med ungdommene. </a:t>
            </a:r>
            <a:endParaRPr/>
          </a:p>
          <a:p>
            <a:pPr marL="170900" indent="-170900">
              <a:buFont typeface="Arial"/>
              <a:buChar char="-"/>
            </a:pPr>
            <a:r>
              <a:rPr lang="no"/>
              <a:t>Gi beskjed om det er noe vi burde vite. Elevene kommer alene. </a:t>
            </a:r>
            <a:endParaRPr/>
          </a:p>
          <a:p>
            <a:pPr marL="455051" indent="-227526">
              <a:buNone/>
            </a:pPr>
            <a:endParaRPr/>
          </a:p>
          <a:p>
            <a:pPr marL="170900" indent="-170900">
              <a:buFont typeface="Arial"/>
              <a:buChar char="-"/>
            </a:pPr>
            <a:r>
              <a:rPr lang="no"/>
              <a:t>Undervisning om livsmestring i samarbeid med skolen – 2 timer med fokus på å gjenkjenne og sette ord på følelser/normalisering; å ta gode valg for seg selv; å mestre utfordringer; og når og hvordan søke hjelp når det er nødvendig</a:t>
            </a:r>
            <a:endParaRPr/>
          </a:p>
          <a:p>
            <a:pPr marL="455051" indent="-227526">
              <a:buNone/>
            </a:pPr>
            <a:endParaRPr/>
          </a:p>
          <a:p>
            <a:pPr marL="170900" indent="-170900">
              <a:buFont typeface="Arial"/>
              <a:buChar char="-"/>
            </a:pPr>
            <a:r>
              <a:rPr lang="no"/>
              <a:t>9. trinn: undervisningen bidrar til at skolens kompetansemål innen kropp og helse etter 10. års-trinn blir oppfylt.</a:t>
            </a:r>
            <a:endParaRPr/>
          </a:p>
          <a:p>
            <a:pPr marL="455051" indent="-227526">
              <a:buNone/>
            </a:pPr>
            <a:endParaRPr/>
          </a:p>
          <a:p>
            <a:pPr marL="455051" indent="-227526">
              <a:buNone/>
            </a:pPr>
            <a:endParaRPr/>
          </a:p>
          <a:p>
            <a:pPr marL="455051" indent="-297047"/>
            <a:r>
              <a:rPr lang="no"/>
              <a:t>Jobber tverrfaglig og samarbeider med andre instanser. Samarbeid med fastlege, skolen. Kan henvise skolepsykolog. Åpen dør</a:t>
            </a:r>
            <a:endParaRPr/>
          </a:p>
        </p:txBody>
      </p:sp>
      <p:sp>
        <p:nvSpPr>
          <p:cNvPr id="313" name="Google Shape;313;p21:notes"/>
          <p:cNvSpPr txBox="1">
            <a:spLocks noGrp="1"/>
          </p:cNvSpPr>
          <p:nvPr>
            <p:ph type="sldNum" idx="12"/>
          </p:nvPr>
        </p:nvSpPr>
        <p:spPr>
          <a:xfrm>
            <a:off x="0" y="1"/>
            <a:ext cx="2917362" cy="3200000"/>
          </a:xfrm>
          <a:prstGeom prst="rect">
            <a:avLst/>
          </a:prstGeom>
          <a:noFill/>
          <a:ln>
            <a:noFill/>
          </a:ln>
        </p:spPr>
        <p:txBody>
          <a:bodyPr spcFirstLastPara="1" wrap="square" lIns="90995" tIns="45485" rIns="90995" bIns="45485" anchor="t" anchorCtr="0">
            <a:noAutofit/>
          </a:bodyPr>
          <a:lstStyle/>
          <a:p>
            <a:pPr algn="r">
              <a:buSzPts val="1200"/>
            </a:pPr>
            <a:fld id="{00000000-1234-1234-1234-123412341234}" type="slidenum">
              <a:rPr lang="no" sz="1200">
                <a:latin typeface="Tahoma"/>
                <a:ea typeface="Tahoma"/>
                <a:cs typeface="Tahoma"/>
                <a:sym typeface="Tahoma"/>
              </a:rPr>
              <a:pPr algn="r">
                <a:buSzPts val="1200"/>
              </a:pPr>
              <a:t>20</a:t>
            </a:fld>
            <a:endParaRPr sz="1200">
              <a:latin typeface="Tahoma"/>
              <a:ea typeface="Tahoma"/>
              <a:cs typeface="Tahoma"/>
              <a:sym typeface="Tahom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2:notes"/>
          <p:cNvSpPr>
            <a:spLocks noGrp="1" noRot="1" noChangeAspect="1"/>
          </p:cNvSpPr>
          <p:nvPr>
            <p:ph type="sldImg" idx="2"/>
          </p:nvPr>
        </p:nvSpPr>
        <p:spPr>
          <a:xfrm>
            <a:off x="84138" y="731838"/>
            <a:ext cx="65024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9" name="Google Shape;319;p22: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455051" indent="-297047"/>
            <a:r>
              <a:rPr lang="no"/>
              <a:t>En ungdom trenger minst ca 8-9 timer søvn</a:t>
            </a:r>
            <a:endParaRPr/>
          </a:p>
          <a:p>
            <a:pPr marL="455051" indent="-297047"/>
            <a:r>
              <a:rPr lang="no"/>
              <a:t>Skal ”tåle” en full skoledag og aktiviteter på ettermiddag dersom de har fått nok søvn</a:t>
            </a:r>
            <a:endParaRPr/>
          </a:p>
          <a:p>
            <a:pPr marL="455051" indent="-227526">
              <a:buNone/>
            </a:pPr>
            <a:endParaRPr/>
          </a:p>
          <a:p>
            <a:pPr marL="455051" indent="-297047"/>
            <a:r>
              <a:rPr lang="no"/>
              <a:t>Kosthold, sunn og variert kost til jevne tider. </a:t>
            </a:r>
            <a:endParaRPr/>
          </a:p>
          <a:p>
            <a:pPr marL="455051" indent="-227526">
              <a:buNone/>
            </a:pPr>
            <a:endParaRPr/>
          </a:p>
          <a:p>
            <a:pPr marL="455051" indent="-297047"/>
            <a:r>
              <a:rPr lang="no"/>
              <a:t>Aktivitet. De som ikke går åp noe kan ha god nytte av å for eksempel gå til skolen</a:t>
            </a:r>
            <a:endParaRPr/>
          </a:p>
          <a:p>
            <a:pPr marL="455051" indent="-227526">
              <a:buNone/>
            </a:pPr>
            <a:endParaRPr/>
          </a:p>
          <a:p>
            <a:pPr marL="455051" indent="-297047"/>
            <a:r>
              <a:rPr lang="no"/>
              <a:t>Relasjoner er viktige for alle mennesker. Vi trenger å kjenne på tilhørighet. Sårbar tid - finne sin plass blant venner og i samfunnet.</a:t>
            </a:r>
            <a:endParaRPr/>
          </a:p>
          <a:p>
            <a:pPr marL="455051" indent="-297047"/>
            <a:r>
              <a:rPr lang="no"/>
              <a:t>- Trenger forståelse og støtte og veiledning. Ikke bagatelliser, vis interesse og prøv å forstå. Mange ganger trenger vi ikke reparere, men stå i problemene sammen med de og hjelpe de å komme gjennom det som er vanskelig. Grunnmuren</a:t>
            </a:r>
            <a:endParaRPr/>
          </a:p>
          <a:p>
            <a:pPr marL="455051" indent="-227526">
              <a:buNone/>
            </a:pPr>
            <a:endParaRPr/>
          </a:p>
          <a:p>
            <a:pPr marL="455051" indent="-297047"/>
            <a:r>
              <a:rPr lang="no"/>
              <a:t>En ungdom trenger minst ca 8-9 timer søvn</a:t>
            </a:r>
            <a:endParaRPr/>
          </a:p>
          <a:p>
            <a:pPr marL="455051" indent="-297047"/>
            <a:r>
              <a:rPr lang="no"/>
              <a:t>Skal ”tåle” en full skoledag og aktiviteter på ettermiddag dersom de har fått nok søvn</a:t>
            </a:r>
            <a:endParaRPr/>
          </a:p>
          <a:p>
            <a:pPr marL="455051" indent="-227526">
              <a:buNone/>
            </a:pPr>
            <a:endParaRPr/>
          </a:p>
          <a:p>
            <a:pPr marL="455051" indent="-297047"/>
            <a:r>
              <a:rPr lang="no"/>
              <a:t>Kosthold, sunn og variert kost til jevne tider. </a:t>
            </a:r>
            <a:endParaRPr/>
          </a:p>
          <a:p>
            <a:pPr marL="455051" indent="-227526">
              <a:buNone/>
            </a:pPr>
            <a:endParaRPr/>
          </a:p>
          <a:p>
            <a:pPr marL="455051" indent="-297047"/>
            <a:r>
              <a:rPr lang="no"/>
              <a:t>Aktivitet. De som ikke går åp noe kan ha god nytte av å for eksempel gå til skolen</a:t>
            </a:r>
            <a:endParaRPr/>
          </a:p>
          <a:p>
            <a:pPr marL="455051" indent="-227526">
              <a:buNone/>
            </a:pPr>
            <a:endParaRPr/>
          </a:p>
          <a:p>
            <a:pPr marL="455051" indent="-297047"/>
            <a:r>
              <a:rPr lang="no"/>
              <a:t>Relasjoner er viktige for alle mennesker. Vi trenger å kjenne på tilhørighet. Sårbar tid - finne sin plass blant venner og i samfunnet.</a:t>
            </a:r>
            <a:endParaRPr/>
          </a:p>
          <a:p>
            <a:pPr marL="455051" indent="-297047"/>
            <a:r>
              <a:rPr lang="no"/>
              <a:t>- Trenger forståelse og støtte og veiledning. Ikke bagatelliser, vis interesse og prøv å forstå. Mange ganger trenger vi ikke reparere, men stå i problemene sammen med de og hjelpe de å komme gjennom det som er vanskelig.</a:t>
            </a:r>
            <a:endParaRPr/>
          </a:p>
          <a:p>
            <a:pPr marL="455051" indent="-227526">
              <a:buNone/>
            </a:pPr>
            <a:endParaRPr/>
          </a:p>
          <a:p>
            <a:pPr marL="455051" indent="-227526">
              <a:buNone/>
            </a:pPr>
            <a:endParaRPr/>
          </a:p>
          <a:p>
            <a:pPr marL="455051" indent="-297047"/>
            <a:r>
              <a:rPr lang="no"/>
              <a:t>Vi ser at de som strever ofte ikke får dekket alle disse behovene i grunnmuren.</a:t>
            </a:r>
            <a:endParaRPr/>
          </a:p>
          <a:p>
            <a:pPr marL="455051" indent="-227526">
              <a:buNone/>
            </a:pPr>
            <a:endParaRPr/>
          </a:p>
          <a:p>
            <a:pPr marL="455051" indent="-297047"/>
            <a:r>
              <a:rPr lang="no"/>
              <a:t>Vi ser at de som strever ofte ikke får dekket alle disse behovene i grunnmuren.</a:t>
            </a:r>
            <a:endParaRPr/>
          </a:p>
          <a:p>
            <a:pPr marL="455051" indent="-297047"/>
            <a:r>
              <a:rPr lang="no"/>
              <a:t>Normaliser at livet er vanskelig. </a:t>
            </a:r>
            <a:endParaRPr/>
          </a:p>
          <a:p>
            <a:pPr marL="455051" indent="-297047"/>
            <a:r>
              <a:rPr lang="no"/>
              <a:t>Ikke bagatelliser, men anerkjenn at dette er vanskelig for dem, men stå i det. Om ungdommen syns det er vanskelig å holde en presentasjon så kan det være nyttig å gjøre det likevel. Følelsenen man kjenner på kan være </a:t>
            </a:r>
            <a:endParaRPr/>
          </a:p>
          <a:p>
            <a:pPr marL="455051" indent="-227526">
              <a:buNone/>
            </a:pPr>
            <a:endParaRPr/>
          </a:p>
          <a:p>
            <a:pPr marL="455051" indent="-227526">
              <a:buNone/>
            </a:pPr>
            <a:endParaRPr/>
          </a:p>
          <a:p>
            <a:pPr marL="455051" indent="-297047"/>
            <a:r>
              <a:rPr lang="no"/>
              <a:t> Ungdomstiden er en spennende tid med stor utvikling, med mange utfordringer! Sårbare, følelsene utenpå – kan gi utfordringer i forhold til    foreldre, familie og venner (STENGT – UNDER OMBYGGING)</a:t>
            </a:r>
            <a:endParaRPr/>
          </a:p>
          <a:p>
            <a:pPr marL="455051" indent="-297047"/>
            <a:r>
              <a:rPr lang="no"/>
              <a:t>- Økt evne til å tenke og reflektere kritisk. Alt vurderes/ diskuteres!</a:t>
            </a:r>
            <a:endParaRPr/>
          </a:p>
          <a:p>
            <a:pPr marL="455051" indent="-297047"/>
            <a:r>
              <a:rPr lang="no"/>
              <a:t>Nysgjerrige og utprøvende – tøyer grenser (alkohol)</a:t>
            </a:r>
            <a:endParaRPr/>
          </a:p>
          <a:p>
            <a:pPr marL="455051" indent="-297047"/>
            <a:r>
              <a:rPr lang="no"/>
              <a:t>Viktig å bli sett, hørt og tatt på alvor for å våge å fortelle. Ungdom føler seg lett avvist og misforstått. Vær tilgjengelig og åpen for at «alt» kan snakkes om – også vanskelige ting. 10-20 % har følelsesmessige plager som kan skape vansker i  hverdagen </a:t>
            </a:r>
            <a:endParaRPr/>
          </a:p>
          <a:p>
            <a:pPr marL="455051" indent="-227526">
              <a:buNone/>
            </a:pPr>
            <a:endParaRPr/>
          </a:p>
          <a:p>
            <a:pPr marL="455051" indent="-297047"/>
            <a:r>
              <a:rPr lang="no"/>
              <a:t>Dere kjenner barna deres best og når dere kjenner på at noe ikke er som det skal, ta kontakt med noen.  Mye bedre å ringe en gang for mye enn for lite. </a:t>
            </a:r>
            <a:endParaRPr/>
          </a:p>
          <a:p>
            <a:pPr marL="455051" indent="-227526">
              <a:buNone/>
            </a:pPr>
            <a:endParaRPr/>
          </a:p>
          <a:p>
            <a:pPr marL="455051" indent="-297047"/>
            <a:r>
              <a:rPr lang="no"/>
              <a:t>- NOVA-rapport 8/2017 understreker betydningen av sosiale relasjoner – foreldre, skole og venner. Viktig å aktivt bry seg FØR negativ adferd oppstår – gjøre kjekke ting sammen!</a:t>
            </a:r>
            <a:endParaRPr/>
          </a:p>
          <a:p>
            <a:pPr marL="455051" indent="-297047"/>
            <a:r>
              <a:rPr lang="no"/>
              <a:t>Svake relasjoner på ett eller flere av disse områdene kan medføre forverret helsesituasjon og selvbilde (spesielt depressive symptomer), noe tydeligere for jenter enn gutter. </a:t>
            </a:r>
            <a:endParaRPr/>
          </a:p>
          <a:p>
            <a:pPr marL="455051" indent="-297047"/>
            <a:r>
              <a:rPr lang="no"/>
              <a:t>«Du er ikke alene» – et gruppetilbud for ungdom 13-16 år med foreldre eller søsken som har av psykiske vansker eller rusproblem.</a:t>
            </a:r>
            <a:endParaRPr/>
          </a:p>
          <a:p>
            <a:pPr marL="455051" indent="-227526">
              <a:buNone/>
            </a:pPr>
            <a:endParaRPr/>
          </a:p>
        </p:txBody>
      </p:sp>
      <p:sp>
        <p:nvSpPr>
          <p:cNvPr id="320" name="Google Shape;320;p22:notes"/>
          <p:cNvSpPr txBox="1">
            <a:spLocks noGrp="1"/>
          </p:cNvSpPr>
          <p:nvPr>
            <p:ph type="sldNum" idx="12"/>
          </p:nvPr>
        </p:nvSpPr>
        <p:spPr>
          <a:xfrm>
            <a:off x="0" y="1"/>
            <a:ext cx="2917362" cy="3200000"/>
          </a:xfrm>
          <a:prstGeom prst="rect">
            <a:avLst/>
          </a:prstGeom>
          <a:noFill/>
          <a:ln>
            <a:noFill/>
          </a:ln>
        </p:spPr>
        <p:txBody>
          <a:bodyPr spcFirstLastPara="1" wrap="square" lIns="90995" tIns="45485" rIns="90995" bIns="45485" anchor="t" anchorCtr="0">
            <a:noAutofit/>
          </a:bodyPr>
          <a:lstStyle/>
          <a:p>
            <a:pPr algn="r">
              <a:buSzPts val="1200"/>
            </a:pPr>
            <a:fld id="{00000000-1234-1234-1234-123412341234}" type="slidenum">
              <a:rPr lang="no" sz="1200">
                <a:latin typeface="Tahoma"/>
                <a:ea typeface="Tahoma"/>
                <a:cs typeface="Tahoma"/>
                <a:sym typeface="Tahoma"/>
              </a:rPr>
              <a:pPr algn="r">
                <a:buSzPts val="1200"/>
              </a:pPr>
              <a:t>21</a:t>
            </a:fld>
            <a:endParaRPr sz="1200">
              <a:latin typeface="Tahoma"/>
              <a:ea typeface="Tahoma"/>
              <a:cs typeface="Tahoma"/>
              <a:sym typeface="Tahom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3: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r>
              <a:rPr lang="no" dirty="0"/>
              <a:t>Og vi som skal bidra til dette er:</a:t>
            </a:r>
          </a:p>
          <a:p>
            <a:pPr marL="0" indent="0">
              <a:buNone/>
            </a:pPr>
            <a:endParaRPr dirty="0"/>
          </a:p>
          <a:p>
            <a:pPr marL="0" indent="0">
              <a:buNone/>
            </a:pPr>
            <a:r>
              <a:rPr lang="no" dirty="0"/>
              <a:t>Og ikke minst de som er aller viktigst - lærerne - PRESENTERE DEM! Alle sammen er vi laget rundt elevene.</a:t>
            </a:r>
          </a:p>
          <a:p>
            <a:pPr marL="0" indent="0">
              <a:buNone/>
            </a:pPr>
            <a:endParaRPr dirty="0"/>
          </a:p>
          <a:p>
            <a:pPr marL="0" indent="0">
              <a:buNone/>
            </a:pPr>
            <a:r>
              <a:rPr lang="no" dirty="0"/>
              <a:t>I tillegg er Utekontakten også der for å skape trygge ungdomsmiljø, både på skolen og fritiden. De har presentert seg i klassene og de innom her i noen storefri i uken. De kan invitere til ulike aktiviteter og da kontakter de alltid foreldrene i forkant.</a:t>
            </a:r>
          </a:p>
          <a:p>
            <a:pPr marL="0" indent="0">
              <a:buNone/>
            </a:pPr>
            <a:endParaRPr lang="no" dirty="0"/>
          </a:p>
          <a:p>
            <a:pPr marL="0" indent="0">
              <a:buNone/>
            </a:pPr>
            <a:r>
              <a:rPr lang="no" dirty="0"/>
              <a:t>Men for å lykkes må vi samarbeide godt med dere foreldre.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r>
              <a:rPr lang="no" dirty="0"/>
              <a:t>Så i tillegg til den dialogen vi må ha om deres egen ungdom er det også viktig med innpill og engasjemang fra foreldre opp mot skolen som helhet. Og til det har vi et flott FAU her på skolen. Møte en gang i måneden der ulike saker knyttet til skolen og elevenes trivsel og læringsmiljø er tema. Dere skal etterpå klassevis velge foreldrerepresentanter for alle tre årene her på Rå skole. 6 stk., 2 pr. år og 4 av disse blir FAU-representanter, 2 fram til jul i 9. og 2 ut 10.</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0: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r>
              <a:rPr lang="no" dirty="0"/>
              <a:t>Vi har en viktig aktør til i vårt nærmiljø som bidrar til et trygt ungdomsmiljø og det er Natteravnene. Vi er heldige som har dem lokalisert her på skolen vår. Dette er et veldig viktig bidrag fra dere foreldre for å skape trygge ungdomsmiljø.</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4: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r>
              <a:rPr lang="no" dirty="0"/>
              <a:t>Et omfattende lag rundt ungdommene våre.</a:t>
            </a:r>
          </a:p>
          <a:p>
            <a:pPr marL="0" indent="0">
              <a:buNone/>
            </a:pPr>
            <a:r>
              <a:rPr lang="no" dirty="0"/>
              <a:t>Trygt og godt skolemiljø er en forutsetning for både læring og trivsel. Dette jobbes det kontinuerlig med. Ekstra viktig nå i starten av 8. klasse. Vi setter sammen en gjeng med ulikheter som skal fungere sammen både sosialt og faglig. Dette er krevende både for ungdommene og for lærerne som skal forholde seg til 30 samtidig.</a:t>
            </a:r>
          </a:p>
          <a:p>
            <a:pPr marL="0" indent="0">
              <a:buNone/>
            </a:pPr>
            <a:endParaRPr dirty="0"/>
          </a:p>
          <a:p>
            <a:pPr marL="0" indent="0">
              <a:buNone/>
            </a:pPr>
            <a:r>
              <a:rPr lang="no" dirty="0"/>
              <a:t>På 8. trinn skal elevene bli kjent med lærerne sine, de skal bli kjent med hverandre og lærerne skal bli kjent med elevene - både enkeltvis og som gruppe. De skal bli kjent med Rå skole og hva vi forventer av dem her.</a:t>
            </a:r>
          </a:p>
          <a:p>
            <a:pPr marL="0" indent="0">
              <a:buNone/>
            </a:pPr>
            <a:r>
              <a:rPr lang="no" dirty="0"/>
              <a:t>Dette jobbes det med hver eneste dag. Og noe av det vi bruker for å veilede elevene er SMART-Egenskaper (egenskaper som er viktig for å ha det bra med seg selv og med andre i et fellesskap).</a:t>
            </a:r>
          </a:p>
          <a:p>
            <a:pPr marL="0" indent="0">
              <a:buNone/>
            </a:pPr>
            <a:endParaRPr dirty="0"/>
          </a:p>
          <a:p>
            <a:pPr marL="0" indent="0">
              <a:buNone/>
            </a:pPr>
            <a:r>
              <a:rPr lang="no" dirty="0"/>
              <a:t>0-tolerranse betyr at vi skal gripe inn når vi ser/får vite at noen ikke har det bra.</a:t>
            </a:r>
            <a:endParaRPr dirty="0"/>
          </a:p>
          <a:p>
            <a:pPr marL="0" indent="0">
              <a:buNone/>
            </a:pPr>
            <a:r>
              <a:rPr lang="no" dirty="0"/>
              <a:t>Viktig å få vite dersom noen ikke har det bra - vi undersøker og setter inn tiltak</a:t>
            </a:r>
            <a:endParaRPr dirty="0"/>
          </a:p>
          <a:p>
            <a:pPr marL="0" indent="0">
              <a:buNone/>
            </a:pPr>
            <a:r>
              <a:rPr lang="no" dirty="0"/>
              <a:t>Lav terskel for å ringe hjem/ ta kontakt med skolen</a:t>
            </a:r>
            <a:endParaRPr dirty="0"/>
          </a:p>
          <a:p>
            <a:pPr marL="0" indent="0">
              <a:buNone/>
            </a:pPr>
            <a:r>
              <a:rPr lang="no" dirty="0"/>
              <a:t>For å få til dette for alle elever må vi jobbe kontinuerlig. Skape trygge relasjoner. Skape fellesskap, trivsel, samhold. </a:t>
            </a:r>
            <a:endParaRPr dirty="0"/>
          </a:p>
          <a:p>
            <a:pPr marL="0" indent="0">
              <a:buNone/>
            </a:pPr>
            <a:r>
              <a:rPr lang="no" dirty="0"/>
              <a:t>Dette gjennomsyrer alt vi holder på med</a:t>
            </a:r>
          </a:p>
          <a:p>
            <a:pPr marL="0" indent="0">
              <a:buNone/>
            </a:pPr>
            <a:endParaRPr lang="no" dirty="0"/>
          </a:p>
          <a:p>
            <a:pPr marL="0" indent="0">
              <a:buNone/>
            </a:pPr>
            <a:r>
              <a:rPr lang="no" dirty="0"/>
              <a:t>Tydelige rammer skaper trygghet</a:t>
            </a:r>
          </a:p>
          <a:p>
            <a:pPr marL="0" indent="0" defTabSz="910102">
              <a:buNone/>
            </a:pPr>
            <a:r>
              <a:rPr lang="nb-NO" dirty="0"/>
              <a:t>Veilede opp mot ordensreglene - elevene har både rettigheter og plikter.</a:t>
            </a:r>
          </a:p>
          <a:p>
            <a:pPr marL="0" indent="0">
              <a:buNone/>
            </a:pPr>
            <a:endParaRPr dirty="0"/>
          </a:p>
          <a:p>
            <a:pPr marL="0" inden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5: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455051" indent="-290727">
              <a:lnSpc>
                <a:spcPct val="150000"/>
              </a:lnSpc>
              <a:buClr>
                <a:schemeClr val="dk1"/>
              </a:buClr>
              <a:buSzPts val="1000"/>
            </a:pPr>
            <a:r>
              <a:rPr lang="no" sz="1000">
                <a:solidFill>
                  <a:srgbClr val="695D46"/>
                </a:solidFill>
                <a:latin typeface="Open Sans"/>
                <a:ea typeface="Open Sans"/>
                <a:cs typeface="Open Sans"/>
                <a:sym typeface="Open Sans"/>
              </a:rPr>
              <a:t>Kurs på 10 ganger 2 timer, tirsdager 2+3 time</a:t>
            </a:r>
            <a:endParaRPr sz="1000">
              <a:solidFill>
                <a:srgbClr val="695D46"/>
              </a:solidFill>
              <a:latin typeface="Open Sans"/>
              <a:ea typeface="Open Sans"/>
              <a:cs typeface="Open Sans"/>
              <a:sym typeface="Open Sans"/>
            </a:endParaRPr>
          </a:p>
          <a:p>
            <a:pPr marL="455051" indent="-290727">
              <a:lnSpc>
                <a:spcPct val="150000"/>
              </a:lnSpc>
              <a:buClr>
                <a:schemeClr val="dk1"/>
              </a:buClr>
              <a:buSzPts val="1000"/>
            </a:pPr>
            <a:r>
              <a:rPr lang="no" sz="1000">
                <a:solidFill>
                  <a:srgbClr val="695D46"/>
                </a:solidFill>
                <a:latin typeface="Open Sans"/>
                <a:ea typeface="Open Sans"/>
                <a:cs typeface="Open Sans"/>
                <a:sym typeface="Open Sans"/>
              </a:rPr>
              <a:t>Rådgiver, kontaktlærer, foresatte og eleven selv </a:t>
            </a:r>
            <a:endParaRPr sz="1000">
              <a:solidFill>
                <a:srgbClr val="695D46"/>
              </a:solidFill>
              <a:latin typeface="Open Sans"/>
              <a:ea typeface="Open Sans"/>
              <a:cs typeface="Open Sans"/>
              <a:sym typeface="Open Sans"/>
            </a:endParaRPr>
          </a:p>
          <a:p>
            <a:pPr marL="455051" indent="-290727">
              <a:lnSpc>
                <a:spcPct val="150000"/>
              </a:lnSpc>
              <a:buClr>
                <a:schemeClr val="dk1"/>
              </a:buClr>
              <a:buSzPts val="1000"/>
            </a:pPr>
            <a:r>
              <a:rPr lang="no" sz="1000">
                <a:solidFill>
                  <a:srgbClr val="695D46"/>
                </a:solidFill>
                <a:latin typeface="Open Sans"/>
                <a:ea typeface="Open Sans"/>
                <a:cs typeface="Open Sans"/>
                <a:sym typeface="Open Sans"/>
              </a:rPr>
              <a:t>tar sammen avgjørelsen om å søke</a:t>
            </a:r>
            <a:endParaRPr sz="1000">
              <a:solidFill>
                <a:srgbClr val="695D46"/>
              </a:solidFill>
              <a:latin typeface="Open Sans"/>
              <a:ea typeface="Open Sans"/>
              <a:cs typeface="Open Sans"/>
              <a:sym typeface="Open Sans"/>
            </a:endParaRPr>
          </a:p>
          <a:p>
            <a:pPr marL="455051" indent="-290727">
              <a:lnSpc>
                <a:spcPct val="150000"/>
              </a:lnSpc>
              <a:buClr>
                <a:schemeClr val="dk1"/>
              </a:buClr>
              <a:buSzPts val="1000"/>
            </a:pPr>
            <a:r>
              <a:rPr lang="no" sz="1000">
                <a:solidFill>
                  <a:srgbClr val="695D46"/>
                </a:solidFill>
                <a:latin typeface="Open Sans"/>
                <a:ea typeface="Open Sans"/>
                <a:cs typeface="Open Sans"/>
                <a:sym typeface="Open Sans"/>
              </a:rPr>
              <a:t>8 elever + 2 lærere på hvert kurs</a:t>
            </a:r>
            <a:endParaRPr sz="1000">
              <a:solidFill>
                <a:srgbClr val="695D46"/>
              </a:solidFill>
              <a:latin typeface="Open Sans"/>
              <a:ea typeface="Open Sans"/>
              <a:cs typeface="Open Sans"/>
              <a:sym typeface="Open Sans"/>
            </a:endParaRPr>
          </a:p>
          <a:p>
            <a:pPr marL="455051" indent="-290727">
              <a:lnSpc>
                <a:spcPct val="150000"/>
              </a:lnSpc>
              <a:buClr>
                <a:schemeClr val="dk1"/>
              </a:buClr>
              <a:buSzPts val="1000"/>
            </a:pPr>
            <a:r>
              <a:rPr lang="no" sz="1000">
                <a:solidFill>
                  <a:srgbClr val="695D46"/>
                </a:solidFill>
                <a:latin typeface="Open Sans"/>
                <a:ea typeface="Open Sans"/>
                <a:cs typeface="Open Sans"/>
                <a:sym typeface="Open Sans"/>
              </a:rPr>
              <a:t>Kursets moduler:</a:t>
            </a:r>
            <a:br>
              <a:rPr lang="no" sz="1000">
                <a:solidFill>
                  <a:srgbClr val="695D46"/>
                </a:solidFill>
                <a:latin typeface="Open Sans"/>
                <a:ea typeface="Open Sans"/>
                <a:cs typeface="Open Sans"/>
                <a:sym typeface="Open Sans"/>
              </a:rPr>
            </a:br>
            <a:r>
              <a:rPr lang="no" sz="1000">
                <a:solidFill>
                  <a:srgbClr val="695D46"/>
                </a:solidFill>
                <a:latin typeface="Open Sans"/>
                <a:ea typeface="Open Sans"/>
                <a:cs typeface="Open Sans"/>
                <a:sym typeface="Open Sans"/>
              </a:rPr>
              <a:t> - sosial kompetanse (gi/motta et kompliment, be om hjelp, takle urettferdighet, motstå gruppepress, starte en samtale etc.)</a:t>
            </a:r>
            <a:br>
              <a:rPr lang="no" sz="1000">
                <a:solidFill>
                  <a:srgbClr val="695D46"/>
                </a:solidFill>
                <a:latin typeface="Open Sans"/>
                <a:ea typeface="Open Sans"/>
                <a:cs typeface="Open Sans"/>
                <a:sym typeface="Open Sans"/>
              </a:rPr>
            </a:br>
            <a:r>
              <a:rPr lang="no" sz="1000">
                <a:solidFill>
                  <a:srgbClr val="695D46"/>
                </a:solidFill>
                <a:latin typeface="Open Sans"/>
                <a:ea typeface="Open Sans"/>
                <a:cs typeface="Open Sans"/>
                <a:sym typeface="Open Sans"/>
              </a:rPr>
              <a:t> - bli kjent med egne følelser (forskjell mellom aggresjon og sinne, signaler, hva gjør deg sint og hvordan reagerer du etc. )</a:t>
            </a:r>
            <a:br>
              <a:rPr lang="no" sz="1000">
                <a:solidFill>
                  <a:srgbClr val="695D46"/>
                </a:solidFill>
                <a:latin typeface="Open Sans"/>
                <a:ea typeface="Open Sans"/>
                <a:cs typeface="Open Sans"/>
                <a:sym typeface="Open Sans"/>
              </a:rPr>
            </a:br>
            <a:r>
              <a:rPr lang="no" sz="1000">
                <a:solidFill>
                  <a:srgbClr val="695D46"/>
                </a:solidFill>
                <a:latin typeface="Open Sans"/>
                <a:ea typeface="Open Sans"/>
                <a:cs typeface="Open Sans"/>
                <a:sym typeface="Open Sans"/>
              </a:rPr>
              <a:t> - moralsk resonnering (gruppen blir presentert for et dilemma som skal diskuteres, ofte hva som moralsk sett er rett og galt)</a:t>
            </a:r>
            <a:endParaRPr sz="1000">
              <a:solidFill>
                <a:srgbClr val="695D46"/>
              </a:solidFill>
              <a:latin typeface="Open Sans"/>
              <a:ea typeface="Open Sans"/>
              <a:cs typeface="Open Sans"/>
              <a:sym typeface="Open Sans"/>
            </a:endParaRPr>
          </a:p>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7: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r>
              <a:rPr lang="no" dirty="0"/>
              <a:t>Inkluderende læringsmiljø handler om både trivsel/trygghet og læring. Dette er hentet fra ordensreglementet som dere har lest hjemme.</a:t>
            </a:r>
            <a:endParaRPr dirty="0"/>
          </a:p>
          <a:p>
            <a:pPr marL="0" indent="0">
              <a:buNone/>
            </a:pPr>
            <a:r>
              <a:rPr lang="no" dirty="0"/>
              <a:t>Formål med ordensreglementet: </a:t>
            </a:r>
            <a:r>
              <a:rPr lang="no" dirty="0">
                <a:solidFill>
                  <a:schemeClr val="dk1"/>
                </a:solidFill>
              </a:rPr>
              <a:t> </a:t>
            </a:r>
            <a:r>
              <a:rPr lang="no" dirty="0">
                <a:solidFill>
                  <a:schemeClr val="dk1"/>
                </a:solidFill>
                <a:highlight>
                  <a:srgbClr val="FFFF00"/>
                </a:highlight>
              </a:rPr>
              <a:t>å skape et trygt og godt skolemiljø, som fremmer helse, trivsel og læring. Ordensreglementet skal bidra til å utvikle elevenes sosiale ferdigheter, og til å bygge positive relasjoner elevene imellom og mellom elever og ansatte</a:t>
            </a:r>
            <a:r>
              <a:rPr lang="no" dirty="0">
                <a:solidFill>
                  <a:schemeClr val="dk1"/>
                </a:solidFill>
              </a:rPr>
              <a:t>.</a:t>
            </a:r>
            <a:endParaRPr dirty="0">
              <a:solidFill>
                <a:schemeClr val="dk1"/>
              </a:solidFill>
            </a:endParaRPr>
          </a:p>
          <a:p>
            <a:pPr marL="0" indent="0">
              <a:buNone/>
            </a:pPr>
            <a:endParaRPr dirty="0">
              <a:solidFill>
                <a:schemeClr val="dk1"/>
              </a:solidFill>
            </a:endParaRPr>
          </a:p>
          <a:p>
            <a:pPr marL="0" indent="0">
              <a:buNone/>
            </a:pPr>
            <a:r>
              <a:rPr lang="no" dirty="0">
                <a:solidFill>
                  <a:schemeClr val="dk1"/>
                </a:solidFill>
              </a:rPr>
              <a:t>Ansvar: </a:t>
            </a:r>
            <a:r>
              <a:rPr lang="no" dirty="0">
                <a:solidFill>
                  <a:schemeClr val="dk1"/>
                </a:solidFill>
                <a:highlight>
                  <a:srgbClr val="FFFF00"/>
                </a:highlight>
              </a:rPr>
              <a:t>Elever, ansatte og foreldre har ansvar for å skape et godt skolemiljø. Det betyr at en må møte hverandre med toleranse og respekt, og at en tar avstand fra mobbing, diskriminering, vold og skadeverk.</a:t>
            </a:r>
            <a:endParaRPr dirty="0">
              <a:solidFill>
                <a:schemeClr val="dk1"/>
              </a:solidFill>
              <a:highlight>
                <a:srgbClr val="FFFF00"/>
              </a:highlight>
            </a:endParaRPr>
          </a:p>
          <a:p>
            <a:pPr marL="0" indent="0">
              <a:buNone/>
            </a:pPr>
            <a:endParaRPr dirty="0">
              <a:solidFill>
                <a:schemeClr val="dk1"/>
              </a:solidFill>
            </a:endParaRPr>
          </a:p>
          <a:p>
            <a:pPr marL="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8:notes"/>
          <p:cNvSpPr txBox="1">
            <a:spLocks noGrp="1"/>
          </p:cNvSpPr>
          <p:nvPr>
            <p:ph type="body" idx="1"/>
          </p:nvPr>
        </p:nvSpPr>
        <p:spPr>
          <a:xfrm>
            <a:off x="666909" y="4632960"/>
            <a:ext cx="5335270" cy="4389120"/>
          </a:xfrm>
          <a:prstGeom prst="rect">
            <a:avLst/>
          </a:prstGeom>
          <a:noFill/>
          <a:ln>
            <a:noFill/>
          </a:ln>
        </p:spPr>
        <p:txBody>
          <a:bodyPr spcFirstLastPara="1" wrap="square" lIns="90995" tIns="90995" rIns="90995" bIns="90995" anchor="t" anchorCtr="0">
            <a:noAutofit/>
          </a:bodyPr>
          <a:lstStyle/>
          <a:p>
            <a:pPr marL="0" indent="0">
              <a:buNone/>
            </a:pPr>
            <a:r>
              <a:rPr lang="no" dirty="0"/>
              <a:t>Dette er kriteriene for vurdering i orden og atferd. Dette jobbes det masse med nå i starten for 8. trinn. Erfaringene er at mange ikke er helt på plass når de første karakterene skal komme i januar, men vi er fortsatt bare underveis og veileder, gir råd, irettesetter og forklarer konsekvenser. </a:t>
            </a:r>
          </a:p>
          <a:p>
            <a:pPr marL="0" indent="0">
              <a:buNone/>
            </a:pPr>
            <a:endParaRPr lang="no" dirty="0"/>
          </a:p>
          <a:p>
            <a:pPr marL="0" indent="0">
              <a:buNone/>
            </a:pPr>
            <a:r>
              <a:rPr lang="no" dirty="0"/>
              <a:t>For mange vanskeligere å overholde dette når en samtidig skal få innpass av andre. Her er det viktig at vi samarbeider godt. Vi tar ikke kontakt ved den minste forseelse, for dette er noe elevene i løpet av ungdomsskolen skal lære seg å ta ansvar for selv. Men vi tar kontakt når vi mener at det er behov for en samtale hjemme om ting også. Vi vil elevene vel og at de skal bli gode deltakere i samfunnet. Da må det å delta i fellesskap og ta ansvar være en viktig del av opplæringen.</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2"/>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2" name="Google Shape;12;p2"/>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1"/>
          <p:cNvSpPr txBox="1">
            <a:spLocks noGrp="1"/>
          </p:cNvSpPr>
          <p:nvPr>
            <p:ph type="title" hasCustomPrompt="1"/>
          </p:nvPr>
        </p:nvSpPr>
        <p:spPr>
          <a:xfrm>
            <a:off x="311700" y="1304850"/>
            <a:ext cx="8520600" cy="1538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822325" y="215504"/>
            <a:ext cx="7543800" cy="108704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73" name="Google Shape;73;p14"/>
          <p:cNvSpPr txBox="1">
            <a:spLocks noGrp="1"/>
          </p:cNvSpPr>
          <p:nvPr>
            <p:ph type="body" idx="1"/>
          </p:nvPr>
        </p:nvSpPr>
        <p:spPr>
          <a:xfrm>
            <a:off x="822325" y="1384698"/>
            <a:ext cx="7543800" cy="3017044"/>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74" name="Google Shape;74;p14"/>
          <p:cNvSpPr txBox="1">
            <a:spLocks noGrp="1"/>
          </p:cNvSpPr>
          <p:nvPr>
            <p:ph type="dt" idx="10"/>
          </p:nvPr>
        </p:nvSpPr>
        <p:spPr>
          <a:xfrm>
            <a:off x="822325" y="4844654"/>
            <a:ext cx="1854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
          <p:cNvSpPr txBox="1">
            <a:spLocks noGrp="1"/>
          </p:cNvSpPr>
          <p:nvPr>
            <p:ph type="ftr" idx="11"/>
          </p:nvPr>
        </p:nvSpPr>
        <p:spPr>
          <a:xfrm>
            <a:off x="2765426" y="4844654"/>
            <a:ext cx="3616325"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4"/>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79" name="Google Shape;79;p15"/>
          <p:cNvSpPr txBox="1">
            <a:spLocks noGrp="1"/>
          </p:cNvSpPr>
          <p:nvPr>
            <p:ph type="body" idx="1"/>
          </p:nvPr>
        </p:nvSpPr>
        <p:spPr>
          <a:xfrm>
            <a:off x="822960" y="1384301"/>
            <a:ext cx="3703320" cy="301752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80" name="Google Shape;80;p15"/>
          <p:cNvSpPr txBox="1">
            <a:spLocks noGrp="1"/>
          </p:cNvSpPr>
          <p:nvPr>
            <p:ph type="body" idx="2"/>
          </p:nvPr>
        </p:nvSpPr>
        <p:spPr>
          <a:xfrm>
            <a:off x="4663440" y="1384301"/>
            <a:ext cx="3703320" cy="301752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81" name="Google Shape;81;p15"/>
          <p:cNvSpPr txBox="1">
            <a:spLocks noGrp="1"/>
          </p:cNvSpPr>
          <p:nvPr>
            <p:ph type="dt" idx="10"/>
          </p:nvPr>
        </p:nvSpPr>
        <p:spPr>
          <a:xfrm>
            <a:off x="822325" y="4844654"/>
            <a:ext cx="1854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5"/>
          <p:cNvSpPr txBox="1">
            <a:spLocks noGrp="1"/>
          </p:cNvSpPr>
          <p:nvPr>
            <p:ph type="ftr" idx="11"/>
          </p:nvPr>
        </p:nvSpPr>
        <p:spPr>
          <a:xfrm>
            <a:off x="2765426" y="4844654"/>
            <a:ext cx="3616325"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5"/>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tellysbilde" type="title">
  <p:cSld name="TITLE">
    <p:spTree>
      <p:nvGrpSpPr>
        <p:cNvPr id="1" name="Shape 84"/>
        <p:cNvGrpSpPr/>
        <p:nvPr/>
      </p:nvGrpSpPr>
      <p:grpSpPr>
        <a:xfrm>
          <a:off x="0" y="0"/>
          <a:ext cx="0" cy="0"/>
          <a:chOff x="0" y="0"/>
          <a:chExt cx="0" cy="0"/>
        </a:xfrm>
      </p:grpSpPr>
      <p:sp>
        <p:nvSpPr>
          <p:cNvPr id="85" name="Google Shape;85;p16"/>
          <p:cNvSpPr/>
          <p:nvPr/>
        </p:nvSpPr>
        <p:spPr>
          <a:xfrm>
            <a:off x="3176" y="4800600"/>
            <a:ext cx="9140825" cy="342900"/>
          </a:xfrm>
          <a:prstGeom prst="rect">
            <a:avLst/>
          </a:prstGeom>
          <a:solidFill>
            <a:srgbClr val="618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 name="Google Shape;86;p16"/>
          <p:cNvCxnSpPr/>
          <p:nvPr/>
        </p:nvCxnSpPr>
        <p:spPr>
          <a:xfrm>
            <a:off x="906464" y="3257550"/>
            <a:ext cx="7405687" cy="0"/>
          </a:xfrm>
          <a:prstGeom prst="straightConnector1">
            <a:avLst/>
          </a:prstGeom>
          <a:noFill/>
          <a:ln w="9525" cap="flat" cmpd="sng">
            <a:solidFill>
              <a:srgbClr val="7F7F7F"/>
            </a:solidFill>
            <a:prstDash val="solid"/>
            <a:round/>
            <a:headEnd type="none" w="sm" len="sm"/>
            <a:tailEnd type="none" w="sm" len="sm"/>
          </a:ln>
        </p:spPr>
      </p:cxnSp>
      <p:sp>
        <p:nvSpPr>
          <p:cNvPr id="87" name="Google Shape;87;p16"/>
          <p:cNvSpPr/>
          <p:nvPr/>
        </p:nvSpPr>
        <p:spPr>
          <a:xfrm>
            <a:off x="0" y="4750594"/>
            <a:ext cx="9144000" cy="5000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6"/>
          <p:cNvSpPr txBox="1">
            <a:spLocks noGrp="1"/>
          </p:cNvSpPr>
          <p:nvPr>
            <p:ph type="ctr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sz="6000">
                <a:solidFill>
                  <a:srgbClr val="262626"/>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89" name="Google Shape;89;p16"/>
          <p:cNvSpPr txBox="1">
            <a:spLocks noGrp="1"/>
          </p:cNvSpPr>
          <p:nvPr>
            <p:ph type="subTitle" idx="1"/>
          </p:nvPr>
        </p:nvSpPr>
        <p:spPr>
          <a:xfrm>
            <a:off x="825038" y="3341716"/>
            <a:ext cx="7543800" cy="8572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15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a:endParaRPr/>
          </a:p>
        </p:txBody>
      </p:sp>
      <p:sp>
        <p:nvSpPr>
          <p:cNvPr id="90" name="Google Shape;90;p16"/>
          <p:cNvSpPr txBox="1">
            <a:spLocks noGrp="1"/>
          </p:cNvSpPr>
          <p:nvPr>
            <p:ph type="dt" idx="10"/>
          </p:nvPr>
        </p:nvSpPr>
        <p:spPr>
          <a:xfrm>
            <a:off x="822325" y="4844654"/>
            <a:ext cx="1854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6"/>
          <p:cNvSpPr txBox="1">
            <a:spLocks noGrp="1"/>
          </p:cNvSpPr>
          <p:nvPr>
            <p:ph type="ftr" idx="11"/>
          </p:nvPr>
        </p:nvSpPr>
        <p:spPr>
          <a:xfrm>
            <a:off x="2765426" y="4844654"/>
            <a:ext cx="3616325"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6"/>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Deloverskrift" type="secHead">
  <p:cSld name="SECTION_HEADER">
    <p:spTree>
      <p:nvGrpSpPr>
        <p:cNvPr id="1" name="Shape 93"/>
        <p:cNvGrpSpPr/>
        <p:nvPr/>
      </p:nvGrpSpPr>
      <p:grpSpPr>
        <a:xfrm>
          <a:off x="0" y="0"/>
          <a:ext cx="0" cy="0"/>
          <a:chOff x="0" y="0"/>
          <a:chExt cx="0" cy="0"/>
        </a:xfrm>
      </p:grpSpPr>
      <p:sp>
        <p:nvSpPr>
          <p:cNvPr id="94" name="Google Shape;94;p17"/>
          <p:cNvSpPr/>
          <p:nvPr/>
        </p:nvSpPr>
        <p:spPr>
          <a:xfrm>
            <a:off x="3176" y="4800600"/>
            <a:ext cx="9140825" cy="342900"/>
          </a:xfrm>
          <a:prstGeom prst="rect">
            <a:avLst/>
          </a:prstGeom>
          <a:solidFill>
            <a:srgbClr val="618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 name="Google Shape;95;p17"/>
          <p:cNvCxnSpPr/>
          <p:nvPr/>
        </p:nvCxnSpPr>
        <p:spPr>
          <a:xfrm>
            <a:off x="906464" y="3257550"/>
            <a:ext cx="7405687" cy="0"/>
          </a:xfrm>
          <a:prstGeom prst="straightConnector1">
            <a:avLst/>
          </a:prstGeom>
          <a:noFill/>
          <a:ln w="9525" cap="flat" cmpd="sng">
            <a:solidFill>
              <a:srgbClr val="7F7F7F"/>
            </a:solidFill>
            <a:prstDash val="solid"/>
            <a:round/>
            <a:headEnd type="none" w="sm" len="sm"/>
            <a:tailEnd type="none" w="sm" len="sm"/>
          </a:ln>
        </p:spPr>
      </p:cxnSp>
      <p:sp>
        <p:nvSpPr>
          <p:cNvPr id="96" name="Google Shape;96;p17"/>
          <p:cNvSpPr/>
          <p:nvPr/>
        </p:nvSpPr>
        <p:spPr>
          <a:xfrm>
            <a:off x="0" y="4750594"/>
            <a:ext cx="9144000" cy="5000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txBox="1">
            <a:spLocks noGrp="1"/>
          </p:cNvSpPr>
          <p:nvPr>
            <p:ph type="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sz="6000" b="0">
                <a:solidFill>
                  <a:srgbClr val="262626"/>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98" name="Google Shape;98;p17"/>
          <p:cNvSpPr txBox="1">
            <a:spLocks noGrp="1"/>
          </p:cNvSpPr>
          <p:nvPr>
            <p:ph type="body" idx="1"/>
          </p:nvPr>
        </p:nvSpPr>
        <p:spPr>
          <a:xfrm>
            <a:off x="822960" y="3339846"/>
            <a:ext cx="7543800" cy="8572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marL="914400" lvl="1" indent="-228600" algn="l">
              <a:lnSpc>
                <a:spcPct val="90000"/>
              </a:lnSpc>
              <a:spcBef>
                <a:spcPts val="150"/>
              </a:spcBef>
              <a:spcAft>
                <a:spcPts val="0"/>
              </a:spcAft>
              <a:buSzPts val="1350"/>
              <a:buNone/>
              <a:defRPr sz="135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0"/>
              <a:buNone/>
              <a:defRPr sz="1050">
                <a:solidFill>
                  <a:srgbClr val="888888"/>
                </a:solidFill>
              </a:defRPr>
            </a:lvl4pPr>
            <a:lvl5pPr marL="2286000" lvl="4" indent="-228600" algn="l">
              <a:lnSpc>
                <a:spcPct val="90000"/>
              </a:lnSpc>
              <a:spcBef>
                <a:spcPts val="300"/>
              </a:spcBef>
              <a:spcAft>
                <a:spcPts val="0"/>
              </a:spcAft>
              <a:buSzPts val="1050"/>
              <a:buNone/>
              <a:defRPr sz="1050">
                <a:solidFill>
                  <a:srgbClr val="888888"/>
                </a:solidFill>
              </a:defRPr>
            </a:lvl5pPr>
            <a:lvl6pPr marL="2743200" lvl="5" indent="-228600" algn="l">
              <a:lnSpc>
                <a:spcPct val="90000"/>
              </a:lnSpc>
              <a:spcBef>
                <a:spcPts val="300"/>
              </a:spcBef>
              <a:spcAft>
                <a:spcPts val="0"/>
              </a:spcAft>
              <a:buSzPts val="1050"/>
              <a:buNone/>
              <a:defRPr sz="1050">
                <a:solidFill>
                  <a:srgbClr val="888888"/>
                </a:solidFill>
              </a:defRPr>
            </a:lvl6pPr>
            <a:lvl7pPr marL="3200400" lvl="6" indent="-228600" algn="l">
              <a:lnSpc>
                <a:spcPct val="90000"/>
              </a:lnSpc>
              <a:spcBef>
                <a:spcPts val="300"/>
              </a:spcBef>
              <a:spcAft>
                <a:spcPts val="0"/>
              </a:spcAft>
              <a:buSzPts val="1050"/>
              <a:buNone/>
              <a:defRPr sz="1050">
                <a:solidFill>
                  <a:srgbClr val="888888"/>
                </a:solidFill>
              </a:defRPr>
            </a:lvl7pPr>
            <a:lvl8pPr marL="3657600" lvl="7" indent="-228600" algn="l">
              <a:lnSpc>
                <a:spcPct val="90000"/>
              </a:lnSpc>
              <a:spcBef>
                <a:spcPts val="300"/>
              </a:spcBef>
              <a:spcAft>
                <a:spcPts val="0"/>
              </a:spcAft>
              <a:buSzPts val="1050"/>
              <a:buNone/>
              <a:defRPr sz="1050">
                <a:solidFill>
                  <a:srgbClr val="888888"/>
                </a:solidFill>
              </a:defRPr>
            </a:lvl8pPr>
            <a:lvl9pPr marL="4114800" lvl="8" indent="-228600" algn="l">
              <a:lnSpc>
                <a:spcPct val="90000"/>
              </a:lnSpc>
              <a:spcBef>
                <a:spcPts val="300"/>
              </a:spcBef>
              <a:spcAft>
                <a:spcPts val="300"/>
              </a:spcAft>
              <a:buSzPts val="1050"/>
              <a:buNone/>
              <a:defRPr sz="1050">
                <a:solidFill>
                  <a:srgbClr val="888888"/>
                </a:solidFill>
              </a:defRPr>
            </a:lvl9pPr>
          </a:lstStyle>
          <a:p>
            <a:endParaRPr/>
          </a:p>
        </p:txBody>
      </p:sp>
      <p:sp>
        <p:nvSpPr>
          <p:cNvPr id="99" name="Google Shape;99;p17"/>
          <p:cNvSpPr txBox="1">
            <a:spLocks noGrp="1"/>
          </p:cNvSpPr>
          <p:nvPr>
            <p:ph type="dt" idx="10"/>
          </p:nvPr>
        </p:nvSpPr>
        <p:spPr>
          <a:xfrm>
            <a:off x="822325" y="4844654"/>
            <a:ext cx="1854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7"/>
          <p:cNvSpPr txBox="1">
            <a:spLocks noGrp="1"/>
          </p:cNvSpPr>
          <p:nvPr>
            <p:ph type="ftr" idx="11"/>
          </p:nvPr>
        </p:nvSpPr>
        <p:spPr>
          <a:xfrm>
            <a:off x="2765426" y="4844654"/>
            <a:ext cx="3616325"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7"/>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4" name="Google Shape;104;p18"/>
          <p:cNvSpPr txBox="1">
            <a:spLocks noGrp="1"/>
          </p:cNvSpPr>
          <p:nvPr>
            <p:ph type="body" idx="1"/>
          </p:nvPr>
        </p:nvSpPr>
        <p:spPr>
          <a:xfrm>
            <a:off x="822960" y="1384539"/>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105" name="Google Shape;105;p18"/>
          <p:cNvSpPr txBox="1">
            <a:spLocks noGrp="1"/>
          </p:cNvSpPr>
          <p:nvPr>
            <p:ph type="body" idx="2"/>
          </p:nvPr>
        </p:nvSpPr>
        <p:spPr>
          <a:xfrm>
            <a:off x="822960" y="1936751"/>
            <a:ext cx="3703320" cy="253365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06" name="Google Shape;106;p18"/>
          <p:cNvSpPr txBox="1">
            <a:spLocks noGrp="1"/>
          </p:cNvSpPr>
          <p:nvPr>
            <p:ph type="body" idx="3"/>
          </p:nvPr>
        </p:nvSpPr>
        <p:spPr>
          <a:xfrm>
            <a:off x="4663440" y="1384539"/>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107" name="Google Shape;107;p18"/>
          <p:cNvSpPr txBox="1">
            <a:spLocks noGrp="1"/>
          </p:cNvSpPr>
          <p:nvPr>
            <p:ph type="body" idx="4"/>
          </p:nvPr>
        </p:nvSpPr>
        <p:spPr>
          <a:xfrm>
            <a:off x="4663440" y="1936751"/>
            <a:ext cx="3703320" cy="253365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08" name="Google Shape;108;p18"/>
          <p:cNvSpPr txBox="1">
            <a:spLocks noGrp="1"/>
          </p:cNvSpPr>
          <p:nvPr>
            <p:ph type="dt" idx="10"/>
          </p:nvPr>
        </p:nvSpPr>
        <p:spPr>
          <a:xfrm>
            <a:off x="822325" y="4844654"/>
            <a:ext cx="1854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8"/>
          <p:cNvSpPr txBox="1">
            <a:spLocks noGrp="1"/>
          </p:cNvSpPr>
          <p:nvPr>
            <p:ph type="ftr" idx="11"/>
          </p:nvPr>
        </p:nvSpPr>
        <p:spPr>
          <a:xfrm>
            <a:off x="2765426" y="4844654"/>
            <a:ext cx="3616325"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8"/>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822325" y="215504"/>
            <a:ext cx="7543800" cy="108704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13" name="Google Shape;113;p19"/>
          <p:cNvSpPr txBox="1">
            <a:spLocks noGrp="1"/>
          </p:cNvSpPr>
          <p:nvPr>
            <p:ph type="dt" idx="10"/>
          </p:nvPr>
        </p:nvSpPr>
        <p:spPr>
          <a:xfrm>
            <a:off x="822325" y="4844654"/>
            <a:ext cx="1854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9"/>
          <p:cNvSpPr txBox="1">
            <a:spLocks noGrp="1"/>
          </p:cNvSpPr>
          <p:nvPr>
            <p:ph type="ftr" idx="11"/>
          </p:nvPr>
        </p:nvSpPr>
        <p:spPr>
          <a:xfrm>
            <a:off x="2765426" y="4844654"/>
            <a:ext cx="3616325"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9"/>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omt" type="blank">
  <p:cSld name="BLANK">
    <p:spTree>
      <p:nvGrpSpPr>
        <p:cNvPr id="1" name="Shape 116"/>
        <p:cNvGrpSpPr/>
        <p:nvPr/>
      </p:nvGrpSpPr>
      <p:grpSpPr>
        <a:xfrm>
          <a:off x="0" y="0"/>
          <a:ext cx="0" cy="0"/>
          <a:chOff x="0" y="0"/>
          <a:chExt cx="0" cy="0"/>
        </a:xfrm>
      </p:grpSpPr>
      <p:sp>
        <p:nvSpPr>
          <p:cNvPr id="117" name="Google Shape;117;p20"/>
          <p:cNvSpPr/>
          <p:nvPr/>
        </p:nvSpPr>
        <p:spPr>
          <a:xfrm>
            <a:off x="3176" y="4800600"/>
            <a:ext cx="9140825" cy="342900"/>
          </a:xfrm>
          <a:prstGeom prst="rect">
            <a:avLst/>
          </a:prstGeom>
          <a:solidFill>
            <a:srgbClr val="618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0"/>
          <p:cNvSpPr/>
          <p:nvPr/>
        </p:nvSpPr>
        <p:spPr>
          <a:xfrm>
            <a:off x="1" y="4750594"/>
            <a:ext cx="9142413" cy="4762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txBox="1">
            <a:spLocks noGrp="1"/>
          </p:cNvSpPr>
          <p:nvPr>
            <p:ph type="dt" idx="10"/>
          </p:nvPr>
        </p:nvSpPr>
        <p:spPr>
          <a:xfrm>
            <a:off x="822325" y="4844654"/>
            <a:ext cx="1854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0"/>
          <p:cNvSpPr txBox="1">
            <a:spLocks noGrp="1"/>
          </p:cNvSpPr>
          <p:nvPr>
            <p:ph type="ftr" idx="11"/>
          </p:nvPr>
        </p:nvSpPr>
        <p:spPr>
          <a:xfrm>
            <a:off x="2765426" y="4844654"/>
            <a:ext cx="3616325"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0"/>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Innhold med tekst" type="objTx">
  <p:cSld name="OBJECT_WITH_CAPTION_TEXT">
    <p:spTree>
      <p:nvGrpSpPr>
        <p:cNvPr id="1" name="Shape 122"/>
        <p:cNvGrpSpPr/>
        <p:nvPr/>
      </p:nvGrpSpPr>
      <p:grpSpPr>
        <a:xfrm>
          <a:off x="0" y="0"/>
          <a:ext cx="0" cy="0"/>
          <a:chOff x="0" y="0"/>
          <a:chExt cx="0" cy="0"/>
        </a:xfrm>
      </p:grpSpPr>
      <p:sp>
        <p:nvSpPr>
          <p:cNvPr id="123" name="Google Shape;123;p21"/>
          <p:cNvSpPr/>
          <p:nvPr/>
        </p:nvSpPr>
        <p:spPr>
          <a:xfrm>
            <a:off x="1" y="0"/>
            <a:ext cx="3038475" cy="5143500"/>
          </a:xfrm>
          <a:prstGeom prst="rect">
            <a:avLst/>
          </a:prstGeom>
          <a:solidFill>
            <a:srgbClr val="618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1"/>
          <p:cNvSpPr/>
          <p:nvPr/>
        </p:nvSpPr>
        <p:spPr>
          <a:xfrm>
            <a:off x="3030539" y="0"/>
            <a:ext cx="47625"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1"/>
          <p:cNvSpPr txBox="1">
            <a:spLocks noGrp="1"/>
          </p:cNvSpPr>
          <p:nvPr>
            <p:ph type="title"/>
          </p:nvPr>
        </p:nvSpPr>
        <p:spPr>
          <a:xfrm>
            <a:off x="342900" y="445769"/>
            <a:ext cx="2400300" cy="17145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sz="2700" b="0">
                <a:solidFill>
                  <a:srgbClr val="FFFFFF"/>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26" name="Google Shape;126;p21"/>
          <p:cNvSpPr txBox="1">
            <a:spLocks noGrp="1"/>
          </p:cNvSpPr>
          <p:nvPr>
            <p:ph type="body" idx="1"/>
          </p:nvPr>
        </p:nvSpPr>
        <p:spPr>
          <a:xfrm>
            <a:off x="3600450" y="548640"/>
            <a:ext cx="4869180" cy="394335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27" name="Google Shape;127;p21"/>
          <p:cNvSpPr txBox="1">
            <a:spLocks noGrp="1"/>
          </p:cNvSpPr>
          <p:nvPr>
            <p:ph type="body" idx="2"/>
          </p:nvPr>
        </p:nvSpPr>
        <p:spPr>
          <a:xfrm>
            <a:off x="342900" y="2194560"/>
            <a:ext cx="2400300" cy="25343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125"/>
              <a:buNone/>
              <a:defRPr sz="1125">
                <a:solidFill>
                  <a:srgbClr val="FFFFFF"/>
                </a:solidFill>
              </a:defRPr>
            </a:lvl1pPr>
            <a:lvl2pPr marL="914400" lvl="1" indent="-228600" algn="l">
              <a:lnSpc>
                <a:spcPct val="90000"/>
              </a:lnSpc>
              <a:spcBef>
                <a:spcPts val="1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128" name="Google Shape;128;p21"/>
          <p:cNvSpPr txBox="1">
            <a:spLocks noGrp="1"/>
          </p:cNvSpPr>
          <p:nvPr>
            <p:ph type="dt" idx="10"/>
          </p:nvPr>
        </p:nvSpPr>
        <p:spPr>
          <a:xfrm>
            <a:off x="349250" y="4844654"/>
            <a:ext cx="1963738"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1"/>
          <p:cNvSpPr txBox="1">
            <a:spLocks noGrp="1"/>
          </p:cNvSpPr>
          <p:nvPr>
            <p:ph type="ftr" idx="11"/>
          </p:nvPr>
        </p:nvSpPr>
        <p:spPr>
          <a:xfrm>
            <a:off x="3600450" y="4844654"/>
            <a:ext cx="348615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1"/>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75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None/>
              <a:defRPr sz="75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None/>
              <a:defRPr sz="75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None/>
              <a:defRPr sz="75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None/>
              <a:defRPr sz="75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None/>
              <a:defRPr sz="75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None/>
              <a:defRPr sz="75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None/>
              <a:defRPr sz="75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cxnSp>
        <p:nvCxnSpPr>
          <p:cNvPr id="15" name="Google Shape;15;p3"/>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6" name="Google Shape;16;p3"/>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7" name="Google Shape;17;p3"/>
          <p:cNvGrpSpPr/>
          <p:nvPr/>
        </p:nvGrpSpPr>
        <p:grpSpPr>
          <a:xfrm>
            <a:off x="1004144" y="1022025"/>
            <a:ext cx="7136668" cy="152400"/>
            <a:chOff x="1346429" y="1011300"/>
            <a:chExt cx="6452100" cy="152400"/>
          </a:xfrm>
        </p:grpSpPr>
        <p:cxnSp>
          <p:nvCxnSpPr>
            <p:cNvPr id="18" name="Google Shape;18;p3"/>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9" name="Google Shape;19;p3"/>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20" name="Google Shape;20;p3"/>
          <p:cNvGrpSpPr/>
          <p:nvPr/>
        </p:nvGrpSpPr>
        <p:grpSpPr>
          <a:xfrm>
            <a:off x="1004151" y="3969100"/>
            <a:ext cx="7136668" cy="152400"/>
            <a:chOff x="1346435" y="3969088"/>
            <a:chExt cx="6452100" cy="152400"/>
          </a:xfrm>
        </p:grpSpPr>
        <p:cxnSp>
          <p:nvCxnSpPr>
            <p:cNvPr id="21" name="Google Shape;21;p3"/>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22" name="Google Shape;22;p3"/>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23" name="Google Shape;23;p3"/>
          <p:cNvSpPr txBox="1">
            <a:spLocks noGrp="1"/>
          </p:cNvSpPr>
          <p:nvPr>
            <p:ph type="ctrTitle"/>
          </p:nvPr>
        </p:nvSpPr>
        <p:spPr>
          <a:xfrm>
            <a:off x="1004150" y="1751764"/>
            <a:ext cx="7136700" cy="1022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24" name="Google Shape;24;p3"/>
          <p:cNvSpPr txBox="1">
            <a:spLocks noGrp="1"/>
          </p:cNvSpPr>
          <p:nvPr>
            <p:ph type="subTitle" idx="1"/>
          </p:nvPr>
        </p:nvSpPr>
        <p:spPr>
          <a:xfrm>
            <a:off x="2137225" y="2850039"/>
            <a:ext cx="48705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5" name="Google Shape;2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ilde med tekst" type="picTx">
  <p:cSld name="PICTURE_WITH_CAPTION_TEXT">
    <p:spTree>
      <p:nvGrpSpPr>
        <p:cNvPr id="1" name="Shape 131"/>
        <p:cNvGrpSpPr/>
        <p:nvPr/>
      </p:nvGrpSpPr>
      <p:grpSpPr>
        <a:xfrm>
          <a:off x="0" y="0"/>
          <a:ext cx="0" cy="0"/>
          <a:chOff x="0" y="0"/>
          <a:chExt cx="0" cy="0"/>
        </a:xfrm>
      </p:grpSpPr>
      <p:sp>
        <p:nvSpPr>
          <p:cNvPr id="132" name="Google Shape;132;p22"/>
          <p:cNvSpPr/>
          <p:nvPr/>
        </p:nvSpPr>
        <p:spPr>
          <a:xfrm>
            <a:off x="1" y="3714750"/>
            <a:ext cx="9142413" cy="1428750"/>
          </a:xfrm>
          <a:prstGeom prst="rect">
            <a:avLst/>
          </a:prstGeom>
          <a:solidFill>
            <a:srgbClr val="618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2"/>
          <p:cNvSpPr/>
          <p:nvPr/>
        </p:nvSpPr>
        <p:spPr>
          <a:xfrm>
            <a:off x="1" y="3686175"/>
            <a:ext cx="9142413" cy="4762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2"/>
          <p:cNvSpPr txBox="1">
            <a:spLocks noGrp="1"/>
          </p:cNvSpPr>
          <p:nvPr>
            <p:ph type="title"/>
          </p:nvPr>
        </p:nvSpPr>
        <p:spPr>
          <a:xfrm>
            <a:off x="822960" y="3806190"/>
            <a:ext cx="7585234" cy="61722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SzPts val="1400"/>
              <a:buNone/>
              <a:defRPr sz="2700" b="0">
                <a:solidFill>
                  <a:srgbClr val="FFFFFF"/>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35" name="Google Shape;135;p22"/>
          <p:cNvSpPr>
            <a:spLocks noGrp="1"/>
          </p:cNvSpPr>
          <p:nvPr>
            <p:ph type="pic" idx="2"/>
          </p:nvPr>
        </p:nvSpPr>
        <p:spPr>
          <a:xfrm>
            <a:off x="13" y="0"/>
            <a:ext cx="9143989" cy="3686307"/>
          </a:xfrm>
          <a:prstGeom prst="rect">
            <a:avLst/>
          </a:prstGeom>
          <a:solidFill>
            <a:srgbClr val="B6C3CF"/>
          </a:solidFill>
          <a:ln>
            <a:noFill/>
          </a:ln>
        </p:spPr>
      </p:sp>
      <p:sp>
        <p:nvSpPr>
          <p:cNvPr id="136" name="Google Shape;136;p22"/>
          <p:cNvSpPr txBox="1">
            <a:spLocks noGrp="1"/>
          </p:cNvSpPr>
          <p:nvPr>
            <p:ph type="body" idx="1"/>
          </p:nvPr>
        </p:nvSpPr>
        <p:spPr>
          <a:xfrm>
            <a:off x="822960" y="4430268"/>
            <a:ext cx="7589520" cy="44577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125"/>
              <a:buNone/>
              <a:defRPr sz="1125">
                <a:solidFill>
                  <a:srgbClr val="FFFFFF"/>
                </a:solidFill>
              </a:defRPr>
            </a:lvl1pPr>
            <a:lvl2pPr marL="914400" lvl="1" indent="-228600" algn="l">
              <a:lnSpc>
                <a:spcPct val="90000"/>
              </a:lnSpc>
              <a:spcBef>
                <a:spcPts val="4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137" name="Google Shape;137;p22"/>
          <p:cNvSpPr txBox="1">
            <a:spLocks noGrp="1"/>
          </p:cNvSpPr>
          <p:nvPr>
            <p:ph type="dt" idx="10"/>
          </p:nvPr>
        </p:nvSpPr>
        <p:spPr>
          <a:xfrm>
            <a:off x="822325" y="4844654"/>
            <a:ext cx="1854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2"/>
          <p:cNvSpPr txBox="1">
            <a:spLocks noGrp="1"/>
          </p:cNvSpPr>
          <p:nvPr>
            <p:ph type="ftr" idx="11"/>
          </p:nvPr>
        </p:nvSpPr>
        <p:spPr>
          <a:xfrm>
            <a:off x="2765426" y="4844654"/>
            <a:ext cx="3616325"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2"/>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oddrett tekst" type="vertTx">
  <p:cSld name="VERTICAL_TEXT">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822325" y="215504"/>
            <a:ext cx="7543800" cy="108704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42" name="Google Shape;142;p23"/>
          <p:cNvSpPr txBox="1">
            <a:spLocks noGrp="1"/>
          </p:cNvSpPr>
          <p:nvPr>
            <p:ph type="body" idx="1"/>
          </p:nvPr>
        </p:nvSpPr>
        <p:spPr>
          <a:xfrm rot="5400000">
            <a:off x="3085703" y="-878680"/>
            <a:ext cx="3017044" cy="7543800"/>
          </a:xfrm>
          <a:prstGeom prst="rect">
            <a:avLst/>
          </a:prstGeom>
          <a:noFill/>
          <a:ln>
            <a:noFill/>
          </a:ln>
        </p:spPr>
        <p:txBody>
          <a:bodyPr spcFirstLastPara="1" wrap="square" lIns="45700" tIns="0" rIns="45700" bIns="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43" name="Google Shape;143;p23"/>
          <p:cNvSpPr txBox="1">
            <a:spLocks noGrp="1"/>
          </p:cNvSpPr>
          <p:nvPr>
            <p:ph type="dt" idx="10"/>
          </p:nvPr>
        </p:nvSpPr>
        <p:spPr>
          <a:xfrm>
            <a:off x="822325" y="4844654"/>
            <a:ext cx="1854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3"/>
          <p:cNvSpPr txBox="1">
            <a:spLocks noGrp="1"/>
          </p:cNvSpPr>
          <p:nvPr>
            <p:ph type="ftr" idx="11"/>
          </p:nvPr>
        </p:nvSpPr>
        <p:spPr>
          <a:xfrm>
            <a:off x="2765426" y="4844654"/>
            <a:ext cx="3616325"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3"/>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Loddrett tittel og tekst" type="vertTitleAndTx">
  <p:cSld name="VERTICAL_TITLE_AND_VERTICAL_TEXT">
    <p:spTree>
      <p:nvGrpSpPr>
        <p:cNvPr id="1" name="Shape 146"/>
        <p:cNvGrpSpPr/>
        <p:nvPr/>
      </p:nvGrpSpPr>
      <p:grpSpPr>
        <a:xfrm>
          <a:off x="0" y="0"/>
          <a:ext cx="0" cy="0"/>
          <a:chOff x="0" y="0"/>
          <a:chExt cx="0" cy="0"/>
        </a:xfrm>
      </p:grpSpPr>
      <p:sp>
        <p:nvSpPr>
          <p:cNvPr id="147" name="Google Shape;147;p24"/>
          <p:cNvSpPr/>
          <p:nvPr/>
        </p:nvSpPr>
        <p:spPr>
          <a:xfrm>
            <a:off x="3176" y="4800600"/>
            <a:ext cx="9140825" cy="342900"/>
          </a:xfrm>
          <a:prstGeom prst="rect">
            <a:avLst/>
          </a:prstGeom>
          <a:solidFill>
            <a:srgbClr val="618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4"/>
          <p:cNvSpPr/>
          <p:nvPr/>
        </p:nvSpPr>
        <p:spPr>
          <a:xfrm>
            <a:off x="0" y="4750594"/>
            <a:ext cx="9144000" cy="4762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4"/>
          <p:cNvSpPr txBox="1">
            <a:spLocks noGrp="1"/>
          </p:cNvSpPr>
          <p:nvPr>
            <p:ph type="title"/>
          </p:nvPr>
        </p:nvSpPr>
        <p:spPr>
          <a:xfrm rot="5400000">
            <a:off x="5369552" y="1483350"/>
            <a:ext cx="4319924" cy="1971675"/>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50" name="Google Shape;150;p24"/>
          <p:cNvSpPr txBox="1">
            <a:spLocks noGrp="1"/>
          </p:cNvSpPr>
          <p:nvPr>
            <p:ph type="body" idx="1"/>
          </p:nvPr>
        </p:nvSpPr>
        <p:spPr>
          <a:xfrm rot="5400000">
            <a:off x="1369052" y="-431175"/>
            <a:ext cx="4319924" cy="5800725"/>
          </a:xfrm>
          <a:prstGeom prst="rect">
            <a:avLst/>
          </a:prstGeom>
          <a:noFill/>
          <a:ln>
            <a:noFill/>
          </a:ln>
        </p:spPr>
        <p:txBody>
          <a:bodyPr spcFirstLastPara="1" wrap="square" lIns="45700" tIns="0" rIns="45700" bIns="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51" name="Google Shape;151;p24"/>
          <p:cNvSpPr txBox="1">
            <a:spLocks noGrp="1"/>
          </p:cNvSpPr>
          <p:nvPr>
            <p:ph type="dt" idx="10"/>
          </p:nvPr>
        </p:nvSpPr>
        <p:spPr>
          <a:xfrm>
            <a:off x="822325" y="4844654"/>
            <a:ext cx="1854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4"/>
          <p:cNvSpPr txBox="1">
            <a:spLocks noGrp="1"/>
          </p:cNvSpPr>
          <p:nvPr>
            <p:ph type="ftr" idx="11"/>
          </p:nvPr>
        </p:nvSpPr>
        <p:spPr>
          <a:xfrm>
            <a:off x="2765426" y="4844654"/>
            <a:ext cx="3616325"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4"/>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None/>
              <a:defRPr sz="7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4"/>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4"/>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dk2"/>
              </a:buClr>
              <a:buSzPts val="5400"/>
              <a:buNone/>
              <a:defRPr sz="5400" b="0">
                <a:solidFill>
                  <a:schemeClr val="dk2"/>
                </a:solidFill>
              </a:defRPr>
            </a:lvl1pPr>
            <a:lvl2pPr lvl="1" algn="l">
              <a:lnSpc>
                <a:spcPct val="100000"/>
              </a:lnSpc>
              <a:spcBef>
                <a:spcPts val="0"/>
              </a:spcBef>
              <a:spcAft>
                <a:spcPts val="0"/>
              </a:spcAft>
              <a:buClr>
                <a:schemeClr val="dk2"/>
              </a:buClr>
              <a:buSzPts val="5400"/>
              <a:buNone/>
              <a:defRPr sz="5400" b="0">
                <a:solidFill>
                  <a:schemeClr val="dk2"/>
                </a:solidFill>
              </a:defRPr>
            </a:lvl2pPr>
            <a:lvl3pPr lvl="2" algn="l">
              <a:lnSpc>
                <a:spcPct val="100000"/>
              </a:lnSpc>
              <a:spcBef>
                <a:spcPts val="0"/>
              </a:spcBef>
              <a:spcAft>
                <a:spcPts val="0"/>
              </a:spcAft>
              <a:buClr>
                <a:schemeClr val="dk2"/>
              </a:buClr>
              <a:buSzPts val="5400"/>
              <a:buNone/>
              <a:defRPr sz="5400" b="0">
                <a:solidFill>
                  <a:schemeClr val="dk2"/>
                </a:solidFill>
              </a:defRPr>
            </a:lvl3pPr>
            <a:lvl4pPr lvl="3" algn="l">
              <a:lnSpc>
                <a:spcPct val="100000"/>
              </a:lnSpc>
              <a:spcBef>
                <a:spcPts val="0"/>
              </a:spcBef>
              <a:spcAft>
                <a:spcPts val="0"/>
              </a:spcAft>
              <a:buClr>
                <a:schemeClr val="dk2"/>
              </a:buClr>
              <a:buSzPts val="5400"/>
              <a:buNone/>
              <a:defRPr sz="5400" b="0">
                <a:solidFill>
                  <a:schemeClr val="dk2"/>
                </a:solidFill>
              </a:defRPr>
            </a:lvl4pPr>
            <a:lvl5pPr lvl="4" algn="l">
              <a:lnSpc>
                <a:spcPct val="100000"/>
              </a:lnSpc>
              <a:spcBef>
                <a:spcPts val="0"/>
              </a:spcBef>
              <a:spcAft>
                <a:spcPts val="0"/>
              </a:spcAft>
              <a:buClr>
                <a:schemeClr val="dk2"/>
              </a:buClr>
              <a:buSzPts val="5400"/>
              <a:buNone/>
              <a:defRPr sz="5400" b="0">
                <a:solidFill>
                  <a:schemeClr val="dk2"/>
                </a:solidFill>
              </a:defRPr>
            </a:lvl5pPr>
            <a:lvl6pPr lvl="5" algn="l">
              <a:lnSpc>
                <a:spcPct val="100000"/>
              </a:lnSpc>
              <a:spcBef>
                <a:spcPts val="0"/>
              </a:spcBef>
              <a:spcAft>
                <a:spcPts val="0"/>
              </a:spcAft>
              <a:buClr>
                <a:schemeClr val="dk2"/>
              </a:buClr>
              <a:buSzPts val="5400"/>
              <a:buNone/>
              <a:defRPr sz="5400" b="0">
                <a:solidFill>
                  <a:schemeClr val="dk2"/>
                </a:solidFill>
              </a:defRPr>
            </a:lvl6pPr>
            <a:lvl7pPr lvl="6" algn="l">
              <a:lnSpc>
                <a:spcPct val="100000"/>
              </a:lnSpc>
              <a:spcBef>
                <a:spcPts val="0"/>
              </a:spcBef>
              <a:spcAft>
                <a:spcPts val="0"/>
              </a:spcAft>
              <a:buClr>
                <a:schemeClr val="dk2"/>
              </a:buClr>
              <a:buSzPts val="5400"/>
              <a:buNone/>
              <a:defRPr sz="5400" b="0">
                <a:solidFill>
                  <a:schemeClr val="dk2"/>
                </a:solidFill>
              </a:defRPr>
            </a:lvl7pPr>
            <a:lvl8pPr lvl="7" algn="l">
              <a:lnSpc>
                <a:spcPct val="100000"/>
              </a:lnSpc>
              <a:spcBef>
                <a:spcPts val="0"/>
              </a:spcBef>
              <a:spcAft>
                <a:spcPts val="0"/>
              </a:spcAft>
              <a:buClr>
                <a:schemeClr val="dk2"/>
              </a:buClr>
              <a:buSzPts val="5400"/>
              <a:buNone/>
              <a:defRPr sz="5400" b="0">
                <a:solidFill>
                  <a:schemeClr val="dk2"/>
                </a:solidFill>
              </a:defRPr>
            </a:lvl8pPr>
            <a:lvl9pPr lvl="8" algn="l">
              <a:lnSpc>
                <a:spcPct val="100000"/>
              </a:lnSpc>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2"/>
        <p:cNvGrpSpPr/>
        <p:nvPr/>
      </p:nvGrpSpPr>
      <p:grpSpPr>
        <a:xfrm>
          <a:off x="0" y="0"/>
          <a:ext cx="0" cy="0"/>
          <a:chOff x="0" y="0"/>
          <a:chExt cx="0" cy="0"/>
        </a:xfrm>
      </p:grpSpPr>
      <p:sp>
        <p:nvSpPr>
          <p:cNvPr id="63" name="Google Shape;63;p13"/>
          <p:cNvSpPr/>
          <p:nvPr/>
        </p:nvSpPr>
        <p:spPr>
          <a:xfrm>
            <a:off x="0" y="4800600"/>
            <a:ext cx="9144000" cy="342900"/>
          </a:xfrm>
          <a:prstGeom prst="rect">
            <a:avLst/>
          </a:prstGeom>
          <a:solidFill>
            <a:srgbClr val="618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0" y="4750594"/>
            <a:ext cx="9144000" cy="5000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txBox="1">
            <a:spLocks noGrp="1"/>
          </p:cNvSpPr>
          <p:nvPr>
            <p:ph type="title"/>
          </p:nvPr>
        </p:nvSpPr>
        <p:spPr>
          <a:xfrm>
            <a:off x="822325" y="215504"/>
            <a:ext cx="7543800" cy="1087040"/>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SzPts val="1400"/>
              <a:buNone/>
              <a:defRPr sz="3600" b="0" i="0" u="none" strike="noStrike" cap="none">
                <a:solidFill>
                  <a:srgbClr val="404040"/>
                </a:solidFill>
                <a:latin typeface="Calibri"/>
                <a:ea typeface="Calibri"/>
                <a:cs typeface="Calibri"/>
                <a:sym typeface="Calibri"/>
              </a:defRPr>
            </a:lvl1pPr>
            <a:lvl2pPr marR="0" lvl="1" algn="l" rtl="0">
              <a:lnSpc>
                <a:spcPct val="85000"/>
              </a:lnSpc>
              <a:spcBef>
                <a:spcPts val="0"/>
              </a:spcBef>
              <a:spcAft>
                <a:spcPts val="0"/>
              </a:spcAft>
              <a:buSzPts val="1400"/>
              <a:buNone/>
              <a:defRPr sz="3600" b="0" i="0" u="none" strike="noStrike" cap="none">
                <a:solidFill>
                  <a:srgbClr val="404040"/>
                </a:solidFill>
                <a:latin typeface="Calibri"/>
                <a:ea typeface="Calibri"/>
                <a:cs typeface="Calibri"/>
                <a:sym typeface="Calibri"/>
              </a:defRPr>
            </a:lvl2pPr>
            <a:lvl3pPr marR="0" lvl="2" algn="l" rtl="0">
              <a:lnSpc>
                <a:spcPct val="85000"/>
              </a:lnSpc>
              <a:spcBef>
                <a:spcPts val="0"/>
              </a:spcBef>
              <a:spcAft>
                <a:spcPts val="0"/>
              </a:spcAft>
              <a:buSzPts val="1400"/>
              <a:buNone/>
              <a:defRPr sz="3600" b="0" i="0" u="none" strike="noStrike" cap="none">
                <a:solidFill>
                  <a:srgbClr val="404040"/>
                </a:solidFill>
                <a:latin typeface="Calibri"/>
                <a:ea typeface="Calibri"/>
                <a:cs typeface="Calibri"/>
                <a:sym typeface="Calibri"/>
              </a:defRPr>
            </a:lvl3pPr>
            <a:lvl4pPr marR="0" lvl="3" algn="l" rtl="0">
              <a:lnSpc>
                <a:spcPct val="85000"/>
              </a:lnSpc>
              <a:spcBef>
                <a:spcPts val="0"/>
              </a:spcBef>
              <a:spcAft>
                <a:spcPts val="0"/>
              </a:spcAft>
              <a:buSzPts val="1400"/>
              <a:buNone/>
              <a:defRPr sz="3600" b="0" i="0" u="none" strike="noStrike" cap="none">
                <a:solidFill>
                  <a:srgbClr val="404040"/>
                </a:solidFill>
                <a:latin typeface="Calibri"/>
                <a:ea typeface="Calibri"/>
                <a:cs typeface="Calibri"/>
                <a:sym typeface="Calibri"/>
              </a:defRPr>
            </a:lvl4pPr>
            <a:lvl5pPr marR="0" lvl="4" algn="l" rtl="0">
              <a:lnSpc>
                <a:spcPct val="85000"/>
              </a:lnSpc>
              <a:spcBef>
                <a:spcPts val="0"/>
              </a:spcBef>
              <a:spcAft>
                <a:spcPts val="0"/>
              </a:spcAft>
              <a:buSzPts val="1400"/>
              <a:buNone/>
              <a:defRPr sz="3600" b="0" i="0" u="none" strike="noStrike" cap="none">
                <a:solidFill>
                  <a:srgbClr val="404040"/>
                </a:solidFill>
                <a:latin typeface="Calibri"/>
                <a:ea typeface="Calibri"/>
                <a:cs typeface="Calibri"/>
                <a:sym typeface="Calibri"/>
              </a:defRPr>
            </a:lvl5pPr>
            <a:lvl6pPr marR="0" lvl="5" algn="l" rtl="0">
              <a:lnSpc>
                <a:spcPct val="85000"/>
              </a:lnSpc>
              <a:spcBef>
                <a:spcPts val="0"/>
              </a:spcBef>
              <a:spcAft>
                <a:spcPts val="0"/>
              </a:spcAft>
              <a:buSzPts val="1400"/>
              <a:buNone/>
              <a:defRPr sz="3600" b="0" i="0" u="none" strike="noStrike" cap="none">
                <a:solidFill>
                  <a:srgbClr val="404040"/>
                </a:solidFill>
                <a:latin typeface="Calibri"/>
                <a:ea typeface="Calibri"/>
                <a:cs typeface="Calibri"/>
                <a:sym typeface="Calibri"/>
              </a:defRPr>
            </a:lvl6pPr>
            <a:lvl7pPr marR="0" lvl="6" algn="l" rtl="0">
              <a:lnSpc>
                <a:spcPct val="85000"/>
              </a:lnSpc>
              <a:spcBef>
                <a:spcPts val="0"/>
              </a:spcBef>
              <a:spcAft>
                <a:spcPts val="0"/>
              </a:spcAft>
              <a:buSzPts val="1400"/>
              <a:buNone/>
              <a:defRPr sz="3600" b="0" i="0" u="none" strike="noStrike" cap="none">
                <a:solidFill>
                  <a:srgbClr val="404040"/>
                </a:solidFill>
                <a:latin typeface="Calibri"/>
                <a:ea typeface="Calibri"/>
                <a:cs typeface="Calibri"/>
                <a:sym typeface="Calibri"/>
              </a:defRPr>
            </a:lvl7pPr>
            <a:lvl8pPr marR="0" lvl="7" algn="l" rtl="0">
              <a:lnSpc>
                <a:spcPct val="85000"/>
              </a:lnSpc>
              <a:spcBef>
                <a:spcPts val="0"/>
              </a:spcBef>
              <a:spcAft>
                <a:spcPts val="0"/>
              </a:spcAft>
              <a:buSzPts val="1400"/>
              <a:buNone/>
              <a:defRPr sz="3600" b="0" i="0" u="none" strike="noStrike" cap="none">
                <a:solidFill>
                  <a:srgbClr val="404040"/>
                </a:solidFill>
                <a:latin typeface="Calibri"/>
                <a:ea typeface="Calibri"/>
                <a:cs typeface="Calibri"/>
                <a:sym typeface="Calibri"/>
              </a:defRPr>
            </a:lvl8pPr>
            <a:lvl9pPr marR="0" lvl="8" algn="l" rtl="0">
              <a:lnSpc>
                <a:spcPct val="85000"/>
              </a:lnSpc>
              <a:spcBef>
                <a:spcPts val="0"/>
              </a:spcBef>
              <a:spcAft>
                <a:spcPts val="0"/>
              </a:spcAft>
              <a:buSzPts val="1400"/>
              <a:buNone/>
              <a:defRPr sz="3600" b="0" i="0" u="none" strike="noStrike" cap="none">
                <a:solidFill>
                  <a:srgbClr val="404040"/>
                </a:solidFill>
                <a:latin typeface="Calibri"/>
                <a:ea typeface="Calibri"/>
                <a:cs typeface="Calibri"/>
                <a:sym typeface="Calibri"/>
              </a:defRPr>
            </a:lvl9pPr>
          </a:lstStyle>
          <a:p>
            <a:endParaRPr/>
          </a:p>
        </p:txBody>
      </p:sp>
      <p:sp>
        <p:nvSpPr>
          <p:cNvPr id="66" name="Google Shape;66;p13"/>
          <p:cNvSpPr txBox="1">
            <a:spLocks noGrp="1"/>
          </p:cNvSpPr>
          <p:nvPr>
            <p:ph type="body" idx="1"/>
          </p:nvPr>
        </p:nvSpPr>
        <p:spPr>
          <a:xfrm>
            <a:off x="822325" y="1384698"/>
            <a:ext cx="7543800" cy="3017044"/>
          </a:xfrm>
          <a:prstGeom prst="rect">
            <a:avLst/>
          </a:prstGeom>
          <a:noFill/>
          <a:ln>
            <a:noFill/>
          </a:ln>
        </p:spPr>
        <p:txBody>
          <a:bodyPr spcFirstLastPara="1" wrap="square" lIns="0" tIns="45700" rIns="0" bIns="45700" anchor="t" anchorCtr="0">
            <a:no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404040"/>
                </a:solidFill>
                <a:latin typeface="Calibri"/>
                <a:ea typeface="Calibri"/>
                <a:cs typeface="Calibri"/>
                <a:sym typeface="Calibri"/>
              </a:defRPr>
            </a:lvl1pPr>
            <a:lvl2pPr marL="914400" marR="0" lvl="1" indent="-342900" algn="l" rtl="0">
              <a:lnSpc>
                <a:spcPct val="90000"/>
              </a:lnSpc>
              <a:spcBef>
                <a:spcPts val="150"/>
              </a:spcBef>
              <a:spcAft>
                <a:spcPts val="0"/>
              </a:spcAft>
              <a:buClr>
                <a:schemeClr val="accent1"/>
              </a:buClr>
              <a:buSzPts val="1800"/>
              <a:buFont typeface="Calibri"/>
              <a:buChar char="◦"/>
              <a:defRPr sz="1800" b="0" i="0" u="none" strike="noStrike" cap="none">
                <a:solidFill>
                  <a:srgbClr val="404040"/>
                </a:solidFill>
                <a:latin typeface="Calibri"/>
                <a:ea typeface="Calibri"/>
                <a:cs typeface="Calibri"/>
                <a:sym typeface="Calibri"/>
              </a:defRPr>
            </a:lvl2pPr>
            <a:lvl3pPr marL="1371600" marR="0" lvl="2" indent="-295275" algn="l" rtl="0">
              <a:lnSpc>
                <a:spcPct val="90000"/>
              </a:lnSpc>
              <a:spcBef>
                <a:spcPts val="300"/>
              </a:spcBef>
              <a:spcAft>
                <a:spcPts val="0"/>
              </a:spcAft>
              <a:buClr>
                <a:schemeClr val="accent1"/>
              </a:buClr>
              <a:buSzPts val="1050"/>
              <a:buFont typeface="Calibri"/>
              <a:buChar char="◦"/>
              <a:defRPr sz="1050" b="0" i="0" u="none" strike="noStrike" cap="none">
                <a:solidFill>
                  <a:srgbClr val="404040"/>
                </a:solidFill>
                <a:latin typeface="Calibri"/>
                <a:ea typeface="Calibri"/>
                <a:cs typeface="Calibri"/>
                <a:sym typeface="Calibri"/>
              </a:defRPr>
            </a:lvl3pPr>
            <a:lvl4pPr marL="1828800" marR="0" lvl="3" indent="-295275" algn="l" rtl="0">
              <a:lnSpc>
                <a:spcPct val="90000"/>
              </a:lnSpc>
              <a:spcBef>
                <a:spcPts val="300"/>
              </a:spcBef>
              <a:spcAft>
                <a:spcPts val="0"/>
              </a:spcAft>
              <a:buClr>
                <a:schemeClr val="accent1"/>
              </a:buClr>
              <a:buSzPts val="1050"/>
              <a:buFont typeface="Calibri"/>
              <a:buChar char="◦"/>
              <a:defRPr sz="1050" b="0" i="0" u="none" strike="noStrike" cap="none">
                <a:solidFill>
                  <a:srgbClr val="404040"/>
                </a:solidFill>
                <a:latin typeface="Calibri"/>
                <a:ea typeface="Calibri"/>
                <a:cs typeface="Calibri"/>
                <a:sym typeface="Calibri"/>
              </a:defRPr>
            </a:lvl4pPr>
            <a:lvl5pPr marL="2286000" marR="0" lvl="4" indent="-295275" algn="l" rtl="0">
              <a:lnSpc>
                <a:spcPct val="90000"/>
              </a:lnSpc>
              <a:spcBef>
                <a:spcPts val="300"/>
              </a:spcBef>
              <a:spcAft>
                <a:spcPts val="0"/>
              </a:spcAft>
              <a:buClr>
                <a:schemeClr val="accent1"/>
              </a:buClr>
              <a:buSzPts val="1050"/>
              <a:buFont typeface="Calibri"/>
              <a:buChar char="◦"/>
              <a:defRPr sz="1050" b="0" i="0" u="none" strike="noStrike" cap="none">
                <a:solidFill>
                  <a:srgbClr val="404040"/>
                </a:solidFill>
                <a:latin typeface="Calibri"/>
                <a:ea typeface="Calibri"/>
                <a:cs typeface="Calibri"/>
                <a:sym typeface="Calibri"/>
              </a:defRPr>
            </a:lvl5pPr>
            <a:lvl6pPr marL="2743200" marR="0" lvl="5"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6pPr>
            <a:lvl7pPr marL="3200400" marR="0" lvl="6"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7pPr>
            <a:lvl8pPr marL="3657600" marR="0" lvl="7"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8pPr>
            <a:lvl9pPr marL="4114800" marR="0" lvl="8" indent="-295275" algn="l" rtl="0">
              <a:lnSpc>
                <a:spcPct val="90000"/>
              </a:lnSpc>
              <a:spcBef>
                <a:spcPts val="300"/>
              </a:spcBef>
              <a:spcAft>
                <a:spcPts val="30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67" name="Google Shape;67;p13"/>
          <p:cNvSpPr txBox="1">
            <a:spLocks noGrp="1"/>
          </p:cNvSpPr>
          <p:nvPr>
            <p:ph type="dt" idx="10"/>
          </p:nvPr>
        </p:nvSpPr>
        <p:spPr>
          <a:xfrm>
            <a:off x="822325" y="4844654"/>
            <a:ext cx="18542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675"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8" name="Google Shape;68;p13"/>
          <p:cNvSpPr txBox="1">
            <a:spLocks noGrp="1"/>
          </p:cNvSpPr>
          <p:nvPr>
            <p:ph type="ftr" idx="11"/>
          </p:nvPr>
        </p:nvSpPr>
        <p:spPr>
          <a:xfrm>
            <a:off x="2765426" y="4844654"/>
            <a:ext cx="3616325"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675"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9" name="Google Shape;69;p13"/>
          <p:cNvSpPr txBox="1">
            <a:spLocks noGrp="1"/>
          </p:cNvSpPr>
          <p:nvPr>
            <p:ph type="sldNum" idx="12"/>
          </p:nvPr>
        </p:nvSpPr>
        <p:spPr>
          <a:xfrm>
            <a:off x="7424738" y="4844654"/>
            <a:ext cx="98425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7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None/>
              <a:defRPr sz="7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None/>
              <a:defRPr sz="7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None/>
              <a:defRPr sz="7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None/>
              <a:defRPr sz="7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None/>
              <a:defRPr sz="7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None/>
              <a:defRPr sz="7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None/>
              <a:defRPr sz="7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None/>
              <a:defRPr sz="7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cxnSp>
        <p:nvCxnSpPr>
          <p:cNvPr id="70" name="Google Shape;70;p13"/>
          <p:cNvCxnSpPr/>
          <p:nvPr/>
        </p:nvCxnSpPr>
        <p:spPr>
          <a:xfrm>
            <a:off x="895350" y="1303735"/>
            <a:ext cx="7475538"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mailto:line.svortevik@bergen.kommune.no"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hyperlink" Target="mailto:helsestasjon.sandsli@bergen.kommune.no" TargetMode="External"/><Relationship Id="rId4" Type="http://schemas.openxmlformats.org/officeDocument/2006/relationships/hyperlink" Target="mailto:Mia.nedretvedt@bergen.kommune.n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mailto:fau.raskole@gmail.com"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mailto:natteravneneraadal@gmail.com"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159" name="Google Shape;159;p25"/>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160" name="Google Shape;160;p25"/>
          <p:cNvPicPr preferRelativeResize="0"/>
          <p:nvPr/>
        </p:nvPicPr>
        <p:blipFill rotWithShape="1">
          <a:blip r:embed="rId3">
            <a:alphaModFix/>
          </a:blip>
          <a:srcRect/>
          <a:stretch/>
        </p:blipFill>
        <p:spPr>
          <a:xfrm>
            <a:off x="0" y="0"/>
            <a:ext cx="9143999" cy="5054824"/>
          </a:xfrm>
          <a:prstGeom prst="rect">
            <a:avLst/>
          </a:prstGeom>
          <a:noFill/>
          <a:ln>
            <a:noFill/>
          </a:ln>
        </p:spPr>
      </p:pic>
      <p:sp>
        <p:nvSpPr>
          <p:cNvPr id="161" name="Google Shape;161;p25"/>
          <p:cNvSpPr txBox="1"/>
          <p:nvPr/>
        </p:nvSpPr>
        <p:spPr>
          <a:xfrm>
            <a:off x="1096425" y="4321175"/>
            <a:ext cx="464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162" name="Google Shape;162;p25"/>
          <p:cNvSpPr txBox="1"/>
          <p:nvPr/>
        </p:nvSpPr>
        <p:spPr>
          <a:xfrm>
            <a:off x="440600" y="205550"/>
            <a:ext cx="8520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no" sz="4200" b="1" i="0" u="none" strike="noStrike" cap="none">
                <a:solidFill>
                  <a:schemeClr val="accent1"/>
                </a:solidFill>
                <a:latin typeface="PT Sans Narrow"/>
                <a:ea typeface="PT Sans Narrow"/>
                <a:cs typeface="PT Sans Narrow"/>
                <a:sym typeface="PT Sans Narrow"/>
              </a:rPr>
              <a:t>Velkommen til foreldremøte for 8. trinn</a:t>
            </a:r>
            <a:endParaRPr sz="14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311700" y="309950"/>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no" sz="3840"/>
              <a:t>Danning og utdanning</a:t>
            </a:r>
            <a:endParaRPr sz="3840"/>
          </a:p>
        </p:txBody>
      </p:sp>
      <p:sp>
        <p:nvSpPr>
          <p:cNvPr id="196" name="Google Shape;196;p30"/>
          <p:cNvSpPr txBox="1">
            <a:spLocks noGrp="1"/>
          </p:cNvSpPr>
          <p:nvPr>
            <p:ph type="body" idx="1"/>
          </p:nvPr>
        </p:nvSpPr>
        <p:spPr>
          <a:xfrm>
            <a:off x="311700" y="1086250"/>
            <a:ext cx="8520600" cy="3723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sz="4400">
                <a:latin typeface="Caveat"/>
                <a:ea typeface="Caveat"/>
                <a:cs typeface="Caveat"/>
                <a:sym typeface="Caveat"/>
              </a:rPr>
              <a:t>“Dannelse som premiss for utdannelse”</a:t>
            </a:r>
            <a:endParaRPr sz="4400">
              <a:latin typeface="Caveat"/>
              <a:ea typeface="Caveat"/>
              <a:cs typeface="Caveat"/>
              <a:sym typeface="Caveat"/>
            </a:endParaRPr>
          </a:p>
          <a:p>
            <a:pPr marL="0" lvl="0" indent="0" algn="l" rtl="0">
              <a:lnSpc>
                <a:spcPct val="115000"/>
              </a:lnSpc>
              <a:spcBef>
                <a:spcPts val="0"/>
              </a:spcBef>
              <a:spcAft>
                <a:spcPts val="0"/>
              </a:spcAft>
              <a:buSzPts val="1800"/>
              <a:buNone/>
            </a:pPr>
            <a:r>
              <a:rPr lang="no" sz="2400" b="1">
                <a:solidFill>
                  <a:srgbClr val="303030"/>
                </a:solidFill>
                <a:latin typeface="Caveat"/>
                <a:ea typeface="Caveat"/>
                <a:cs typeface="Caveat"/>
                <a:sym typeface="Caveat"/>
              </a:rPr>
              <a:t>Individet / fellesskapet</a:t>
            </a:r>
            <a:endParaRPr sz="2400" b="1">
              <a:solidFill>
                <a:srgbClr val="303030"/>
              </a:solidFill>
              <a:latin typeface="Caveat"/>
              <a:ea typeface="Caveat"/>
              <a:cs typeface="Caveat"/>
              <a:sym typeface="Caveat"/>
            </a:endParaRPr>
          </a:p>
          <a:p>
            <a:pPr marL="0" lvl="0" indent="0" algn="l" rtl="0">
              <a:lnSpc>
                <a:spcPct val="115000"/>
              </a:lnSpc>
              <a:spcBef>
                <a:spcPts val="0"/>
              </a:spcBef>
              <a:spcAft>
                <a:spcPts val="0"/>
              </a:spcAft>
              <a:buSzPts val="1800"/>
              <a:buNone/>
            </a:pPr>
            <a:r>
              <a:rPr lang="no" sz="2000">
                <a:latin typeface="Caveat"/>
                <a:ea typeface="Caveat"/>
                <a:cs typeface="Caveat"/>
                <a:sym typeface="Caveat"/>
              </a:rPr>
              <a:t>“Vi må være mer opptatt av verdien av å bidra til fellesskapet og mindre opptatt av enkeltindividets prestasjoner. Vi må hjelpe barna med å løfte blikket og være opptatt av noe annet enn seg selv. </a:t>
            </a:r>
            <a:endParaRPr sz="2000">
              <a:latin typeface="Caveat"/>
              <a:ea typeface="Caveat"/>
              <a:cs typeface="Caveat"/>
              <a:sym typeface="Caveat"/>
            </a:endParaRPr>
          </a:p>
          <a:p>
            <a:pPr marL="457200" lvl="0" indent="-355600" algn="l" rtl="0">
              <a:lnSpc>
                <a:spcPct val="115000"/>
              </a:lnSpc>
              <a:spcBef>
                <a:spcPts val="0"/>
              </a:spcBef>
              <a:spcAft>
                <a:spcPts val="0"/>
              </a:spcAft>
              <a:buSzPts val="2000"/>
              <a:buFont typeface="Caveat"/>
              <a:buChar char="-"/>
            </a:pPr>
            <a:r>
              <a:rPr lang="no" sz="2000">
                <a:latin typeface="Caveat"/>
                <a:ea typeface="Caveat"/>
                <a:cs typeface="Caveat"/>
                <a:sym typeface="Caveat"/>
              </a:rPr>
              <a:t>Gleden over å være en del av noe større enn seg selv er mye mer solid enn den kortvarige gleden over egne prestasjoner eller ros og heiarop.”</a:t>
            </a:r>
            <a:endParaRPr sz="2000">
              <a:latin typeface="Caveat"/>
              <a:ea typeface="Caveat"/>
              <a:cs typeface="Caveat"/>
              <a:sym typeface="Caveat"/>
            </a:endParaRPr>
          </a:p>
          <a:p>
            <a:pPr marL="4114800" lvl="8" indent="-317500" algn="l" rtl="0">
              <a:lnSpc>
                <a:spcPct val="115000"/>
              </a:lnSpc>
              <a:spcBef>
                <a:spcPts val="0"/>
              </a:spcBef>
              <a:spcAft>
                <a:spcPts val="0"/>
              </a:spcAft>
              <a:buSzPts val="1400"/>
              <a:buFont typeface="Calibri"/>
              <a:buChar char="-"/>
            </a:pPr>
            <a:r>
              <a:rPr lang="no">
                <a:latin typeface="Calibri"/>
                <a:ea typeface="Calibri"/>
                <a:cs typeface="Calibri"/>
                <a:sym typeface="Calibri"/>
              </a:rPr>
              <a:t>Line Marie Warholm, psykolog. BT 27.08.2023   -</a:t>
            </a:r>
            <a:endParaRPr sz="14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a:spLocks noGrp="1"/>
          </p:cNvSpPr>
          <p:nvPr>
            <p:ph type="title"/>
          </p:nvPr>
        </p:nvSpPr>
        <p:spPr>
          <a:xfrm>
            <a:off x="311700" y="13977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Skolens fokusområder</a:t>
            </a:r>
            <a:endParaRPr/>
          </a:p>
        </p:txBody>
      </p:sp>
      <p:sp>
        <p:nvSpPr>
          <p:cNvPr id="238" name="Google Shape;238;p35"/>
          <p:cNvSpPr txBox="1">
            <a:spLocks noGrp="1"/>
          </p:cNvSpPr>
          <p:nvPr>
            <p:ph type="body" idx="1"/>
          </p:nvPr>
        </p:nvSpPr>
        <p:spPr>
          <a:xfrm>
            <a:off x="311700" y="847175"/>
            <a:ext cx="8520600" cy="40980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86448"/>
              <a:buNone/>
            </a:pPr>
            <a:r>
              <a:rPr lang="no" sz="2251" b="1">
                <a:solidFill>
                  <a:schemeClr val="accent1"/>
                </a:solidFill>
                <a:latin typeface="PT Sans Narrow"/>
                <a:ea typeface="PT Sans Narrow"/>
                <a:cs typeface="PT Sans Narrow"/>
                <a:sym typeface="PT Sans Narrow"/>
              </a:rPr>
              <a:t>Sammen for kvalitet, læring og medvirkning</a:t>
            </a:r>
            <a:endParaRPr sz="2251" b="1">
              <a:solidFill>
                <a:schemeClr val="accent1"/>
              </a:solidFill>
              <a:latin typeface="PT Sans Narrow"/>
              <a:ea typeface="PT Sans Narrow"/>
              <a:cs typeface="PT Sans Narrow"/>
              <a:sym typeface="PT Sans Narrow"/>
            </a:endParaRPr>
          </a:p>
          <a:p>
            <a:pPr marL="0" lvl="0" indent="0" algn="l" rtl="0">
              <a:lnSpc>
                <a:spcPct val="115000"/>
              </a:lnSpc>
              <a:spcBef>
                <a:spcPts val="0"/>
              </a:spcBef>
              <a:spcAft>
                <a:spcPts val="0"/>
              </a:spcAft>
              <a:buSzPct val="108108"/>
              <a:buNone/>
            </a:pPr>
            <a:r>
              <a:rPr lang="no">
                <a:solidFill>
                  <a:srgbClr val="000000"/>
                </a:solidFill>
              </a:rPr>
              <a:t>Skolen utvikler systemer og praksiser som sikrer at elevene </a:t>
            </a:r>
            <a:r>
              <a:rPr lang="no" u="sng">
                <a:solidFill>
                  <a:srgbClr val="000000"/>
                </a:solidFill>
              </a:rPr>
              <a:t>medvirker</a:t>
            </a:r>
            <a:r>
              <a:rPr lang="no">
                <a:solidFill>
                  <a:srgbClr val="000000"/>
                </a:solidFill>
              </a:rPr>
              <a:t> og er i </a:t>
            </a:r>
            <a:r>
              <a:rPr lang="no" u="sng">
                <a:solidFill>
                  <a:srgbClr val="000000"/>
                </a:solidFill>
              </a:rPr>
              <a:t>dialog</a:t>
            </a:r>
            <a:r>
              <a:rPr lang="no">
                <a:solidFill>
                  <a:srgbClr val="000000"/>
                </a:solidFill>
              </a:rPr>
              <a:t> om </a:t>
            </a:r>
            <a:r>
              <a:rPr lang="no" u="sng">
                <a:solidFill>
                  <a:srgbClr val="000000"/>
                </a:solidFill>
              </a:rPr>
              <a:t>mestring og motivasjon</a:t>
            </a:r>
            <a:r>
              <a:rPr lang="no">
                <a:solidFill>
                  <a:srgbClr val="000000"/>
                </a:solidFill>
              </a:rPr>
              <a:t>.</a:t>
            </a:r>
            <a:endParaRPr/>
          </a:p>
          <a:p>
            <a:pPr marL="0" lvl="0" indent="0" algn="l" rtl="0">
              <a:lnSpc>
                <a:spcPct val="115000"/>
              </a:lnSpc>
              <a:spcBef>
                <a:spcPts val="0"/>
              </a:spcBef>
              <a:spcAft>
                <a:spcPts val="0"/>
              </a:spcAft>
              <a:buSzPct val="87813"/>
              <a:buNone/>
            </a:pPr>
            <a:endParaRPr sz="2216" b="1">
              <a:solidFill>
                <a:schemeClr val="accent1"/>
              </a:solidFill>
              <a:latin typeface="PT Sans Narrow"/>
              <a:ea typeface="PT Sans Narrow"/>
              <a:cs typeface="PT Sans Narrow"/>
              <a:sym typeface="PT Sans Narrow"/>
            </a:endParaRPr>
          </a:p>
          <a:p>
            <a:pPr marL="0" lvl="0" indent="0" algn="l" rtl="0">
              <a:lnSpc>
                <a:spcPct val="150000"/>
              </a:lnSpc>
              <a:spcBef>
                <a:spcPts val="0"/>
              </a:spcBef>
              <a:spcAft>
                <a:spcPts val="0"/>
              </a:spcAft>
              <a:buSzPct val="87813"/>
              <a:buNone/>
            </a:pPr>
            <a:r>
              <a:rPr lang="no" sz="2216" b="1">
                <a:solidFill>
                  <a:schemeClr val="accent1"/>
                </a:solidFill>
                <a:latin typeface="PT Sans Narrow"/>
                <a:ea typeface="PT Sans Narrow"/>
                <a:cs typeface="PT Sans Narrow"/>
                <a:sym typeface="PT Sans Narrow"/>
              </a:rPr>
              <a:t>Dembra</a:t>
            </a:r>
            <a:endParaRPr sz="2216" b="1">
              <a:solidFill>
                <a:schemeClr val="accent1"/>
              </a:solidFill>
              <a:latin typeface="PT Sans Narrow"/>
              <a:ea typeface="PT Sans Narrow"/>
              <a:cs typeface="PT Sans Narrow"/>
              <a:sym typeface="PT Sans Narrow"/>
            </a:endParaRPr>
          </a:p>
          <a:p>
            <a:pPr marL="0" lvl="0" indent="0" algn="l" rtl="0">
              <a:lnSpc>
                <a:spcPct val="150000"/>
              </a:lnSpc>
              <a:spcBef>
                <a:spcPts val="0"/>
              </a:spcBef>
              <a:spcAft>
                <a:spcPts val="0"/>
              </a:spcAft>
              <a:buSzPct val="108108"/>
              <a:buNone/>
            </a:pPr>
            <a:r>
              <a:rPr lang="no" i="1">
                <a:solidFill>
                  <a:srgbClr val="303030"/>
                </a:solidFill>
              </a:rPr>
              <a:t>Demokratisk beredskap mot rasisme og antisemetisme.</a:t>
            </a:r>
            <a:endParaRPr i="1">
              <a:solidFill>
                <a:srgbClr val="303030"/>
              </a:solidFill>
            </a:endParaRPr>
          </a:p>
          <a:p>
            <a:pPr marL="0" lvl="0" indent="0" algn="l" rtl="0">
              <a:lnSpc>
                <a:spcPct val="150000"/>
              </a:lnSpc>
              <a:spcBef>
                <a:spcPts val="0"/>
              </a:spcBef>
              <a:spcAft>
                <a:spcPts val="0"/>
              </a:spcAft>
              <a:buSzPct val="108108"/>
              <a:buNone/>
            </a:pPr>
            <a:r>
              <a:rPr lang="no">
                <a:solidFill>
                  <a:srgbClr val="303030"/>
                </a:solidFill>
              </a:rPr>
              <a:t>Handler om inkludering og motvirke utenforskap.</a:t>
            </a:r>
            <a:endParaRPr>
              <a:solidFill>
                <a:srgbClr val="303030"/>
              </a:solidFill>
            </a:endParaRPr>
          </a:p>
          <a:p>
            <a:pPr marL="0" lvl="0" indent="0" algn="l" rtl="0">
              <a:lnSpc>
                <a:spcPct val="100000"/>
              </a:lnSpc>
              <a:spcBef>
                <a:spcPts val="0"/>
              </a:spcBef>
              <a:spcAft>
                <a:spcPts val="0"/>
              </a:spcAft>
              <a:buSzPct val="108108"/>
              <a:buNone/>
            </a:pPr>
            <a:endParaRPr>
              <a:solidFill>
                <a:srgbClr val="303030"/>
              </a:solidFill>
            </a:endParaRPr>
          </a:p>
          <a:p>
            <a:pPr marL="0" lvl="0" indent="0" algn="l" rtl="0">
              <a:lnSpc>
                <a:spcPct val="100000"/>
              </a:lnSpc>
              <a:spcBef>
                <a:spcPts val="0"/>
              </a:spcBef>
              <a:spcAft>
                <a:spcPts val="0"/>
              </a:spcAft>
              <a:buSzPct val="88452"/>
              <a:buNone/>
            </a:pPr>
            <a:r>
              <a:rPr lang="no" sz="2200" b="1">
                <a:solidFill>
                  <a:schemeClr val="accent1"/>
                </a:solidFill>
                <a:latin typeface="PT Sans Narrow"/>
                <a:ea typeface="PT Sans Narrow"/>
                <a:cs typeface="PT Sans Narrow"/>
                <a:sym typeface="PT Sans Narrow"/>
              </a:rPr>
              <a:t>Dysleksivennlig skole</a:t>
            </a:r>
            <a:endParaRPr sz="2200" b="1">
              <a:solidFill>
                <a:schemeClr val="accent1"/>
              </a:solidFill>
              <a:latin typeface="PT Sans Narrow"/>
              <a:ea typeface="PT Sans Narrow"/>
              <a:cs typeface="PT Sans Narrow"/>
              <a:sym typeface="PT Sans Narrow"/>
            </a:endParaRPr>
          </a:p>
          <a:p>
            <a:pPr marL="457200" lvl="0" indent="-315097" algn="l" rtl="0">
              <a:lnSpc>
                <a:spcPct val="100000"/>
              </a:lnSpc>
              <a:spcBef>
                <a:spcPts val="1200"/>
              </a:spcBef>
              <a:spcAft>
                <a:spcPts val="0"/>
              </a:spcAft>
              <a:buClr>
                <a:srgbClr val="303030"/>
              </a:buClr>
              <a:buSzPct val="108108"/>
              <a:buChar char="-"/>
            </a:pPr>
            <a:r>
              <a:rPr lang="no">
                <a:solidFill>
                  <a:srgbClr val="303030"/>
                </a:solidFill>
              </a:rPr>
              <a:t>skaper et inkluderende og aksepterende miljø. </a:t>
            </a:r>
            <a:endParaRPr>
              <a:solidFill>
                <a:srgbClr val="303030"/>
              </a:solidFill>
            </a:endParaRPr>
          </a:p>
          <a:p>
            <a:pPr marL="457200" lvl="0" indent="-315097" algn="l" rtl="0">
              <a:lnSpc>
                <a:spcPct val="100000"/>
              </a:lnSpc>
              <a:spcBef>
                <a:spcPts val="1000"/>
              </a:spcBef>
              <a:spcAft>
                <a:spcPts val="0"/>
              </a:spcAft>
              <a:buClr>
                <a:srgbClr val="303030"/>
              </a:buClr>
              <a:buSzPct val="108108"/>
              <a:buChar char="-"/>
            </a:pPr>
            <a:r>
              <a:rPr lang="no">
                <a:solidFill>
                  <a:srgbClr val="303030"/>
                </a:solidFill>
              </a:rPr>
              <a:t>har gode systemer og har kompetanse på å finne elever som har vansker.</a:t>
            </a:r>
            <a:endParaRPr>
              <a:solidFill>
                <a:srgbClr val="222222"/>
              </a:solidFill>
            </a:endParaRPr>
          </a:p>
          <a:p>
            <a:pPr marL="457200" lvl="0" indent="-315097" algn="l" rtl="0">
              <a:lnSpc>
                <a:spcPct val="100000"/>
              </a:lnSpc>
              <a:spcBef>
                <a:spcPts val="1000"/>
              </a:spcBef>
              <a:spcAft>
                <a:spcPts val="0"/>
              </a:spcAft>
              <a:buClr>
                <a:srgbClr val="303030"/>
              </a:buClr>
              <a:buSzPct val="108108"/>
              <a:buChar char="-"/>
            </a:pPr>
            <a:r>
              <a:rPr lang="no">
                <a:solidFill>
                  <a:srgbClr val="303030"/>
                </a:solidFill>
              </a:rPr>
              <a:t>utnytter de mulighetene IKT gir i opplæringen. </a:t>
            </a:r>
            <a:endParaRPr>
              <a:solidFill>
                <a:srgbClr val="303030"/>
              </a:solidFill>
            </a:endParaRPr>
          </a:p>
          <a:p>
            <a:pPr marL="457200" lvl="0" indent="-315097" algn="l" rtl="0">
              <a:lnSpc>
                <a:spcPct val="100000"/>
              </a:lnSpc>
              <a:spcBef>
                <a:spcPts val="1000"/>
              </a:spcBef>
              <a:spcAft>
                <a:spcPts val="0"/>
              </a:spcAft>
              <a:buClr>
                <a:srgbClr val="303030"/>
              </a:buClr>
              <a:buSzPct val="108108"/>
              <a:buChar char="-"/>
            </a:pPr>
            <a:r>
              <a:rPr lang="no">
                <a:solidFill>
                  <a:srgbClr val="303030"/>
                </a:solidFill>
              </a:rPr>
              <a:t>sørger for at alle lærere har kompetanse i tilpasset undervisning for elever med dysleksi, dyskalkuli og utviklingsmessige språkforstyrrelser.  </a:t>
            </a:r>
            <a:endParaRPr>
              <a:solidFill>
                <a:srgbClr val="303030"/>
              </a:solidFill>
            </a:endParaRPr>
          </a:p>
          <a:p>
            <a:pPr marL="0" lvl="0" indent="0" algn="l" rtl="0">
              <a:lnSpc>
                <a:spcPct val="115000"/>
              </a:lnSpc>
              <a:spcBef>
                <a:spcPts val="1000"/>
              </a:spcBef>
              <a:spcAft>
                <a:spcPts val="1200"/>
              </a:spcAft>
              <a:buSzPct val="108108"/>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244" name="Google Shape;244;p36"/>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p:txBody>
      </p:sp>
      <p:pic>
        <p:nvPicPr>
          <p:cNvPr id="245" name="Google Shape;245;p36"/>
          <p:cNvPicPr preferRelativeResize="0"/>
          <p:nvPr/>
        </p:nvPicPr>
        <p:blipFill rotWithShape="1">
          <a:blip r:embed="rId3">
            <a:alphaModFix/>
          </a:blip>
          <a:srcRect/>
          <a:stretch/>
        </p:blipFill>
        <p:spPr>
          <a:xfrm>
            <a:off x="799446" y="0"/>
            <a:ext cx="7545108"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7"/>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Informasjon fra rådgivere</a:t>
            </a:r>
            <a:endParaRPr/>
          </a:p>
        </p:txBody>
      </p:sp>
      <p:sp>
        <p:nvSpPr>
          <p:cNvPr id="251" name="Google Shape;251;p37"/>
          <p:cNvSpPr txBox="1">
            <a:spLocks noGrp="1"/>
          </p:cNvSpPr>
          <p:nvPr>
            <p:ph type="body" idx="1"/>
          </p:nvPr>
        </p:nvSpPr>
        <p:spPr>
          <a:xfrm>
            <a:off x="311700" y="1226325"/>
            <a:ext cx="8520600" cy="3591600"/>
          </a:xfrm>
          <a:prstGeom prst="rect">
            <a:avLst/>
          </a:prstGeom>
          <a:noFill/>
          <a:ln>
            <a:noFill/>
          </a:ln>
        </p:spPr>
        <p:txBody>
          <a:bodyPr spcFirstLastPara="1" wrap="square" lIns="91425" tIns="91425" rIns="91425" bIns="91425" anchor="t" anchorCtr="0">
            <a:normAutofit fontScale="55000" lnSpcReduction="20000"/>
          </a:bodyPr>
          <a:lstStyle/>
          <a:p>
            <a:pPr marL="0" lvl="0" indent="0" algn="l" rtl="0">
              <a:lnSpc>
                <a:spcPct val="115000"/>
              </a:lnSpc>
              <a:spcBef>
                <a:spcPts val="1200"/>
              </a:spcBef>
              <a:spcAft>
                <a:spcPts val="0"/>
              </a:spcAft>
              <a:buSzPct val="87272"/>
              <a:buNone/>
            </a:pPr>
            <a:r>
              <a:rPr lang="no" sz="3750"/>
              <a:t>Hva gjør vi?:</a:t>
            </a:r>
            <a:endParaRPr sz="3750"/>
          </a:p>
          <a:p>
            <a:pPr marL="457200" lvl="0" indent="-341771" algn="l" rtl="0">
              <a:lnSpc>
                <a:spcPct val="115000"/>
              </a:lnSpc>
              <a:spcBef>
                <a:spcPts val="1200"/>
              </a:spcBef>
              <a:spcAft>
                <a:spcPts val="0"/>
              </a:spcAft>
              <a:buClr>
                <a:srgbClr val="000000"/>
              </a:buClr>
              <a:buSzPct val="100000"/>
              <a:buFont typeface="Arial"/>
              <a:buChar char="●"/>
            </a:pPr>
            <a:r>
              <a:rPr lang="no" sz="3750"/>
              <a:t>Overføringsmøter med barneskolene</a:t>
            </a:r>
            <a:endParaRPr sz="3750"/>
          </a:p>
          <a:p>
            <a:pPr marL="457200" lvl="0" indent="-341771" algn="l" rtl="0">
              <a:lnSpc>
                <a:spcPct val="115000"/>
              </a:lnSpc>
              <a:spcBef>
                <a:spcPts val="0"/>
              </a:spcBef>
              <a:spcAft>
                <a:spcPts val="0"/>
              </a:spcAft>
              <a:buClr>
                <a:srgbClr val="000000"/>
              </a:buClr>
              <a:buSzPct val="100000"/>
              <a:buFont typeface="Arial"/>
              <a:buChar char="●"/>
            </a:pPr>
            <a:r>
              <a:rPr lang="no" sz="3750"/>
              <a:t>Følger klassene gjennom tre år</a:t>
            </a:r>
            <a:endParaRPr sz="3750"/>
          </a:p>
          <a:p>
            <a:pPr marL="457200" lvl="0" indent="-341771" algn="l" rtl="0">
              <a:lnSpc>
                <a:spcPct val="115000"/>
              </a:lnSpc>
              <a:spcBef>
                <a:spcPts val="0"/>
              </a:spcBef>
              <a:spcAft>
                <a:spcPts val="0"/>
              </a:spcAft>
              <a:buClr>
                <a:srgbClr val="000000"/>
              </a:buClr>
              <a:buSzPct val="100000"/>
              <a:buFont typeface="Arial"/>
              <a:buChar char="●"/>
            </a:pPr>
            <a:r>
              <a:rPr lang="no" sz="3750"/>
              <a:t>Deltar på møter med foresatte og/eller PPT</a:t>
            </a:r>
            <a:endParaRPr sz="3750"/>
          </a:p>
          <a:p>
            <a:pPr marL="457200" lvl="0" indent="-341771" algn="l" rtl="0">
              <a:lnSpc>
                <a:spcPct val="115000"/>
              </a:lnSpc>
              <a:spcBef>
                <a:spcPts val="0"/>
              </a:spcBef>
              <a:spcAft>
                <a:spcPts val="0"/>
              </a:spcAft>
              <a:buClr>
                <a:srgbClr val="000000"/>
              </a:buClr>
              <a:buSzPct val="100000"/>
              <a:buFont typeface="Arial"/>
              <a:buChar char="●"/>
            </a:pPr>
            <a:r>
              <a:rPr lang="no" sz="3750"/>
              <a:t>Samarbeider med helsesykepleier</a:t>
            </a:r>
            <a:endParaRPr sz="3750"/>
          </a:p>
          <a:p>
            <a:pPr marL="457200" lvl="0" indent="-341771" algn="l" rtl="0">
              <a:lnSpc>
                <a:spcPct val="115000"/>
              </a:lnSpc>
              <a:spcBef>
                <a:spcPts val="0"/>
              </a:spcBef>
              <a:spcAft>
                <a:spcPts val="0"/>
              </a:spcAft>
              <a:buClr>
                <a:srgbClr val="000000"/>
              </a:buClr>
              <a:buSzPct val="100000"/>
              <a:buFont typeface="Arial"/>
              <a:buChar char="●"/>
            </a:pPr>
            <a:r>
              <a:rPr lang="no" sz="3750"/>
              <a:t>«Åpen dør»-politikk</a:t>
            </a:r>
            <a:endParaRPr sz="3750"/>
          </a:p>
          <a:p>
            <a:pPr marL="457200" lvl="0" indent="-341771" algn="l" rtl="0">
              <a:lnSpc>
                <a:spcPct val="115000"/>
              </a:lnSpc>
              <a:spcBef>
                <a:spcPts val="0"/>
              </a:spcBef>
              <a:spcAft>
                <a:spcPts val="0"/>
              </a:spcAft>
              <a:buClr>
                <a:srgbClr val="000000"/>
              </a:buClr>
              <a:buSzPct val="100000"/>
              <a:buFont typeface="Arial"/>
              <a:buChar char="●"/>
            </a:pPr>
            <a:r>
              <a:rPr lang="no" sz="3750"/>
              <a:t>Nærværsteam - skal forebygge skolefravær</a:t>
            </a:r>
            <a:br>
              <a:rPr lang="no" sz="3750"/>
            </a:br>
            <a:r>
              <a:rPr lang="no" sz="3750"/>
              <a:t>Lav terskel for kontakt med hjemmet</a:t>
            </a:r>
            <a:br>
              <a:rPr lang="no" sz="3750"/>
            </a:br>
            <a:r>
              <a:rPr lang="no" sz="3750"/>
              <a:t>3 dager i løpet av en måned - kontaktlærer ringer hjem</a:t>
            </a:r>
            <a:br>
              <a:rPr lang="no" sz="3750"/>
            </a:br>
            <a:r>
              <a:rPr lang="no" sz="3750"/>
              <a:t>10 dager i løpet av et kvartal - innkalling til nærnærsmøte</a:t>
            </a:r>
            <a:endParaRPr sz="3750"/>
          </a:p>
          <a:p>
            <a:pPr marL="0" lvl="0" indent="0" algn="l" rtl="0">
              <a:lnSpc>
                <a:spcPct val="115000"/>
              </a:lnSpc>
              <a:spcBef>
                <a:spcPts val="1200"/>
              </a:spcBef>
              <a:spcAft>
                <a:spcPts val="1200"/>
              </a:spcAft>
              <a:buSzPct val="181818"/>
              <a:buNone/>
            </a:pPr>
            <a:endParaRPr/>
          </a:p>
        </p:txBody>
      </p:sp>
      <p:sp>
        <p:nvSpPr>
          <p:cNvPr id="252" name="Google Shape;252;p37"/>
          <p:cNvSpPr txBox="1"/>
          <p:nvPr/>
        </p:nvSpPr>
        <p:spPr>
          <a:xfrm>
            <a:off x="5787375" y="925100"/>
            <a:ext cx="235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253" name="Google Shape;253;p37"/>
          <p:cNvPicPr preferRelativeResize="0"/>
          <p:nvPr/>
        </p:nvPicPr>
        <p:blipFill rotWithShape="1">
          <a:blip r:embed="rId3">
            <a:alphaModFix/>
          </a:blip>
          <a:srcRect/>
          <a:stretch/>
        </p:blipFill>
        <p:spPr>
          <a:xfrm>
            <a:off x="4510025" y="148025"/>
            <a:ext cx="4255374" cy="1638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8"/>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Nærværsteam</a:t>
            </a:r>
            <a:endParaRPr/>
          </a:p>
        </p:txBody>
      </p:sp>
      <p:sp>
        <p:nvSpPr>
          <p:cNvPr id="259" name="Google Shape;259;p38"/>
          <p:cNvSpPr txBox="1">
            <a:spLocks noGrp="1"/>
          </p:cNvSpPr>
          <p:nvPr>
            <p:ph type="body" idx="1"/>
          </p:nvPr>
        </p:nvSpPr>
        <p:spPr>
          <a:xfrm>
            <a:off x="267300" y="12515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a:solidFill>
                  <a:srgbClr val="000000"/>
                </a:solidFill>
              </a:rPr>
              <a:t>Består av: 	Frode Stubseid (rådgiver)</a:t>
            </a:r>
            <a:endParaRPr>
              <a:solidFill>
                <a:srgbClr val="000000"/>
              </a:solidFill>
            </a:endParaRPr>
          </a:p>
          <a:p>
            <a:pPr marL="0" lvl="0" indent="0" algn="l" rtl="0">
              <a:lnSpc>
                <a:spcPct val="115000"/>
              </a:lnSpc>
              <a:spcBef>
                <a:spcPts val="1200"/>
              </a:spcBef>
              <a:spcAft>
                <a:spcPts val="0"/>
              </a:spcAft>
              <a:buSzPts val="1800"/>
              <a:buNone/>
            </a:pPr>
            <a:r>
              <a:rPr lang="no">
                <a:solidFill>
                  <a:srgbClr val="000000"/>
                </a:solidFill>
              </a:rPr>
              <a:t>			Cathrine H. Jacobsen (rådgiver)</a:t>
            </a:r>
            <a:endParaRPr>
              <a:solidFill>
                <a:srgbClr val="000000"/>
              </a:solidFill>
            </a:endParaRPr>
          </a:p>
          <a:p>
            <a:pPr marL="0" lvl="0" indent="0" algn="l" rtl="0">
              <a:lnSpc>
                <a:spcPct val="115000"/>
              </a:lnSpc>
              <a:spcBef>
                <a:spcPts val="1200"/>
              </a:spcBef>
              <a:spcAft>
                <a:spcPts val="0"/>
              </a:spcAft>
              <a:buSzPts val="1800"/>
              <a:buNone/>
            </a:pPr>
            <a:r>
              <a:rPr lang="no">
                <a:solidFill>
                  <a:srgbClr val="000000"/>
                </a:solidFill>
              </a:rPr>
              <a:t>			Svanhild Garvik (miljøveileder)</a:t>
            </a:r>
            <a:endParaRPr>
              <a:solidFill>
                <a:srgbClr val="000000"/>
              </a:solidFill>
            </a:endParaRPr>
          </a:p>
          <a:p>
            <a:pPr marL="0" lvl="0" indent="0" algn="l" rtl="0">
              <a:lnSpc>
                <a:spcPct val="115000"/>
              </a:lnSpc>
              <a:spcBef>
                <a:spcPts val="1200"/>
              </a:spcBef>
              <a:spcAft>
                <a:spcPts val="0"/>
              </a:spcAft>
              <a:buSzPts val="1800"/>
              <a:buNone/>
            </a:pPr>
            <a:r>
              <a:rPr lang="no">
                <a:solidFill>
                  <a:srgbClr val="000000"/>
                </a:solidFill>
              </a:rPr>
              <a:t>			Line Tøgersen Svortevik (helsesykepleier)</a:t>
            </a:r>
            <a:endParaRPr>
              <a:solidFill>
                <a:srgbClr val="000000"/>
              </a:solidFill>
            </a:endParaRPr>
          </a:p>
          <a:p>
            <a:pPr marL="0" lvl="0" indent="0" algn="l" rtl="0">
              <a:lnSpc>
                <a:spcPct val="115000"/>
              </a:lnSpc>
              <a:spcBef>
                <a:spcPts val="1200"/>
              </a:spcBef>
              <a:spcAft>
                <a:spcPts val="1200"/>
              </a:spcAft>
              <a:buSzPts val="18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9"/>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Regler og rutiner</a:t>
            </a:r>
            <a:endParaRPr/>
          </a:p>
        </p:txBody>
      </p:sp>
      <p:sp>
        <p:nvSpPr>
          <p:cNvPr id="265" name="Google Shape;265;p39"/>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no"/>
              <a:t>Ordensreglementet</a:t>
            </a:r>
            <a:endParaRPr/>
          </a:p>
          <a:p>
            <a:pPr marL="0" lvl="0" indent="0" algn="l" rtl="0">
              <a:lnSpc>
                <a:spcPct val="115000"/>
              </a:lnSpc>
              <a:spcBef>
                <a:spcPts val="0"/>
              </a:spcBef>
              <a:spcAft>
                <a:spcPts val="0"/>
              </a:spcAft>
              <a:buSzPts val="1800"/>
              <a:buNone/>
            </a:pPr>
            <a:r>
              <a:rPr lang="no"/>
              <a:t>Vurdering i Orden og Atferd - beste karakter G</a:t>
            </a:r>
            <a:endParaRPr/>
          </a:p>
          <a:p>
            <a:pPr marL="0" lvl="0" indent="0" algn="l" rtl="0">
              <a:lnSpc>
                <a:spcPct val="115000"/>
              </a:lnSpc>
              <a:spcBef>
                <a:spcPts val="0"/>
              </a:spcBef>
              <a:spcAft>
                <a:spcPts val="0"/>
              </a:spcAft>
              <a:buSzPts val="1800"/>
              <a:buNone/>
            </a:pPr>
            <a:r>
              <a:rPr lang="no"/>
              <a:t>Varsel ved fare for nedsettelse</a:t>
            </a:r>
            <a:endParaRPr/>
          </a:p>
          <a:p>
            <a:pPr marL="0" lvl="0" indent="0" algn="l" rtl="0">
              <a:lnSpc>
                <a:spcPct val="115000"/>
              </a:lnSpc>
              <a:spcBef>
                <a:spcPts val="0"/>
              </a:spcBef>
              <a:spcAft>
                <a:spcPts val="0"/>
              </a:spcAft>
              <a:buSzPts val="1800"/>
              <a:buNone/>
            </a:pPr>
            <a:r>
              <a:rPr lang="no"/>
              <a:t>Permisjon - Bergen kommune har strenge </a:t>
            </a:r>
            <a:endParaRPr/>
          </a:p>
          <a:p>
            <a:pPr marL="0" lvl="0" indent="0" algn="l" rtl="0">
              <a:lnSpc>
                <a:spcPct val="115000"/>
              </a:lnSpc>
              <a:spcBef>
                <a:spcPts val="0"/>
              </a:spcBef>
              <a:spcAft>
                <a:spcPts val="0"/>
              </a:spcAft>
              <a:buSzPts val="1800"/>
              <a:buNone/>
            </a:pPr>
            <a:r>
              <a:rPr lang="no"/>
              <a:t>regler for å gi fri - søk via kontaktskjema på </a:t>
            </a:r>
            <a:endParaRPr/>
          </a:p>
          <a:p>
            <a:pPr marL="0" lvl="0" indent="0" algn="l" rtl="0">
              <a:lnSpc>
                <a:spcPct val="115000"/>
              </a:lnSpc>
              <a:spcBef>
                <a:spcPts val="0"/>
              </a:spcBef>
              <a:spcAft>
                <a:spcPts val="0"/>
              </a:spcAft>
              <a:buSzPts val="1800"/>
              <a:buNone/>
            </a:pPr>
            <a:r>
              <a:rPr lang="no"/>
              <a:t>skolens hjemmeside, kontaktlærer kan gi </a:t>
            </a:r>
            <a:endParaRPr/>
          </a:p>
          <a:p>
            <a:pPr marL="0" lvl="0" indent="0" algn="l" rtl="0">
              <a:lnSpc>
                <a:spcPct val="115000"/>
              </a:lnSpc>
              <a:spcBef>
                <a:spcPts val="0"/>
              </a:spcBef>
              <a:spcAft>
                <a:spcPts val="0"/>
              </a:spcAft>
              <a:buSzPts val="1800"/>
              <a:buNone/>
            </a:pPr>
            <a:r>
              <a:rPr lang="no"/>
              <a:t>inntil to dager.</a:t>
            </a:r>
            <a:endParaRPr/>
          </a:p>
          <a:p>
            <a:pPr marL="0" lvl="0" indent="0" algn="l" rtl="0">
              <a:lnSpc>
                <a:spcPct val="115000"/>
              </a:lnSpc>
              <a:spcBef>
                <a:spcPts val="0"/>
              </a:spcBef>
              <a:spcAft>
                <a:spcPts val="0"/>
              </a:spcAft>
              <a:buSzPts val="1800"/>
              <a:buNone/>
            </a:pPr>
            <a:r>
              <a:rPr lang="no"/>
              <a:t>Mobilhotell</a:t>
            </a:r>
            <a:endParaRPr/>
          </a:p>
          <a:p>
            <a:pPr marL="0" lvl="0" indent="0" algn="l" rtl="0">
              <a:lnSpc>
                <a:spcPct val="115000"/>
              </a:lnSpc>
              <a:spcBef>
                <a:spcPts val="0"/>
              </a:spcBef>
              <a:spcAft>
                <a:spcPts val="0"/>
              </a:spcAft>
              <a:buSzPts val="1800"/>
              <a:buNone/>
            </a:pPr>
            <a:r>
              <a:rPr lang="no"/>
              <a:t>Ikke gå på butikken</a:t>
            </a:r>
            <a:endParaRPr/>
          </a:p>
          <a:p>
            <a:pPr marL="0" lvl="0" indent="0" algn="l" rtl="0">
              <a:lnSpc>
                <a:spcPct val="115000"/>
              </a:lnSpc>
              <a:spcBef>
                <a:spcPts val="0"/>
              </a:spcBef>
              <a:spcAft>
                <a:spcPts val="0"/>
              </a:spcAft>
              <a:buSzPts val="1800"/>
              <a:buNone/>
            </a:pPr>
            <a:r>
              <a:rPr lang="no"/>
              <a:t>Chromebook</a:t>
            </a: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p:txBody>
      </p:sp>
      <p:pic>
        <p:nvPicPr>
          <p:cNvPr id="266" name="Google Shape;266;p39"/>
          <p:cNvPicPr preferRelativeResize="0"/>
          <p:nvPr/>
        </p:nvPicPr>
        <p:blipFill rotWithShape="1">
          <a:blip r:embed="rId3">
            <a:alphaModFix/>
          </a:blip>
          <a:srcRect/>
          <a:stretch/>
        </p:blipFill>
        <p:spPr>
          <a:xfrm>
            <a:off x="5460575" y="2958125"/>
            <a:ext cx="3165699" cy="1826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0"/>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Utviklingssamtaler/oppstartssamtaler - 3 årig løp</a:t>
            </a:r>
            <a:endParaRPr/>
          </a:p>
        </p:txBody>
      </p:sp>
      <p:sp>
        <p:nvSpPr>
          <p:cNvPr id="272" name="Google Shape;272;p40"/>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no"/>
              <a:t>1 utviklingssamtale i semesteret. </a:t>
            </a:r>
            <a:endParaRPr/>
          </a:p>
          <a:p>
            <a:pPr marL="914400" lvl="1" indent="-317500" algn="l" rtl="0">
              <a:lnSpc>
                <a:spcPct val="115000"/>
              </a:lnSpc>
              <a:spcBef>
                <a:spcPts val="0"/>
              </a:spcBef>
              <a:spcAft>
                <a:spcPts val="0"/>
              </a:spcAft>
              <a:buSzPts val="1400"/>
              <a:buChar char="○"/>
            </a:pPr>
            <a:r>
              <a:rPr lang="no"/>
              <a:t>Ulikt fokus for hvert semester. </a:t>
            </a:r>
            <a:endParaRPr/>
          </a:p>
          <a:p>
            <a:pPr marL="914400" lvl="1" indent="-317500" algn="l" rtl="0">
              <a:lnSpc>
                <a:spcPct val="115000"/>
              </a:lnSpc>
              <a:spcBef>
                <a:spcPts val="0"/>
              </a:spcBef>
              <a:spcAft>
                <a:spcPts val="0"/>
              </a:spcAft>
              <a:buSzPts val="1400"/>
              <a:buChar char="○"/>
            </a:pPr>
            <a:r>
              <a:rPr lang="no"/>
              <a:t>8.Trinn</a:t>
            </a:r>
            <a:endParaRPr/>
          </a:p>
          <a:p>
            <a:pPr marL="1371600" lvl="2" indent="-317500" algn="l" rtl="0">
              <a:lnSpc>
                <a:spcPct val="115000"/>
              </a:lnSpc>
              <a:spcBef>
                <a:spcPts val="0"/>
              </a:spcBef>
              <a:spcAft>
                <a:spcPts val="0"/>
              </a:spcAft>
              <a:buSzPts val="1400"/>
              <a:buChar char="■"/>
            </a:pPr>
            <a:r>
              <a:rPr lang="no"/>
              <a:t>Høsten : Trivsel, oppstart, mål, venner osv. </a:t>
            </a:r>
            <a:endParaRPr/>
          </a:p>
          <a:p>
            <a:pPr marL="1371600" lvl="2" indent="-317500" algn="l" rtl="0">
              <a:lnSpc>
                <a:spcPct val="115000"/>
              </a:lnSpc>
              <a:spcBef>
                <a:spcPts val="0"/>
              </a:spcBef>
              <a:spcAft>
                <a:spcPts val="0"/>
              </a:spcAft>
              <a:buSzPts val="1400"/>
              <a:buChar char="■"/>
            </a:pPr>
            <a:r>
              <a:rPr lang="no"/>
              <a:t>Våren : Karakterer, elevens egenvurdering, 3 hovedfag som fokus, smart, osv. </a:t>
            </a:r>
            <a:endParaRPr/>
          </a:p>
          <a:p>
            <a:pPr marL="457200" lvl="0" indent="-342900" algn="l" rtl="0">
              <a:lnSpc>
                <a:spcPct val="115000"/>
              </a:lnSpc>
              <a:spcBef>
                <a:spcPts val="0"/>
              </a:spcBef>
              <a:spcAft>
                <a:spcPts val="0"/>
              </a:spcAft>
              <a:buSzPts val="1800"/>
              <a:buChar char="●"/>
            </a:pPr>
            <a:r>
              <a:rPr lang="no"/>
              <a:t>Oppstartssamtale nå i høst. </a:t>
            </a:r>
            <a:endParaRPr/>
          </a:p>
          <a:p>
            <a:pPr marL="914400" lvl="1" indent="-317500" algn="l" rtl="0">
              <a:lnSpc>
                <a:spcPct val="115000"/>
              </a:lnSpc>
              <a:spcBef>
                <a:spcPts val="0"/>
              </a:spcBef>
              <a:spcAft>
                <a:spcPts val="0"/>
              </a:spcAft>
              <a:buSzPts val="1400"/>
              <a:buChar char="○"/>
            </a:pPr>
            <a:r>
              <a:rPr lang="no"/>
              <a:t>Dysleksi blir tema i oppstartssamtalen for de som har dette - viktig å få info om hvilke tilpasninger og arbeidsmetoder som passer best for den enkelte elev.</a:t>
            </a:r>
            <a:endParaRPr/>
          </a:p>
          <a:p>
            <a:pPr marL="914400" lvl="1" indent="-317500" algn="l" rtl="0">
              <a:lnSpc>
                <a:spcPct val="115000"/>
              </a:lnSpc>
              <a:spcBef>
                <a:spcPts val="0"/>
              </a:spcBef>
              <a:spcAft>
                <a:spcPts val="0"/>
              </a:spcAft>
              <a:buSzPts val="1400"/>
              <a:buChar char="○"/>
            </a:pPr>
            <a:r>
              <a:rPr lang="no"/>
              <a:t>Andre ting som kan være relevant å vite som foresatte tenke er viktig.</a:t>
            </a:r>
            <a:endParaRPr/>
          </a:p>
          <a:p>
            <a:pPr marL="914400" lvl="1" indent="-317500" algn="l" rtl="0">
              <a:lnSpc>
                <a:spcPct val="115000"/>
              </a:lnSpc>
              <a:spcBef>
                <a:spcPts val="0"/>
              </a:spcBef>
              <a:spcAft>
                <a:spcPts val="0"/>
              </a:spcAft>
              <a:buSzPts val="1400"/>
              <a:buChar char="○"/>
            </a:pPr>
            <a:r>
              <a:rPr lang="no"/>
              <a:t>Observasjoner fra lærere om det skulle være noe spesielt. </a:t>
            </a:r>
            <a:endParaRPr/>
          </a:p>
          <a:p>
            <a:pPr marL="914400" lvl="1" indent="-317500" algn="l" rtl="0">
              <a:lnSpc>
                <a:spcPct val="115000"/>
              </a:lnSpc>
              <a:spcBef>
                <a:spcPts val="0"/>
              </a:spcBef>
              <a:spcAft>
                <a:spcPts val="0"/>
              </a:spcAft>
              <a:buSzPts val="1400"/>
              <a:buChar char="○"/>
            </a:pPr>
            <a:r>
              <a:rPr lang="no"/>
              <a:t>Eleven har reflektert over sin egen start på Rå.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Vurdering - Karakterfritt</a:t>
            </a:r>
            <a:endParaRPr/>
          </a:p>
        </p:txBody>
      </p:sp>
      <p:sp>
        <p:nvSpPr>
          <p:cNvPr id="278" name="Google Shape;278;p4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fontScale="92500" lnSpcReduction="20000"/>
          </a:bodyPr>
          <a:lstStyle/>
          <a:p>
            <a:pPr marL="457200" lvl="0" indent="-342900" algn="l" rtl="0">
              <a:lnSpc>
                <a:spcPct val="115000"/>
              </a:lnSpc>
              <a:spcBef>
                <a:spcPts val="0"/>
              </a:spcBef>
              <a:spcAft>
                <a:spcPts val="0"/>
              </a:spcAft>
              <a:buSzPct val="108108"/>
              <a:buChar char="●"/>
            </a:pPr>
            <a:r>
              <a:rPr lang="no"/>
              <a:t>Hvorfor?</a:t>
            </a:r>
            <a:endParaRPr/>
          </a:p>
          <a:p>
            <a:pPr marL="914400" lvl="1" indent="-317500" algn="l" rtl="0">
              <a:lnSpc>
                <a:spcPct val="115000"/>
              </a:lnSpc>
              <a:spcBef>
                <a:spcPts val="0"/>
              </a:spcBef>
              <a:spcAft>
                <a:spcPts val="0"/>
              </a:spcAft>
              <a:buSzPct val="108108"/>
              <a:buChar char="○"/>
            </a:pPr>
            <a:r>
              <a:rPr lang="no"/>
              <a:t>Fokus på utviklingen og ikke enkeltresultat. </a:t>
            </a:r>
            <a:endParaRPr/>
          </a:p>
          <a:p>
            <a:pPr marL="914400" lvl="1" indent="-317500" algn="l" rtl="0">
              <a:lnSpc>
                <a:spcPct val="115000"/>
              </a:lnSpc>
              <a:spcBef>
                <a:spcPts val="0"/>
              </a:spcBef>
              <a:spcAft>
                <a:spcPts val="0"/>
              </a:spcAft>
              <a:buSzPct val="108108"/>
              <a:buChar char="○"/>
            </a:pPr>
            <a:r>
              <a:rPr lang="no"/>
              <a:t>Senke forventningspress, og la elevene forstå at så lenge det er en positiv utviklings så gjøres ting riktig. </a:t>
            </a:r>
            <a:endParaRPr/>
          </a:p>
          <a:p>
            <a:pPr marL="457200" lvl="0" indent="-342900" algn="l" rtl="0">
              <a:lnSpc>
                <a:spcPct val="115000"/>
              </a:lnSpc>
              <a:spcBef>
                <a:spcPts val="0"/>
              </a:spcBef>
              <a:spcAft>
                <a:spcPts val="0"/>
              </a:spcAft>
              <a:buSzPct val="108108"/>
              <a:buChar char="●"/>
            </a:pPr>
            <a:r>
              <a:rPr lang="no"/>
              <a:t>Endring i vurderingsspråket. </a:t>
            </a:r>
            <a:endParaRPr/>
          </a:p>
          <a:p>
            <a:pPr marL="914400" lvl="1" indent="-317500" algn="l" rtl="0">
              <a:lnSpc>
                <a:spcPct val="115000"/>
              </a:lnSpc>
              <a:spcBef>
                <a:spcPts val="0"/>
              </a:spcBef>
              <a:spcAft>
                <a:spcPts val="0"/>
              </a:spcAft>
              <a:buSzPct val="108108"/>
              <a:buChar char="○"/>
            </a:pPr>
            <a:r>
              <a:rPr lang="no"/>
              <a:t>Hvor ønsker vi at fokuset skal være. </a:t>
            </a:r>
            <a:endParaRPr/>
          </a:p>
          <a:p>
            <a:pPr marL="914400" lvl="1" indent="-317500" algn="l" rtl="0">
              <a:lnSpc>
                <a:spcPct val="115000"/>
              </a:lnSpc>
              <a:spcBef>
                <a:spcPts val="0"/>
              </a:spcBef>
              <a:spcAft>
                <a:spcPts val="0"/>
              </a:spcAft>
              <a:buSzPct val="108108"/>
              <a:buChar char="○"/>
            </a:pPr>
            <a:r>
              <a:rPr lang="no"/>
              <a:t>Foreldre og lærer må fokusere på hva de får til, og hva som må jobbes mer med.</a:t>
            </a:r>
            <a:endParaRPr/>
          </a:p>
          <a:p>
            <a:pPr marL="914400" lvl="1" indent="-317500" algn="l" rtl="0">
              <a:lnSpc>
                <a:spcPct val="115000"/>
              </a:lnSpc>
              <a:spcBef>
                <a:spcPts val="0"/>
              </a:spcBef>
              <a:spcAft>
                <a:spcPts val="0"/>
              </a:spcAft>
              <a:buSzPct val="108108"/>
              <a:buChar char="○"/>
            </a:pPr>
            <a:r>
              <a:rPr lang="no"/>
              <a:t>Læringssynet endres og fokuset skifter. </a:t>
            </a:r>
            <a:endParaRPr/>
          </a:p>
          <a:p>
            <a:pPr marL="457200" lvl="0" indent="-342900" algn="l" rtl="0">
              <a:lnSpc>
                <a:spcPct val="115000"/>
              </a:lnSpc>
              <a:spcBef>
                <a:spcPts val="0"/>
              </a:spcBef>
              <a:spcAft>
                <a:spcPts val="0"/>
              </a:spcAft>
              <a:buSzPct val="108108"/>
              <a:buChar char="●"/>
            </a:pPr>
            <a:r>
              <a:rPr lang="no"/>
              <a:t>Forankring hos eleven.</a:t>
            </a:r>
            <a:endParaRPr/>
          </a:p>
          <a:p>
            <a:pPr marL="914400" lvl="1" indent="-317500" algn="l" rtl="0">
              <a:lnSpc>
                <a:spcPct val="115000"/>
              </a:lnSpc>
              <a:spcBef>
                <a:spcPts val="0"/>
              </a:spcBef>
              <a:spcAft>
                <a:spcPts val="0"/>
              </a:spcAft>
              <a:buSzPct val="108108"/>
              <a:buChar char="○"/>
            </a:pPr>
            <a:r>
              <a:rPr lang="no"/>
              <a:t>Det er viktig at eleven blir med på laget og får ta del slik at de også får eierskap til sin egen utvikling.</a:t>
            </a:r>
            <a:endParaRPr/>
          </a:p>
          <a:p>
            <a:pPr marL="1371600" lvl="2" indent="-317500" algn="l" rtl="0">
              <a:lnSpc>
                <a:spcPct val="115000"/>
              </a:lnSpc>
              <a:spcBef>
                <a:spcPts val="0"/>
              </a:spcBef>
              <a:spcAft>
                <a:spcPts val="0"/>
              </a:spcAft>
              <a:buSzPct val="108108"/>
              <a:buChar char="■"/>
            </a:pPr>
            <a:r>
              <a:rPr lang="no"/>
              <a:t>Egne vurderingskriterier i samhandling med lærer.</a:t>
            </a:r>
            <a:endParaRPr/>
          </a:p>
          <a:p>
            <a:pPr marL="1371600" lvl="2" indent="-317500" algn="l" rtl="0">
              <a:lnSpc>
                <a:spcPct val="115000"/>
              </a:lnSpc>
              <a:spcBef>
                <a:spcPts val="0"/>
              </a:spcBef>
              <a:spcAft>
                <a:spcPts val="0"/>
              </a:spcAft>
              <a:buSzPct val="108108"/>
              <a:buChar char="■"/>
            </a:pPr>
            <a:r>
              <a:rPr lang="no"/>
              <a:t>Refleksjonsspørsmål og egenvurdering som sentrale hjelpemidler.</a:t>
            </a:r>
            <a:endParaRPr/>
          </a:p>
          <a:p>
            <a:pPr marL="0" lvl="0" indent="0" algn="l" rtl="0">
              <a:lnSpc>
                <a:spcPct val="115000"/>
              </a:lnSpc>
              <a:spcBef>
                <a:spcPts val="0"/>
              </a:spcBef>
              <a:spcAft>
                <a:spcPts val="0"/>
              </a:spcAft>
              <a:buSzPct val="108108"/>
              <a:buNone/>
            </a:pPr>
            <a:r>
              <a:rPr lang="no"/>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Nasjonale prøver</a:t>
            </a:r>
            <a:endParaRPr/>
          </a:p>
        </p:txBody>
      </p:sp>
      <p:sp>
        <p:nvSpPr>
          <p:cNvPr id="302" name="Google Shape;302;p43"/>
          <p:cNvSpPr txBox="1">
            <a:spLocks noGrp="1"/>
          </p:cNvSpPr>
          <p:nvPr>
            <p:ph type="body" idx="1"/>
          </p:nvPr>
        </p:nvSpPr>
        <p:spPr>
          <a:xfrm>
            <a:off x="311700" y="1333850"/>
            <a:ext cx="8520600" cy="3302700"/>
          </a:xfrm>
          <a:prstGeom prst="rect">
            <a:avLst/>
          </a:prstGeom>
          <a:noFill/>
          <a:ln>
            <a:noFill/>
          </a:ln>
        </p:spPr>
        <p:txBody>
          <a:bodyPr spcFirstLastPara="1" wrap="square" lIns="91425" tIns="91425" rIns="91425" bIns="91425" anchor="t" anchorCtr="0">
            <a:normAutofit/>
          </a:bodyPr>
          <a:lstStyle/>
          <a:p>
            <a:pPr marL="457200" lvl="0" indent="-368300" algn="l" rtl="0">
              <a:lnSpc>
                <a:spcPct val="115000"/>
              </a:lnSpc>
              <a:spcBef>
                <a:spcPts val="0"/>
              </a:spcBef>
              <a:spcAft>
                <a:spcPts val="0"/>
              </a:spcAft>
              <a:buSzPts val="2200"/>
              <a:buChar char="-"/>
            </a:pPr>
            <a:r>
              <a:rPr lang="no" sz="2200"/>
              <a:t>Lesing </a:t>
            </a:r>
            <a:endParaRPr sz="2200"/>
          </a:p>
          <a:p>
            <a:pPr marL="457200" lvl="0" indent="-368300" algn="l" rtl="0">
              <a:lnSpc>
                <a:spcPct val="115000"/>
              </a:lnSpc>
              <a:spcBef>
                <a:spcPts val="0"/>
              </a:spcBef>
              <a:spcAft>
                <a:spcPts val="0"/>
              </a:spcAft>
              <a:buSzPts val="2200"/>
              <a:buChar char="-"/>
            </a:pPr>
            <a:r>
              <a:rPr lang="no" sz="2200"/>
              <a:t>Regning</a:t>
            </a:r>
            <a:endParaRPr sz="2200"/>
          </a:p>
          <a:p>
            <a:pPr marL="457200" lvl="0" indent="-368300" algn="l" rtl="0">
              <a:lnSpc>
                <a:spcPct val="115000"/>
              </a:lnSpc>
              <a:spcBef>
                <a:spcPts val="0"/>
              </a:spcBef>
              <a:spcAft>
                <a:spcPts val="0"/>
              </a:spcAft>
              <a:buSzPts val="2200"/>
              <a:buChar char="-"/>
            </a:pPr>
            <a:r>
              <a:rPr lang="no" sz="2200"/>
              <a:t>Engelsk</a:t>
            </a:r>
            <a:endParaRPr sz="2200"/>
          </a:p>
          <a:p>
            <a:pPr marL="0" lvl="0" indent="0" algn="l" rtl="0">
              <a:lnSpc>
                <a:spcPct val="115000"/>
              </a:lnSpc>
              <a:spcBef>
                <a:spcPts val="1200"/>
              </a:spcBef>
              <a:spcAft>
                <a:spcPts val="1200"/>
              </a:spcAft>
              <a:buSzPts val="1800"/>
              <a:buNone/>
            </a:pPr>
            <a:r>
              <a:rPr lang="no" sz="1950" i="1">
                <a:solidFill>
                  <a:srgbClr val="303030"/>
                </a:solidFill>
                <a:highlight>
                  <a:srgbClr val="FFFFFF"/>
                </a:highlight>
                <a:latin typeface="Roboto"/>
                <a:ea typeface="Roboto"/>
                <a:cs typeface="Roboto"/>
                <a:sym typeface="Roboto"/>
              </a:rPr>
              <a:t>Formålet med nasjonale prøver er </a:t>
            </a:r>
            <a:r>
              <a:rPr lang="no" sz="1950" b="1" i="1">
                <a:solidFill>
                  <a:srgbClr val="303030"/>
                </a:solidFill>
                <a:highlight>
                  <a:srgbClr val="FFFFFF"/>
                </a:highlight>
                <a:latin typeface="Roboto"/>
                <a:ea typeface="Roboto"/>
                <a:cs typeface="Roboto"/>
                <a:sym typeface="Roboto"/>
              </a:rPr>
              <a:t>å gi skolen kunnskap om elevenes ferdigheter </a:t>
            </a:r>
            <a:r>
              <a:rPr lang="no" sz="1950" i="1">
                <a:solidFill>
                  <a:srgbClr val="303030"/>
                </a:solidFill>
                <a:highlight>
                  <a:srgbClr val="FFFFFF"/>
                </a:highlight>
                <a:latin typeface="Roboto"/>
                <a:ea typeface="Roboto"/>
                <a:cs typeface="Roboto"/>
                <a:sym typeface="Roboto"/>
              </a:rPr>
              <a:t>i lesing, regning og engelsk. Informasjonen fra prøvene skal danne grunnlag for </a:t>
            </a:r>
            <a:r>
              <a:rPr lang="no" sz="1950" b="1" i="1">
                <a:solidFill>
                  <a:srgbClr val="303030"/>
                </a:solidFill>
                <a:highlight>
                  <a:srgbClr val="FFFFFF"/>
                </a:highlight>
                <a:latin typeface="Roboto"/>
                <a:ea typeface="Roboto"/>
                <a:cs typeface="Roboto"/>
                <a:sym typeface="Roboto"/>
              </a:rPr>
              <a:t>underveisvurdering og kvalitetsutvikling </a:t>
            </a:r>
            <a:r>
              <a:rPr lang="no" sz="1950" i="1">
                <a:solidFill>
                  <a:srgbClr val="303030"/>
                </a:solidFill>
                <a:highlight>
                  <a:srgbClr val="FFFFFF"/>
                </a:highlight>
                <a:latin typeface="Roboto"/>
                <a:ea typeface="Roboto"/>
                <a:cs typeface="Roboto"/>
                <a:sym typeface="Roboto"/>
              </a:rPr>
              <a:t>på alle nivåer i skolesystemet. </a:t>
            </a:r>
            <a:endParaRPr sz="2400" i="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4"/>
          <p:cNvSpPr txBox="1">
            <a:spLocks noGrp="1"/>
          </p:cNvSpPr>
          <p:nvPr>
            <p:ph type="title"/>
          </p:nvPr>
        </p:nvSpPr>
        <p:spPr>
          <a:xfrm>
            <a:off x="822325" y="215504"/>
            <a:ext cx="7543800" cy="108704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None/>
            </a:pPr>
            <a:r>
              <a:rPr lang="no">
                <a:solidFill>
                  <a:srgbClr val="3F3F3F"/>
                </a:solidFill>
              </a:rPr>
              <a:t>Skolehelsetjenesten på </a:t>
            </a:r>
            <a:br>
              <a:rPr lang="no">
                <a:solidFill>
                  <a:srgbClr val="3F3F3F"/>
                </a:solidFill>
              </a:rPr>
            </a:br>
            <a:r>
              <a:rPr lang="no">
                <a:solidFill>
                  <a:srgbClr val="3F3F3F"/>
                </a:solidFill>
              </a:rPr>
              <a:t>Rå ungdomsskole</a:t>
            </a:r>
            <a:endParaRPr>
              <a:solidFill>
                <a:srgbClr val="3F3F3F"/>
              </a:solidFill>
            </a:endParaRPr>
          </a:p>
        </p:txBody>
      </p:sp>
      <p:sp>
        <p:nvSpPr>
          <p:cNvPr id="309" name="Google Shape;309;p44"/>
          <p:cNvSpPr txBox="1">
            <a:spLocks noGrp="1"/>
          </p:cNvSpPr>
          <p:nvPr>
            <p:ph type="body" idx="1"/>
          </p:nvPr>
        </p:nvSpPr>
        <p:spPr>
          <a:xfrm>
            <a:off x="1439467" y="1384697"/>
            <a:ext cx="6373415" cy="3346847"/>
          </a:xfrm>
          <a:prstGeom prst="rect">
            <a:avLst/>
          </a:prstGeom>
          <a:noFill/>
          <a:ln>
            <a:noFill/>
          </a:ln>
        </p:spPr>
        <p:txBody>
          <a:bodyPr spcFirstLastPara="1" wrap="square" lIns="0" tIns="45700" rIns="0" bIns="45700" anchor="ctr" anchorCtr="0">
            <a:normAutofit fontScale="92500" lnSpcReduction="10000"/>
          </a:bodyPr>
          <a:lstStyle/>
          <a:p>
            <a:pPr marL="68580" lvl="0" indent="0" algn="ctr" rtl="0">
              <a:lnSpc>
                <a:spcPct val="90000"/>
              </a:lnSpc>
              <a:spcBef>
                <a:spcPts val="0"/>
              </a:spcBef>
              <a:spcAft>
                <a:spcPts val="0"/>
              </a:spcAft>
              <a:buSzPct val="100000"/>
              <a:buNone/>
            </a:pPr>
            <a:endParaRPr sz="1950">
              <a:solidFill>
                <a:srgbClr val="3F3F3F"/>
              </a:solidFill>
              <a:latin typeface="Calibri"/>
              <a:ea typeface="Calibri"/>
              <a:cs typeface="Calibri"/>
              <a:sym typeface="Calibri"/>
            </a:endParaRPr>
          </a:p>
          <a:p>
            <a:pPr marL="68580" lvl="0" indent="-114538" algn="ctr" rtl="0">
              <a:lnSpc>
                <a:spcPct val="90000"/>
              </a:lnSpc>
              <a:spcBef>
                <a:spcPts val="1050"/>
              </a:spcBef>
              <a:spcAft>
                <a:spcPts val="0"/>
              </a:spcAft>
              <a:buSzPct val="100000"/>
              <a:buChar char=" "/>
            </a:pPr>
            <a:r>
              <a:rPr lang="no" sz="1950">
                <a:solidFill>
                  <a:srgbClr val="3F3F3F"/>
                </a:solidFill>
                <a:latin typeface="Calibri"/>
                <a:ea typeface="Calibri"/>
                <a:cs typeface="Calibri"/>
                <a:sym typeface="Calibri"/>
              </a:rPr>
              <a:t>Line Svortevik Thøgersen 945 00 711</a:t>
            </a:r>
            <a:endParaRPr/>
          </a:p>
          <a:p>
            <a:pPr marL="68580" lvl="0" indent="-114538" algn="ctr" rtl="0">
              <a:lnSpc>
                <a:spcPct val="90000"/>
              </a:lnSpc>
              <a:spcBef>
                <a:spcPts val="1050"/>
              </a:spcBef>
              <a:spcAft>
                <a:spcPts val="0"/>
              </a:spcAft>
              <a:buSzPct val="100000"/>
              <a:buChar char=" "/>
            </a:pPr>
            <a:r>
              <a:rPr lang="no" sz="1950">
                <a:solidFill>
                  <a:srgbClr val="3F3F3F"/>
                </a:solidFill>
                <a:latin typeface="Calibri"/>
                <a:ea typeface="Calibri"/>
                <a:cs typeface="Calibri"/>
                <a:sym typeface="Calibri"/>
              </a:rPr>
              <a:t>og Mia Sætre Nedretvedt 408 12 443</a:t>
            </a:r>
            <a:endParaRPr/>
          </a:p>
          <a:p>
            <a:pPr marL="68580" lvl="0" indent="0" algn="ctr" rtl="0">
              <a:lnSpc>
                <a:spcPct val="110000"/>
              </a:lnSpc>
              <a:spcBef>
                <a:spcPts val="1050"/>
              </a:spcBef>
              <a:spcAft>
                <a:spcPts val="0"/>
              </a:spcAft>
              <a:buSzPct val="100000"/>
              <a:buNone/>
            </a:pPr>
            <a:endParaRPr b="1">
              <a:solidFill>
                <a:srgbClr val="3F3F3F"/>
              </a:solidFill>
            </a:endParaRPr>
          </a:p>
          <a:p>
            <a:pPr marL="68580" lvl="0" indent="-88106" algn="ctr" rtl="0">
              <a:lnSpc>
                <a:spcPct val="90000"/>
              </a:lnSpc>
              <a:spcBef>
                <a:spcPts val="1050"/>
              </a:spcBef>
              <a:spcAft>
                <a:spcPts val="0"/>
              </a:spcAft>
              <a:buSzPct val="100000"/>
              <a:buChar char=" "/>
            </a:pPr>
            <a:r>
              <a:rPr lang="no" b="1">
                <a:solidFill>
                  <a:srgbClr val="3F3F3F"/>
                </a:solidFill>
              </a:rPr>
              <a:t>E-post: </a:t>
            </a:r>
            <a:endParaRPr/>
          </a:p>
          <a:p>
            <a:pPr marL="68580" lvl="0" indent="-88106" algn="ctr" rtl="0">
              <a:lnSpc>
                <a:spcPct val="90000"/>
              </a:lnSpc>
              <a:spcBef>
                <a:spcPts val="1050"/>
              </a:spcBef>
              <a:spcAft>
                <a:spcPts val="0"/>
              </a:spcAft>
              <a:buSzPct val="100000"/>
              <a:buChar char=" "/>
            </a:pPr>
            <a:r>
              <a:rPr lang="no" u="sng">
                <a:solidFill>
                  <a:schemeClr val="hlink"/>
                </a:solidFill>
                <a:hlinkClick r:id="rId3"/>
              </a:rPr>
              <a:t>line.svortevik@bergen.kommune.no</a:t>
            </a:r>
            <a:endParaRPr>
              <a:solidFill>
                <a:srgbClr val="3F3F3F"/>
              </a:solidFill>
            </a:endParaRPr>
          </a:p>
          <a:p>
            <a:pPr marL="68580" lvl="0" indent="-88106" algn="ctr" rtl="0">
              <a:lnSpc>
                <a:spcPct val="90000"/>
              </a:lnSpc>
              <a:spcBef>
                <a:spcPts val="1050"/>
              </a:spcBef>
              <a:spcAft>
                <a:spcPts val="0"/>
              </a:spcAft>
              <a:buSzPct val="100000"/>
              <a:buChar char=" "/>
            </a:pPr>
            <a:r>
              <a:rPr lang="no" u="sng">
                <a:solidFill>
                  <a:schemeClr val="hlink"/>
                </a:solidFill>
                <a:hlinkClick r:id="rId4"/>
              </a:rPr>
              <a:t>Mia.nedretvedt@bergen.kommune.no</a:t>
            </a:r>
            <a:endParaRPr>
              <a:solidFill>
                <a:srgbClr val="3F3F3F"/>
              </a:solidFill>
            </a:endParaRPr>
          </a:p>
          <a:p>
            <a:pPr marL="68580" lvl="0" indent="-88106" algn="ctr" rtl="0">
              <a:lnSpc>
                <a:spcPct val="90000"/>
              </a:lnSpc>
              <a:spcBef>
                <a:spcPts val="1050"/>
              </a:spcBef>
              <a:spcAft>
                <a:spcPts val="0"/>
              </a:spcAft>
              <a:buSzPct val="100000"/>
              <a:buChar char=" "/>
            </a:pPr>
            <a:r>
              <a:rPr lang="no" u="sng">
                <a:solidFill>
                  <a:schemeClr val="hlink"/>
                </a:solidFill>
                <a:hlinkClick r:id="rId5"/>
              </a:rPr>
              <a:t>helsestasjon.sandsli@bergen.kommune.no</a:t>
            </a:r>
            <a:endParaRPr>
              <a:solidFill>
                <a:srgbClr val="3F3F3F"/>
              </a:solidFill>
            </a:endParaRPr>
          </a:p>
          <a:p>
            <a:pPr marL="68580" lvl="0" indent="0" algn="ctr" rtl="0">
              <a:lnSpc>
                <a:spcPct val="90000"/>
              </a:lnSpc>
              <a:spcBef>
                <a:spcPts val="1050"/>
              </a:spcBef>
              <a:spcAft>
                <a:spcPts val="0"/>
              </a:spcAft>
              <a:buSzPct val="100000"/>
              <a:buNone/>
            </a:pPr>
            <a:endParaRPr>
              <a:solidFill>
                <a:srgbClr val="3F3F3F"/>
              </a:solidFill>
            </a:endParaRPr>
          </a:p>
          <a:p>
            <a:pPr marL="68580" lvl="0" indent="-88106" algn="ctr" rtl="0">
              <a:lnSpc>
                <a:spcPct val="90000"/>
              </a:lnSpc>
              <a:spcBef>
                <a:spcPts val="1050"/>
              </a:spcBef>
              <a:spcAft>
                <a:spcPts val="0"/>
              </a:spcAft>
              <a:buSzPct val="100000"/>
              <a:buChar char=" "/>
            </a:pPr>
            <a:r>
              <a:rPr lang="no" b="1">
                <a:solidFill>
                  <a:srgbClr val="3F3F3F"/>
                </a:solidFill>
              </a:rPr>
              <a:t>Til stede: mandag - torsdag</a:t>
            </a:r>
            <a:endParaRPr/>
          </a:p>
          <a:p>
            <a:pPr marL="68580" lvl="0" indent="0" algn="ctr" rtl="0">
              <a:lnSpc>
                <a:spcPct val="90000"/>
              </a:lnSpc>
              <a:spcBef>
                <a:spcPts val="1050"/>
              </a:spcBef>
              <a:spcAft>
                <a:spcPts val="0"/>
              </a:spcAft>
              <a:buSzPct val="100000"/>
              <a:buNone/>
            </a:pPr>
            <a:endParaRPr b="1">
              <a:solidFill>
                <a:srgbClr val="3F3F3F"/>
              </a:solidFill>
            </a:endParaRPr>
          </a:p>
          <a:p>
            <a:pPr marL="68580" lvl="0" indent="0" algn="l" rtl="0">
              <a:lnSpc>
                <a:spcPct val="90000"/>
              </a:lnSpc>
              <a:spcBef>
                <a:spcPts val="1050"/>
              </a:spcBef>
              <a:spcAft>
                <a:spcPts val="0"/>
              </a:spcAft>
              <a:buSzPct val="100000"/>
              <a:buNone/>
            </a:pPr>
            <a:endParaRPr>
              <a:solidFill>
                <a:srgbClr val="3F3F3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168" name="Google Shape;168;p26"/>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169" name="Google Shape;169;p26"/>
          <p:cNvPicPr preferRelativeResize="0"/>
          <p:nvPr/>
        </p:nvPicPr>
        <p:blipFill rotWithShape="1">
          <a:blip r:embed="rId3">
            <a:alphaModFix/>
          </a:blip>
          <a:srcRect/>
          <a:stretch/>
        </p:blipFill>
        <p:spPr>
          <a:xfrm rot="-128996">
            <a:off x="65775" y="732495"/>
            <a:ext cx="9143998" cy="36785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5"/>
          <p:cNvSpPr txBox="1">
            <a:spLocks noGrp="1"/>
          </p:cNvSpPr>
          <p:nvPr>
            <p:ph type="title"/>
          </p:nvPr>
        </p:nvSpPr>
        <p:spPr>
          <a:xfrm>
            <a:off x="1759744" y="215504"/>
            <a:ext cx="5657850" cy="108704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None/>
            </a:pPr>
            <a:r>
              <a:rPr lang="no" sz="2100">
                <a:solidFill>
                  <a:srgbClr val="3F3F3F"/>
                </a:solidFill>
              </a:rPr>
              <a:t>Faste oppgaver skolehelsetjenesten 8.-10. trinn</a:t>
            </a:r>
            <a:endParaRPr/>
          </a:p>
        </p:txBody>
      </p:sp>
      <p:sp>
        <p:nvSpPr>
          <p:cNvPr id="316" name="Google Shape;316;p45"/>
          <p:cNvSpPr txBox="1">
            <a:spLocks noGrp="1"/>
          </p:cNvSpPr>
          <p:nvPr>
            <p:ph type="body" idx="1"/>
          </p:nvPr>
        </p:nvSpPr>
        <p:spPr>
          <a:xfrm>
            <a:off x="1494235" y="1383506"/>
            <a:ext cx="6101953" cy="3215879"/>
          </a:xfrm>
          <a:prstGeom prst="rect">
            <a:avLst/>
          </a:prstGeom>
          <a:noFill/>
          <a:ln>
            <a:noFill/>
          </a:ln>
        </p:spPr>
        <p:txBody>
          <a:bodyPr spcFirstLastPara="1" wrap="square" lIns="0" tIns="45700" rIns="0" bIns="45700" anchor="t" anchorCtr="0">
            <a:normAutofit fontScale="62500" lnSpcReduction="20000"/>
          </a:bodyPr>
          <a:lstStyle/>
          <a:p>
            <a:pPr marL="68580" lvl="0" indent="-68611" algn="l" rtl="0">
              <a:lnSpc>
                <a:spcPct val="90000"/>
              </a:lnSpc>
              <a:spcBef>
                <a:spcPts val="0"/>
              </a:spcBef>
              <a:spcAft>
                <a:spcPts val="0"/>
              </a:spcAft>
              <a:buSzPct val="100000"/>
              <a:buChar char=" "/>
            </a:pPr>
            <a:r>
              <a:rPr lang="no">
                <a:solidFill>
                  <a:srgbClr val="3F3F3F"/>
                </a:solidFill>
              </a:rPr>
              <a:t>8. trinn: </a:t>
            </a:r>
            <a:endParaRPr/>
          </a:p>
          <a:p>
            <a:pPr marL="68580" lvl="0" indent="-68611" algn="l" rtl="0">
              <a:lnSpc>
                <a:spcPct val="90000"/>
              </a:lnSpc>
              <a:spcBef>
                <a:spcPts val="1050"/>
              </a:spcBef>
              <a:spcAft>
                <a:spcPts val="0"/>
              </a:spcAft>
              <a:buSzPct val="100000"/>
              <a:buChar char=" "/>
            </a:pPr>
            <a:r>
              <a:rPr lang="no">
                <a:solidFill>
                  <a:srgbClr val="3F3F3F"/>
                </a:solidFill>
              </a:rPr>
              <a:t>- Individuell helseundersøkelse med vekstmåling.</a:t>
            </a:r>
            <a:endParaRPr/>
          </a:p>
          <a:p>
            <a:pPr marL="68580" lvl="0" indent="-68611" algn="l" rtl="0">
              <a:lnSpc>
                <a:spcPct val="90000"/>
              </a:lnSpc>
              <a:spcBef>
                <a:spcPts val="1050"/>
              </a:spcBef>
              <a:spcAft>
                <a:spcPts val="0"/>
              </a:spcAft>
              <a:buSzPct val="100000"/>
              <a:buChar char=" "/>
            </a:pPr>
            <a:r>
              <a:rPr lang="no">
                <a:solidFill>
                  <a:srgbClr val="3F3F3F"/>
                </a:solidFill>
              </a:rPr>
              <a:t>- Tema «vold og overgrep» tas opp med alle.</a:t>
            </a:r>
            <a:endParaRPr/>
          </a:p>
          <a:p>
            <a:pPr marL="68580" lvl="0" indent="-68611" algn="l" rtl="0">
              <a:lnSpc>
                <a:spcPct val="90000"/>
              </a:lnSpc>
              <a:spcBef>
                <a:spcPts val="1050"/>
              </a:spcBef>
              <a:spcAft>
                <a:spcPts val="0"/>
              </a:spcAft>
              <a:buSzPct val="100000"/>
              <a:buChar char=" "/>
            </a:pPr>
            <a:r>
              <a:rPr lang="no">
                <a:solidFill>
                  <a:srgbClr val="3F3F3F"/>
                </a:solidFill>
              </a:rPr>
              <a:t>- Nytt fra i år – skoliose screening.</a:t>
            </a:r>
            <a:endParaRPr/>
          </a:p>
          <a:p>
            <a:pPr marL="68580" lvl="0" indent="-68611" algn="l" rtl="0">
              <a:lnSpc>
                <a:spcPct val="90000"/>
              </a:lnSpc>
              <a:spcBef>
                <a:spcPts val="1050"/>
              </a:spcBef>
              <a:spcAft>
                <a:spcPts val="0"/>
              </a:spcAft>
              <a:buSzPct val="100000"/>
              <a:buChar char=" "/>
            </a:pPr>
            <a:r>
              <a:rPr lang="no">
                <a:solidFill>
                  <a:srgbClr val="3F3F3F"/>
                </a:solidFill>
              </a:rPr>
              <a:t>- Undervisning i samarbeid med skolen.</a:t>
            </a:r>
            <a:endParaRPr/>
          </a:p>
          <a:p>
            <a:pPr marL="68580" lvl="0" indent="-9080" algn="l" rtl="0">
              <a:lnSpc>
                <a:spcPct val="90000"/>
              </a:lnSpc>
              <a:spcBef>
                <a:spcPts val="1050"/>
              </a:spcBef>
              <a:spcAft>
                <a:spcPts val="0"/>
              </a:spcAft>
              <a:buSzPct val="100000"/>
              <a:buNone/>
            </a:pPr>
            <a:endParaRPr>
              <a:solidFill>
                <a:srgbClr val="3F3F3F"/>
              </a:solidFill>
            </a:endParaRPr>
          </a:p>
          <a:p>
            <a:pPr marL="68580" lvl="0" indent="-68611" algn="l" rtl="0">
              <a:lnSpc>
                <a:spcPct val="90000"/>
              </a:lnSpc>
              <a:spcBef>
                <a:spcPts val="1050"/>
              </a:spcBef>
              <a:spcAft>
                <a:spcPts val="0"/>
              </a:spcAft>
              <a:buSzPct val="100000"/>
              <a:buChar char=" "/>
            </a:pPr>
            <a:r>
              <a:rPr lang="no">
                <a:solidFill>
                  <a:srgbClr val="3F3F3F"/>
                </a:solidFill>
              </a:rPr>
              <a:t>9. trinn: </a:t>
            </a:r>
            <a:endParaRPr/>
          </a:p>
          <a:p>
            <a:pPr marL="68580" lvl="0" indent="-68611" algn="l" rtl="0">
              <a:lnSpc>
                <a:spcPct val="90000"/>
              </a:lnSpc>
              <a:spcBef>
                <a:spcPts val="1050"/>
              </a:spcBef>
              <a:spcAft>
                <a:spcPts val="0"/>
              </a:spcAft>
              <a:buSzPct val="100000"/>
              <a:buChar char=" "/>
            </a:pPr>
            <a:r>
              <a:rPr lang="no">
                <a:solidFill>
                  <a:srgbClr val="3F3F3F"/>
                </a:solidFill>
              </a:rPr>
              <a:t>- undervisning om seksualitet i samarbeid med skolen</a:t>
            </a:r>
            <a:endParaRPr/>
          </a:p>
          <a:p>
            <a:pPr marL="0" lvl="0" indent="0" algn="l" rtl="0">
              <a:lnSpc>
                <a:spcPct val="90000"/>
              </a:lnSpc>
              <a:spcBef>
                <a:spcPts val="1050"/>
              </a:spcBef>
              <a:spcAft>
                <a:spcPts val="0"/>
              </a:spcAft>
              <a:buSzPct val="100000"/>
              <a:buNone/>
            </a:pPr>
            <a:endParaRPr>
              <a:solidFill>
                <a:srgbClr val="3F3F3F"/>
              </a:solidFill>
            </a:endParaRPr>
          </a:p>
          <a:p>
            <a:pPr marL="68580" lvl="0" indent="-68611" algn="l" rtl="0">
              <a:lnSpc>
                <a:spcPct val="90000"/>
              </a:lnSpc>
              <a:spcBef>
                <a:spcPts val="1050"/>
              </a:spcBef>
              <a:spcAft>
                <a:spcPts val="0"/>
              </a:spcAft>
              <a:buSzPct val="100000"/>
              <a:buChar char=" "/>
            </a:pPr>
            <a:r>
              <a:rPr lang="no">
                <a:solidFill>
                  <a:srgbClr val="3F3F3F"/>
                </a:solidFill>
              </a:rPr>
              <a:t>10. trinn: </a:t>
            </a:r>
            <a:endParaRPr/>
          </a:p>
          <a:p>
            <a:pPr marL="68580" lvl="0" indent="-68611" algn="l" rtl="0">
              <a:lnSpc>
                <a:spcPct val="90000"/>
              </a:lnSpc>
              <a:spcBef>
                <a:spcPts val="1050"/>
              </a:spcBef>
              <a:spcAft>
                <a:spcPts val="0"/>
              </a:spcAft>
              <a:buSzPct val="100000"/>
              <a:buChar char=" "/>
            </a:pPr>
            <a:r>
              <a:rPr lang="no">
                <a:solidFill>
                  <a:srgbClr val="3F3F3F"/>
                </a:solidFill>
              </a:rPr>
              <a:t>- vaksine mot stivkrampe, difteri, kikhoste og polio</a:t>
            </a:r>
            <a:endParaRPr/>
          </a:p>
          <a:p>
            <a:pPr marL="68580" lvl="0" indent="-9080" algn="l" rtl="0">
              <a:lnSpc>
                <a:spcPct val="90000"/>
              </a:lnSpc>
              <a:spcBef>
                <a:spcPts val="1050"/>
              </a:spcBef>
              <a:spcAft>
                <a:spcPts val="0"/>
              </a:spcAft>
              <a:buSzPct val="100000"/>
              <a:buNone/>
            </a:pPr>
            <a:endParaRPr>
              <a:solidFill>
                <a:srgbClr val="3F3F3F"/>
              </a:solidFill>
            </a:endParaRPr>
          </a:p>
          <a:p>
            <a:pPr marL="68580" lvl="0" indent="-68611" algn="l" rtl="0">
              <a:lnSpc>
                <a:spcPct val="90000"/>
              </a:lnSpc>
              <a:spcBef>
                <a:spcPts val="1050"/>
              </a:spcBef>
              <a:spcAft>
                <a:spcPts val="0"/>
              </a:spcAft>
              <a:buSzPct val="100000"/>
              <a:buChar char=" "/>
            </a:pPr>
            <a:r>
              <a:rPr lang="no">
                <a:solidFill>
                  <a:srgbClr val="3F3F3F"/>
                </a:solidFill>
              </a:rPr>
              <a:t>Åpen dør</a:t>
            </a:r>
            <a:endParaRPr/>
          </a:p>
          <a:p>
            <a:pPr marL="68580" lvl="0" indent="-9080" algn="l" rtl="0">
              <a:lnSpc>
                <a:spcPct val="90000"/>
              </a:lnSpc>
              <a:spcBef>
                <a:spcPts val="1050"/>
              </a:spcBef>
              <a:spcAft>
                <a:spcPts val="0"/>
              </a:spcAft>
              <a:buSzPct val="100000"/>
              <a:buNone/>
            </a:pPr>
            <a:endParaRPr>
              <a:solidFill>
                <a:srgbClr val="3F3F3F"/>
              </a:solidFill>
            </a:endParaRPr>
          </a:p>
          <a:p>
            <a:pPr marL="68580" lvl="0" indent="-9080" algn="l" rtl="0">
              <a:lnSpc>
                <a:spcPct val="90000"/>
              </a:lnSpc>
              <a:spcBef>
                <a:spcPts val="1050"/>
              </a:spcBef>
              <a:spcAft>
                <a:spcPts val="0"/>
              </a:spcAft>
              <a:buSzPct val="100000"/>
              <a:buNone/>
            </a:pPr>
            <a:endParaRPr>
              <a:solidFill>
                <a:srgbClr val="3F3F3F"/>
              </a:solidFill>
            </a:endParaRPr>
          </a:p>
          <a:p>
            <a:pPr marL="0" lvl="0" indent="0" algn="l" rtl="0">
              <a:lnSpc>
                <a:spcPct val="90000"/>
              </a:lnSpc>
              <a:spcBef>
                <a:spcPts val="1050"/>
              </a:spcBef>
              <a:spcAft>
                <a:spcPts val="0"/>
              </a:spcAft>
              <a:buSzPct val="100000"/>
              <a:buNone/>
            </a:pPr>
            <a:endParaRPr>
              <a:solidFill>
                <a:srgbClr val="3F3F3F"/>
              </a:solidFill>
            </a:endParaRPr>
          </a:p>
          <a:p>
            <a:pPr marL="68580" lvl="0" indent="-9080" algn="l" rtl="0">
              <a:lnSpc>
                <a:spcPct val="90000"/>
              </a:lnSpc>
              <a:spcBef>
                <a:spcPts val="1050"/>
              </a:spcBef>
              <a:spcAft>
                <a:spcPts val="0"/>
              </a:spcAft>
              <a:buSzPct val="100000"/>
              <a:buNone/>
            </a:pPr>
            <a:endParaRPr>
              <a:solidFill>
                <a:srgbClr val="3F3F3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6"/>
          <p:cNvSpPr txBox="1">
            <a:spLocks noGrp="1"/>
          </p:cNvSpPr>
          <p:nvPr>
            <p:ph type="title"/>
          </p:nvPr>
        </p:nvSpPr>
        <p:spPr>
          <a:xfrm>
            <a:off x="1759744" y="215504"/>
            <a:ext cx="5657850" cy="108704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None/>
            </a:pPr>
            <a:r>
              <a:rPr lang="no">
                <a:solidFill>
                  <a:srgbClr val="3F3F3F"/>
                </a:solidFill>
              </a:rPr>
              <a:t>Grunnmuren</a:t>
            </a:r>
            <a:endParaRPr/>
          </a:p>
        </p:txBody>
      </p:sp>
      <p:sp>
        <p:nvSpPr>
          <p:cNvPr id="323" name="Google Shape;323;p46"/>
          <p:cNvSpPr txBox="1">
            <a:spLocks noGrp="1"/>
          </p:cNvSpPr>
          <p:nvPr>
            <p:ph type="body" idx="1"/>
          </p:nvPr>
        </p:nvSpPr>
        <p:spPr>
          <a:xfrm>
            <a:off x="1759744" y="1403748"/>
            <a:ext cx="2777729" cy="3017044"/>
          </a:xfrm>
          <a:prstGeom prst="rect">
            <a:avLst/>
          </a:prstGeom>
          <a:noFill/>
          <a:ln>
            <a:noFill/>
          </a:ln>
        </p:spPr>
        <p:txBody>
          <a:bodyPr spcFirstLastPara="1" wrap="square" lIns="0" tIns="45700" rIns="0" bIns="45700" anchor="t" anchorCtr="0">
            <a:noAutofit/>
          </a:bodyPr>
          <a:lstStyle/>
          <a:p>
            <a:pPr marL="67866" lvl="0" indent="0" algn="l" rtl="0">
              <a:lnSpc>
                <a:spcPct val="90000"/>
              </a:lnSpc>
              <a:spcBef>
                <a:spcPts val="0"/>
              </a:spcBef>
              <a:spcAft>
                <a:spcPts val="0"/>
              </a:spcAft>
              <a:buSzPts val="1650"/>
              <a:buNone/>
            </a:pPr>
            <a:endParaRPr sz="1650"/>
          </a:p>
          <a:p>
            <a:pPr marL="67866" lvl="0" indent="-104775" algn="l" rtl="0">
              <a:lnSpc>
                <a:spcPct val="90000"/>
              </a:lnSpc>
              <a:spcBef>
                <a:spcPts val="1050"/>
              </a:spcBef>
              <a:spcAft>
                <a:spcPts val="0"/>
              </a:spcAft>
              <a:buSzPts val="1650"/>
              <a:buChar char=" "/>
            </a:pPr>
            <a:r>
              <a:rPr lang="no" sz="1650"/>
              <a:t>- Søvn</a:t>
            </a:r>
            <a:endParaRPr/>
          </a:p>
          <a:p>
            <a:pPr marL="67866" lvl="0" indent="0" algn="l" rtl="0">
              <a:lnSpc>
                <a:spcPct val="90000"/>
              </a:lnSpc>
              <a:spcBef>
                <a:spcPts val="1050"/>
              </a:spcBef>
              <a:spcAft>
                <a:spcPts val="0"/>
              </a:spcAft>
              <a:buSzPts val="1650"/>
              <a:buNone/>
            </a:pPr>
            <a:endParaRPr sz="1650"/>
          </a:p>
          <a:p>
            <a:pPr marL="67866" lvl="0" indent="-104775" algn="l" rtl="0">
              <a:lnSpc>
                <a:spcPct val="90000"/>
              </a:lnSpc>
              <a:spcBef>
                <a:spcPts val="1050"/>
              </a:spcBef>
              <a:spcAft>
                <a:spcPts val="0"/>
              </a:spcAft>
              <a:buSzPts val="1650"/>
              <a:buChar char=" "/>
            </a:pPr>
            <a:r>
              <a:rPr lang="no" sz="1650"/>
              <a:t>- Kosthold</a:t>
            </a:r>
            <a:endParaRPr/>
          </a:p>
          <a:p>
            <a:pPr marL="67866" lvl="0" indent="0" algn="l" rtl="0">
              <a:lnSpc>
                <a:spcPct val="90000"/>
              </a:lnSpc>
              <a:spcBef>
                <a:spcPts val="1050"/>
              </a:spcBef>
              <a:spcAft>
                <a:spcPts val="0"/>
              </a:spcAft>
              <a:buSzPts val="1650"/>
              <a:buNone/>
            </a:pPr>
            <a:endParaRPr sz="1650"/>
          </a:p>
          <a:p>
            <a:pPr marL="67866" lvl="0" indent="-104775" algn="l" rtl="0">
              <a:lnSpc>
                <a:spcPct val="90000"/>
              </a:lnSpc>
              <a:spcBef>
                <a:spcPts val="1050"/>
              </a:spcBef>
              <a:spcAft>
                <a:spcPts val="0"/>
              </a:spcAft>
              <a:buSzPts val="1650"/>
              <a:buChar char=" "/>
            </a:pPr>
            <a:r>
              <a:rPr lang="no" sz="1650"/>
              <a:t>- Aktivitet</a:t>
            </a:r>
            <a:endParaRPr/>
          </a:p>
          <a:p>
            <a:pPr marL="67866" lvl="0" indent="0" algn="l" rtl="0">
              <a:lnSpc>
                <a:spcPct val="90000"/>
              </a:lnSpc>
              <a:spcBef>
                <a:spcPts val="1050"/>
              </a:spcBef>
              <a:spcAft>
                <a:spcPts val="0"/>
              </a:spcAft>
              <a:buSzPts val="1650"/>
              <a:buNone/>
            </a:pPr>
            <a:endParaRPr sz="1650"/>
          </a:p>
          <a:p>
            <a:pPr marL="67866" lvl="0" indent="-104775" algn="l" rtl="0">
              <a:lnSpc>
                <a:spcPct val="90000"/>
              </a:lnSpc>
              <a:spcBef>
                <a:spcPts val="1050"/>
              </a:spcBef>
              <a:spcAft>
                <a:spcPts val="0"/>
              </a:spcAft>
              <a:buSzPts val="1650"/>
              <a:buChar char=" "/>
            </a:pPr>
            <a:r>
              <a:rPr lang="no" sz="1650"/>
              <a:t>- Relasjoner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Rå skole</a:t>
            </a:r>
            <a:endParaRPr/>
          </a:p>
        </p:txBody>
      </p:sp>
      <p:sp>
        <p:nvSpPr>
          <p:cNvPr id="175" name="Google Shape;175;p27"/>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lnSpc>
                <a:spcPct val="115000"/>
              </a:lnSpc>
              <a:spcBef>
                <a:spcPts val="0"/>
              </a:spcBef>
              <a:spcAft>
                <a:spcPts val="0"/>
              </a:spcAft>
              <a:buSzPct val="100000"/>
              <a:buNone/>
            </a:pPr>
            <a:r>
              <a:rPr lang="no">
                <a:solidFill>
                  <a:srgbClr val="202124"/>
                </a:solidFill>
              </a:rPr>
              <a:t>Rektor: Marianne Ingebrigtsen</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Avdelingsleder 8. trinn: Dag-Sveinung Åsheim</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Avdelingsleder 9. trinn: Bente Langhelle Høiaas</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Avdelingsleder 10. trinn: Hilde-Merethe Ivarhus</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Rådgivere: Frode Stubseid (8A, D og E) og Cathrine H. Jacobsen (8B og C)</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Miljøveileder: Svanhild Garvik</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Assistenter: Sissel Senneseth og Kari Vikøren</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Helsesykepleiere: Line Tøgersen Svortevik og Mia Sætre Nedretvedt</a:t>
            </a:r>
            <a:endParaRPr>
              <a:solidFill>
                <a:srgbClr val="202124"/>
              </a:solidFill>
            </a:endParaRPr>
          </a:p>
          <a:p>
            <a:pPr marL="0" lvl="0" indent="0" algn="l" rtl="0">
              <a:lnSpc>
                <a:spcPct val="115000"/>
              </a:lnSpc>
              <a:spcBef>
                <a:spcPts val="1200"/>
              </a:spcBef>
              <a:spcAft>
                <a:spcPts val="0"/>
              </a:spcAft>
              <a:buSzPct val="100000"/>
              <a:buNone/>
            </a:pPr>
            <a:r>
              <a:rPr lang="no">
                <a:solidFill>
                  <a:srgbClr val="202124"/>
                </a:solidFill>
              </a:rPr>
              <a:t>Ledende renholder: Elena Nappen Arsua</a:t>
            </a:r>
            <a:endParaRPr>
              <a:solidFill>
                <a:srgbClr val="202124"/>
              </a:solidFill>
            </a:endParaRPr>
          </a:p>
          <a:p>
            <a:pPr marL="0" lvl="0" indent="0" algn="l" rtl="0">
              <a:lnSpc>
                <a:spcPct val="115000"/>
              </a:lnSpc>
              <a:spcBef>
                <a:spcPts val="1200"/>
              </a:spcBef>
              <a:spcAft>
                <a:spcPts val="1200"/>
              </a:spcAft>
              <a:buSzPct val="100000"/>
              <a:buNone/>
            </a:pPr>
            <a:r>
              <a:rPr lang="no">
                <a:solidFill>
                  <a:srgbClr val="202124"/>
                </a:solidFill>
              </a:rPr>
              <a:t>Vedlikeholdsteknikker: Kenneth Steinsvik</a:t>
            </a:r>
            <a:endParaRPr>
              <a:solidFill>
                <a:srgbClr val="20212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FAU</a:t>
            </a:r>
            <a:endParaRPr/>
          </a:p>
        </p:txBody>
      </p:sp>
      <p:sp>
        <p:nvSpPr>
          <p:cNvPr id="219" name="Google Shape;219;p33"/>
          <p:cNvSpPr txBox="1">
            <a:spLocks noGrp="1"/>
          </p:cNvSpPr>
          <p:nvPr>
            <p:ph type="body" idx="1"/>
          </p:nvPr>
        </p:nvSpPr>
        <p:spPr>
          <a:xfrm>
            <a:off x="370900" y="12663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a:t>Rå skole har et aktivt foreldreutvalg som arbeider for et godt skolemiljø. </a:t>
            </a:r>
            <a:endParaRPr/>
          </a:p>
          <a:p>
            <a:pPr marL="0" lvl="0" indent="0" algn="l" rtl="0">
              <a:lnSpc>
                <a:spcPct val="115000"/>
              </a:lnSpc>
              <a:spcBef>
                <a:spcPts val="1200"/>
              </a:spcBef>
              <a:spcAft>
                <a:spcPts val="0"/>
              </a:spcAft>
              <a:buSzPts val="1800"/>
              <a:buNone/>
            </a:pPr>
            <a:r>
              <a:rPr lang="no"/>
              <a:t>Saker til FAU kan meldes på epost:</a:t>
            </a:r>
            <a:endParaRPr/>
          </a:p>
          <a:p>
            <a:pPr marL="0" lvl="0" indent="0" algn="l" rtl="0">
              <a:lnSpc>
                <a:spcPct val="115000"/>
              </a:lnSpc>
              <a:spcBef>
                <a:spcPts val="1200"/>
              </a:spcBef>
              <a:spcAft>
                <a:spcPts val="0"/>
              </a:spcAft>
              <a:buSzPts val="1800"/>
              <a:buNone/>
            </a:pPr>
            <a:r>
              <a:rPr lang="no"/>
              <a:t>	</a:t>
            </a:r>
            <a:r>
              <a:rPr lang="no" u="sng">
                <a:solidFill>
                  <a:schemeClr val="hlink"/>
                </a:solidFill>
                <a:hlinkClick r:id="rId3"/>
              </a:rPr>
              <a:t>fau.raskole@gmail.com</a:t>
            </a:r>
            <a:endParaRPr/>
          </a:p>
          <a:p>
            <a:pPr marL="0" lvl="0" indent="0" algn="l" rtl="0">
              <a:lnSpc>
                <a:spcPct val="115000"/>
              </a:lnSpc>
              <a:spcBef>
                <a:spcPts val="1200"/>
              </a:spcBef>
              <a:spcAft>
                <a:spcPts val="1200"/>
              </a:spcAft>
              <a:buSzPts val="1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a:spLocks noGrp="1"/>
          </p:cNvSpPr>
          <p:nvPr>
            <p:ph type="title"/>
          </p:nvPr>
        </p:nvSpPr>
        <p:spPr>
          <a:xfrm>
            <a:off x="311700" y="296625"/>
            <a:ext cx="8520600" cy="707400"/>
          </a:xfrm>
          <a:prstGeom prst="rect">
            <a:avLst/>
          </a:prstGeom>
          <a:noFill/>
          <a:ln>
            <a:noFill/>
          </a:ln>
        </p:spPr>
        <p:txBody>
          <a:bodyPr spcFirstLastPara="1" wrap="square" lIns="91425" tIns="91425" rIns="91425" bIns="91425" anchor="t" anchorCtr="0">
            <a:normAutofit fontScale="90000"/>
          </a:bodyPr>
          <a:lstStyle/>
          <a:p>
            <a:pPr marL="457200" lvl="0" indent="457200" algn="l" rtl="0">
              <a:lnSpc>
                <a:spcPct val="100000"/>
              </a:lnSpc>
              <a:spcBef>
                <a:spcPts val="0"/>
              </a:spcBef>
              <a:spcAft>
                <a:spcPts val="0"/>
              </a:spcAft>
              <a:buSzPct val="111111"/>
              <a:buNone/>
            </a:pPr>
            <a:r>
              <a:rPr lang="no"/>
              <a:t>  Natteravnene</a:t>
            </a:r>
            <a:endParaRPr/>
          </a:p>
        </p:txBody>
      </p:sp>
      <p:sp>
        <p:nvSpPr>
          <p:cNvPr id="225" name="Google Shape;225;p34"/>
          <p:cNvSpPr txBox="1">
            <a:spLocks noGrp="1"/>
          </p:cNvSpPr>
          <p:nvPr>
            <p:ph type="body" idx="1"/>
          </p:nvPr>
        </p:nvSpPr>
        <p:spPr>
          <a:xfrm>
            <a:off x="345675" y="3337750"/>
            <a:ext cx="5090700" cy="13986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0"/>
              </a:spcAft>
              <a:buSzPct val="199170"/>
              <a:buNone/>
            </a:pPr>
            <a:endParaRPr sz="3615"/>
          </a:p>
          <a:p>
            <a:pPr marL="457200" lvl="0" indent="-292100" algn="l" rtl="0">
              <a:lnSpc>
                <a:spcPct val="115000"/>
              </a:lnSpc>
              <a:spcBef>
                <a:spcPts val="1200"/>
              </a:spcBef>
              <a:spcAft>
                <a:spcPts val="0"/>
              </a:spcAft>
              <a:buSzPct val="100000"/>
              <a:buChar char="●"/>
            </a:pPr>
            <a:r>
              <a:rPr lang="no" sz="4000">
                <a:solidFill>
                  <a:srgbClr val="000000"/>
                </a:solidFill>
                <a:latin typeface="Calibri"/>
                <a:ea typeface="Calibri"/>
                <a:cs typeface="Calibri"/>
                <a:sym typeface="Calibri"/>
              </a:rPr>
              <a:t>Natteravnene Rådal består og drives av FAU-ene på overnevnte skoler.</a:t>
            </a:r>
            <a:endParaRPr sz="4000">
              <a:solidFill>
                <a:srgbClr val="000000"/>
              </a:solidFill>
              <a:latin typeface="Calibri"/>
              <a:ea typeface="Calibri"/>
              <a:cs typeface="Calibri"/>
              <a:sym typeface="Calibri"/>
            </a:endParaRPr>
          </a:p>
          <a:p>
            <a:pPr marL="457200" lvl="0" indent="-292100" algn="l" rtl="0">
              <a:lnSpc>
                <a:spcPct val="115000"/>
              </a:lnSpc>
              <a:spcBef>
                <a:spcPts val="0"/>
              </a:spcBef>
              <a:spcAft>
                <a:spcPts val="0"/>
              </a:spcAft>
              <a:buSzPct val="100000"/>
              <a:buChar char="●"/>
            </a:pPr>
            <a:r>
              <a:rPr lang="no" sz="4000">
                <a:solidFill>
                  <a:srgbClr val="000000"/>
                </a:solidFill>
                <a:latin typeface="Calibri"/>
                <a:ea typeface="Calibri"/>
                <a:cs typeface="Calibri"/>
                <a:sym typeface="Calibri"/>
              </a:rPr>
              <a:t>Natteravning er den eneste formen for «dugnad» en utfører på ungdomskolen – på barneskolen bidrar 7. trinn.</a:t>
            </a:r>
            <a:endParaRPr sz="4000">
              <a:solidFill>
                <a:srgbClr val="000000"/>
              </a:solidFill>
              <a:latin typeface="Calibri"/>
              <a:ea typeface="Calibri"/>
              <a:cs typeface="Calibri"/>
              <a:sym typeface="Calibri"/>
            </a:endParaRPr>
          </a:p>
          <a:p>
            <a:pPr marL="457200" lvl="0" indent="-292100" algn="l" rtl="0">
              <a:lnSpc>
                <a:spcPct val="115000"/>
              </a:lnSpc>
              <a:spcBef>
                <a:spcPts val="0"/>
              </a:spcBef>
              <a:spcAft>
                <a:spcPts val="0"/>
              </a:spcAft>
              <a:buSzPct val="100000"/>
              <a:buChar char="●"/>
            </a:pPr>
            <a:r>
              <a:rPr lang="no" sz="4000">
                <a:solidFill>
                  <a:srgbClr val="000000"/>
                </a:solidFill>
                <a:latin typeface="Calibri"/>
                <a:ea typeface="Calibri"/>
                <a:cs typeface="Calibri"/>
                <a:sym typeface="Calibri"/>
              </a:rPr>
              <a:t>Foreldre innkalles og deltar på en ravnevakt (3,5 time) per skoleår per elev.</a:t>
            </a:r>
            <a:endParaRPr sz="4000">
              <a:solidFill>
                <a:srgbClr val="000000"/>
              </a:solidFill>
              <a:latin typeface="Calibri"/>
              <a:ea typeface="Calibri"/>
              <a:cs typeface="Calibri"/>
              <a:sym typeface="Calibri"/>
            </a:endParaRPr>
          </a:p>
          <a:p>
            <a:pPr marL="457200" lvl="0" indent="-292100" algn="l" rtl="0">
              <a:lnSpc>
                <a:spcPct val="115000"/>
              </a:lnSpc>
              <a:spcBef>
                <a:spcPts val="0"/>
              </a:spcBef>
              <a:spcAft>
                <a:spcPts val="0"/>
              </a:spcAft>
              <a:buSzPct val="100000"/>
              <a:buChar char="●"/>
            </a:pPr>
            <a:r>
              <a:rPr lang="no" sz="4000">
                <a:solidFill>
                  <a:srgbClr val="000000"/>
                </a:solidFill>
                <a:latin typeface="Calibri"/>
                <a:ea typeface="Calibri"/>
                <a:cs typeface="Calibri"/>
                <a:sym typeface="Calibri"/>
              </a:rPr>
              <a:t>Nødvending informasjon om natteravnrollen fås ved oppmøte – her får en også utdelt jakke/vest og førstehjelpsutstyr.</a:t>
            </a:r>
            <a:endParaRPr sz="4000">
              <a:solidFill>
                <a:srgbClr val="000000"/>
              </a:solidFill>
              <a:latin typeface="Calibri"/>
              <a:ea typeface="Calibri"/>
              <a:cs typeface="Calibri"/>
              <a:sym typeface="Calibri"/>
            </a:endParaRPr>
          </a:p>
          <a:p>
            <a:pPr marL="457200" lvl="0" indent="0" algn="l" rtl="0">
              <a:lnSpc>
                <a:spcPct val="115000"/>
              </a:lnSpc>
              <a:spcBef>
                <a:spcPts val="0"/>
              </a:spcBef>
              <a:spcAft>
                <a:spcPts val="0"/>
              </a:spcAft>
              <a:buSzPct val="199170"/>
              <a:buNone/>
            </a:pPr>
            <a:endParaRPr sz="3615"/>
          </a:p>
          <a:p>
            <a:pPr marL="45720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endParaRPr/>
          </a:p>
        </p:txBody>
      </p:sp>
      <p:sp>
        <p:nvSpPr>
          <p:cNvPr id="226" name="Google Shape;226;p34"/>
          <p:cNvSpPr txBox="1"/>
          <p:nvPr/>
        </p:nvSpPr>
        <p:spPr>
          <a:xfrm>
            <a:off x="5898375" y="1080500"/>
            <a:ext cx="1820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227" name="Google Shape;227;p34"/>
          <p:cNvPicPr preferRelativeResize="0"/>
          <p:nvPr/>
        </p:nvPicPr>
        <p:blipFill rotWithShape="1">
          <a:blip r:embed="rId3">
            <a:alphaModFix/>
          </a:blip>
          <a:srcRect/>
          <a:stretch/>
        </p:blipFill>
        <p:spPr>
          <a:xfrm>
            <a:off x="5288375" y="1004025"/>
            <a:ext cx="3436800" cy="2586765"/>
          </a:xfrm>
          <a:prstGeom prst="rect">
            <a:avLst/>
          </a:prstGeom>
          <a:noFill/>
          <a:ln>
            <a:noFill/>
          </a:ln>
        </p:spPr>
      </p:pic>
      <p:pic>
        <p:nvPicPr>
          <p:cNvPr id="228" name="Google Shape;228;p34"/>
          <p:cNvPicPr preferRelativeResize="0"/>
          <p:nvPr/>
        </p:nvPicPr>
        <p:blipFill rotWithShape="1">
          <a:blip r:embed="rId4">
            <a:alphaModFix/>
          </a:blip>
          <a:srcRect/>
          <a:stretch/>
        </p:blipFill>
        <p:spPr>
          <a:xfrm>
            <a:off x="1315000" y="1480775"/>
            <a:ext cx="2871400" cy="2181950"/>
          </a:xfrm>
          <a:prstGeom prst="rect">
            <a:avLst/>
          </a:prstGeom>
          <a:noFill/>
          <a:ln>
            <a:noFill/>
          </a:ln>
        </p:spPr>
      </p:pic>
      <p:sp>
        <p:nvSpPr>
          <p:cNvPr id="229" name="Google Shape;229;p34"/>
          <p:cNvSpPr txBox="1"/>
          <p:nvPr/>
        </p:nvSpPr>
        <p:spPr>
          <a:xfrm>
            <a:off x="311700" y="930025"/>
            <a:ext cx="4632000" cy="10008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0"/>
              </a:spcBef>
              <a:spcAft>
                <a:spcPts val="0"/>
              </a:spcAft>
              <a:buClr>
                <a:srgbClr val="000000"/>
              </a:buClr>
              <a:buSzPts val="1200"/>
              <a:buFont typeface="Arial"/>
              <a:buNone/>
            </a:pPr>
            <a:r>
              <a:rPr lang="no" sz="1200" b="1" i="0" u="none" strike="noStrike" cap="none">
                <a:solidFill>
                  <a:srgbClr val="000000"/>
                </a:solidFill>
                <a:latin typeface="Calibri"/>
                <a:ea typeface="Calibri"/>
                <a:cs typeface="Calibri"/>
                <a:sym typeface="Calibri"/>
              </a:rPr>
              <a:t>Det handler om å bry seg om det som skjer i nærmiljøet –</a:t>
            </a:r>
            <a:endParaRPr sz="1200" b="1" i="0" u="none" strike="noStrike" cap="none">
              <a:solidFill>
                <a:srgbClr val="000000"/>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200"/>
              <a:buFont typeface="Arial"/>
              <a:buNone/>
            </a:pPr>
            <a:r>
              <a:rPr lang="no" sz="1200" b="1" i="0" u="none" strike="noStrike" cap="none">
                <a:solidFill>
                  <a:srgbClr val="000000"/>
                </a:solidFill>
                <a:latin typeface="Calibri"/>
                <a:ea typeface="Calibri"/>
                <a:cs typeface="Calibri"/>
                <a:sym typeface="Calibri"/>
              </a:rPr>
              <a:t>skape trygghet, trivsel og tilhørighet for de unge ved å være til stede </a:t>
            </a: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80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230" name="Google Shape;230;p34"/>
          <p:cNvSpPr txBox="1"/>
          <p:nvPr/>
        </p:nvSpPr>
        <p:spPr>
          <a:xfrm>
            <a:off x="6098200" y="3744775"/>
            <a:ext cx="26865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o" sz="1400" b="0" i="0" u="sng" strike="noStrike" cap="none">
                <a:solidFill>
                  <a:schemeClr val="hlink"/>
                </a:solidFill>
                <a:latin typeface="Calibri"/>
                <a:ea typeface="Calibri"/>
                <a:cs typeface="Calibri"/>
                <a:sym typeface="Calibri"/>
                <a:hlinkClick r:id="rId5"/>
              </a:rPr>
              <a:t>natteravneneraadal@gmail.com</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pic>
        <p:nvPicPr>
          <p:cNvPr id="231" name="Google Shape;231;p34"/>
          <p:cNvPicPr preferRelativeResize="0"/>
          <p:nvPr/>
        </p:nvPicPr>
        <p:blipFill rotWithShape="1">
          <a:blip r:embed="rId6">
            <a:alphaModFix/>
          </a:blip>
          <a:srcRect/>
          <a:stretch/>
        </p:blipFill>
        <p:spPr>
          <a:xfrm>
            <a:off x="6188000" y="4175875"/>
            <a:ext cx="400200" cy="400200"/>
          </a:xfrm>
          <a:prstGeom prst="rect">
            <a:avLst/>
          </a:prstGeom>
          <a:noFill/>
          <a:ln>
            <a:noFill/>
          </a:ln>
        </p:spPr>
      </p:pic>
      <p:sp>
        <p:nvSpPr>
          <p:cNvPr id="232" name="Google Shape;232;p34"/>
          <p:cNvSpPr txBox="1"/>
          <p:nvPr/>
        </p:nvSpPr>
        <p:spPr>
          <a:xfrm>
            <a:off x="6660650" y="4175875"/>
            <a:ext cx="2368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Open Sans"/>
                <a:ea typeface="Open Sans"/>
                <a:cs typeface="Open Sans"/>
                <a:sym typeface="Open Sans"/>
              </a:rPr>
              <a:t>Natteravnene Rådal</a:t>
            </a:r>
            <a:endParaRPr sz="14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o"/>
              <a:t>Trygt og godt skolemiljø</a:t>
            </a:r>
            <a:endParaRPr/>
          </a:p>
        </p:txBody>
      </p:sp>
      <p:sp>
        <p:nvSpPr>
          <p:cNvPr id="181" name="Google Shape;181;p28"/>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b="1"/>
          </a:p>
          <a:p>
            <a:pPr marL="0" lvl="0" indent="0" algn="l" rtl="0">
              <a:lnSpc>
                <a:spcPct val="115000"/>
              </a:lnSpc>
              <a:spcBef>
                <a:spcPts val="1200"/>
              </a:spcBef>
              <a:spcAft>
                <a:spcPts val="0"/>
              </a:spcAft>
              <a:buSzPts val="1800"/>
              <a:buNone/>
            </a:pPr>
            <a:endParaRPr b="1"/>
          </a:p>
          <a:p>
            <a:pPr marL="0" lvl="0" indent="0" algn="l" rtl="0">
              <a:lnSpc>
                <a:spcPct val="115000"/>
              </a:lnSpc>
              <a:spcBef>
                <a:spcPts val="1200"/>
              </a:spcBef>
              <a:spcAft>
                <a:spcPts val="0"/>
              </a:spcAft>
              <a:buSzPts val="1800"/>
              <a:buNone/>
            </a:pPr>
            <a:r>
              <a:rPr lang="no" b="1"/>
              <a:t>§9a i opplæringsloven</a:t>
            </a:r>
            <a:endParaRPr b="1"/>
          </a:p>
          <a:p>
            <a:pPr marL="457200" lvl="0" indent="-342900" algn="l" rtl="0">
              <a:lnSpc>
                <a:spcPct val="115000"/>
              </a:lnSpc>
              <a:spcBef>
                <a:spcPts val="1200"/>
              </a:spcBef>
              <a:spcAft>
                <a:spcPts val="0"/>
              </a:spcAft>
              <a:buSzPts val="1800"/>
              <a:buChar char="●"/>
            </a:pPr>
            <a:r>
              <a:rPr lang="no"/>
              <a:t>alle elever har rett til et trygt og godt skolemiljø som fremmer helse, trivsel og læring</a:t>
            </a:r>
            <a:endParaRPr/>
          </a:p>
          <a:p>
            <a:pPr marL="457200" lvl="0" indent="-342900" algn="l" rtl="0">
              <a:lnSpc>
                <a:spcPct val="115000"/>
              </a:lnSpc>
              <a:spcBef>
                <a:spcPts val="0"/>
              </a:spcBef>
              <a:spcAft>
                <a:spcPts val="0"/>
              </a:spcAft>
              <a:buSzPts val="1800"/>
              <a:buChar char="●"/>
            </a:pPr>
            <a:r>
              <a:rPr lang="no"/>
              <a:t>skolen skal ha nulltoleranse mot krenking som mobbing, vold, diskriminering og trakassering</a:t>
            </a:r>
            <a:endParaRPr/>
          </a:p>
          <a:p>
            <a:pPr marL="457200" lvl="0" indent="0" algn="l" rtl="0">
              <a:lnSpc>
                <a:spcPct val="115000"/>
              </a:lnSpc>
              <a:spcBef>
                <a:spcPts val="1200"/>
              </a:spcBef>
              <a:spcAft>
                <a:spcPts val="1200"/>
              </a:spcAft>
              <a:buSzPts val="1800"/>
              <a:buNone/>
            </a:pPr>
            <a:endParaRPr/>
          </a:p>
        </p:txBody>
      </p:sp>
      <p:sp>
        <p:nvSpPr>
          <p:cNvPr id="182" name="Google Shape;182;p28"/>
          <p:cNvSpPr txBox="1"/>
          <p:nvPr/>
        </p:nvSpPr>
        <p:spPr>
          <a:xfrm>
            <a:off x="4700100" y="677200"/>
            <a:ext cx="3144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183" name="Google Shape;183;p28"/>
          <p:cNvPicPr preferRelativeResize="0"/>
          <p:nvPr/>
        </p:nvPicPr>
        <p:blipFill rotWithShape="1">
          <a:blip r:embed="rId3">
            <a:alphaModFix/>
          </a:blip>
          <a:srcRect/>
          <a:stretch/>
        </p:blipFill>
        <p:spPr>
          <a:xfrm>
            <a:off x="4821025" y="230525"/>
            <a:ext cx="3511850" cy="23412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189" name="Google Shape;189;p29"/>
          <p:cNvSpPr txBox="1">
            <a:spLocks noGrp="1"/>
          </p:cNvSpPr>
          <p:nvPr>
            <p:ph type="body" idx="1"/>
          </p:nvPr>
        </p:nvSpPr>
        <p:spPr>
          <a:xfrm>
            <a:off x="311700" y="1266325"/>
            <a:ext cx="30780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p:txBody>
      </p:sp>
      <p:pic>
        <p:nvPicPr>
          <p:cNvPr id="190" name="Google Shape;190;p29"/>
          <p:cNvPicPr preferRelativeResize="0"/>
          <p:nvPr/>
        </p:nvPicPr>
        <p:blipFill rotWithShape="1">
          <a:blip r:embed="rId3">
            <a:alphaModFix/>
          </a:blip>
          <a:srcRect/>
          <a:stretch/>
        </p:blipFill>
        <p:spPr>
          <a:xfrm>
            <a:off x="1587425" y="0"/>
            <a:ext cx="5723499" cy="50213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202" name="Google Shape;202;p31"/>
          <p:cNvSpPr txBox="1">
            <a:spLocks noGrp="1"/>
          </p:cNvSpPr>
          <p:nvPr>
            <p:ph type="body" idx="1"/>
          </p:nvPr>
        </p:nvSpPr>
        <p:spPr>
          <a:xfrm>
            <a:off x="311700" y="1266325"/>
            <a:ext cx="35904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p:txBody>
      </p:sp>
      <p:pic>
        <p:nvPicPr>
          <p:cNvPr id="203" name="Google Shape;203;p31"/>
          <p:cNvPicPr preferRelativeResize="0"/>
          <p:nvPr/>
        </p:nvPicPr>
        <p:blipFill rotWithShape="1">
          <a:blip r:embed="rId3">
            <a:alphaModFix/>
          </a:blip>
          <a:srcRect/>
          <a:stretch/>
        </p:blipFill>
        <p:spPr>
          <a:xfrm>
            <a:off x="221650" y="533425"/>
            <a:ext cx="3590325" cy="3606350"/>
          </a:xfrm>
          <a:prstGeom prst="rect">
            <a:avLst/>
          </a:prstGeom>
          <a:noFill/>
          <a:ln>
            <a:noFill/>
          </a:ln>
        </p:spPr>
      </p:pic>
      <p:sp>
        <p:nvSpPr>
          <p:cNvPr id="204" name="Google Shape;204;p31"/>
          <p:cNvSpPr txBox="1"/>
          <p:nvPr/>
        </p:nvSpPr>
        <p:spPr>
          <a:xfrm>
            <a:off x="4503900" y="1489600"/>
            <a:ext cx="465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205" name="Google Shape;205;p31"/>
          <p:cNvSpPr txBox="1"/>
          <p:nvPr/>
        </p:nvSpPr>
        <p:spPr>
          <a:xfrm>
            <a:off x="4060200" y="264950"/>
            <a:ext cx="4772100" cy="4387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no" sz="1900" b="1" i="1" u="none" strike="noStrike" cap="none">
                <a:solidFill>
                  <a:schemeClr val="accent1"/>
                </a:solidFill>
                <a:latin typeface="Arial"/>
                <a:ea typeface="Arial"/>
                <a:cs typeface="Arial"/>
                <a:sym typeface="Arial"/>
              </a:rPr>
              <a:t>Som elev har du rett til et trygt, godt og inkluderende skolemiljø som fremmer helse, trivsel og læring. </a:t>
            </a:r>
            <a:endParaRPr sz="1900" b="1" i="1" u="none" strike="noStrike" cap="none">
              <a:solidFill>
                <a:schemeClr val="accent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00"/>
              <a:buFont typeface="Arial"/>
              <a:buNone/>
            </a:pPr>
            <a:r>
              <a:rPr lang="no" sz="1900" b="1" i="0" u="none" strike="noStrike" cap="none">
                <a:solidFill>
                  <a:srgbClr val="000000"/>
                </a:solidFill>
                <a:latin typeface="Arial"/>
                <a:ea typeface="Arial"/>
                <a:cs typeface="Arial"/>
                <a:sym typeface="Arial"/>
              </a:rPr>
              <a:t>Det betyr at du har </a:t>
            </a:r>
            <a:r>
              <a:rPr lang="no" sz="1900" b="1" i="0" u="sng" strike="noStrike" cap="none">
                <a:solidFill>
                  <a:srgbClr val="000000"/>
                </a:solidFill>
                <a:latin typeface="Arial"/>
                <a:ea typeface="Arial"/>
                <a:cs typeface="Arial"/>
                <a:sym typeface="Arial"/>
              </a:rPr>
              <a:t>rett til</a:t>
            </a:r>
            <a:endParaRPr sz="1900" b="1" i="0" u="sng"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at andre elever og voksne snakker fint til deg og om deg</a:t>
            </a:r>
            <a:endParaRPr sz="1900" b="0" i="0" u="none"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å bli behandlet med respekt</a:t>
            </a:r>
            <a:endParaRPr sz="1900" b="0" i="0" u="none"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å få være med i lek og andre aktiviteter på skolen</a:t>
            </a:r>
            <a:endParaRPr sz="1900" b="0" i="0" u="none"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å bli hørt</a:t>
            </a:r>
            <a:endParaRPr sz="1900" b="0" i="0" u="none"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å få ha tingene dine i fred </a:t>
            </a:r>
            <a:endParaRPr sz="1900" b="0" i="0" u="none" strike="noStrike" cap="none">
              <a:solidFill>
                <a:srgbClr val="000000"/>
              </a:solidFill>
              <a:latin typeface="Arial"/>
              <a:ea typeface="Arial"/>
              <a:cs typeface="Arial"/>
              <a:sym typeface="Arial"/>
            </a:endParaRPr>
          </a:p>
          <a:p>
            <a:pPr marL="457200" marR="0" lvl="0" indent="-349250" algn="just" rtl="0">
              <a:lnSpc>
                <a:spcPct val="107916"/>
              </a:lnSpc>
              <a:spcBef>
                <a:spcPts val="0"/>
              </a:spcBef>
              <a:spcAft>
                <a:spcPts val="0"/>
              </a:spcAft>
              <a:buClr>
                <a:srgbClr val="000000"/>
              </a:buClr>
              <a:buSzPts val="1900"/>
              <a:buFont typeface="Calibri"/>
              <a:buChar char="-"/>
            </a:pPr>
            <a:r>
              <a:rPr lang="no" sz="1900" b="0" i="0" u="none" strike="noStrike" cap="none">
                <a:solidFill>
                  <a:srgbClr val="000000"/>
                </a:solidFill>
                <a:latin typeface="Arial"/>
                <a:ea typeface="Arial"/>
                <a:cs typeface="Arial"/>
                <a:sym typeface="Arial"/>
              </a:rPr>
              <a:t>et skolemiljø som er rent og ryddig</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2"/>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990"/>
              <a:buNone/>
            </a:pPr>
            <a:r>
              <a:rPr lang="no" sz="1829" i="1">
                <a:latin typeface="Arial"/>
                <a:ea typeface="Arial"/>
                <a:cs typeface="Arial"/>
                <a:sym typeface="Arial"/>
              </a:rPr>
              <a:t>Som elev har </a:t>
            </a:r>
            <a:r>
              <a:rPr lang="no" sz="1829" i="1" u="sng">
                <a:latin typeface="Arial"/>
                <a:ea typeface="Arial"/>
                <a:cs typeface="Arial"/>
                <a:sym typeface="Arial"/>
              </a:rPr>
              <a:t>du plikt til</a:t>
            </a:r>
            <a:r>
              <a:rPr lang="no" sz="1829" i="1">
                <a:latin typeface="Arial"/>
                <a:ea typeface="Arial"/>
                <a:cs typeface="Arial"/>
                <a:sym typeface="Arial"/>
              </a:rPr>
              <a:t> å arbeide for et trygt, godt og inkluderende skolemiljø som fremmer helse, trivsel og læring.</a:t>
            </a:r>
            <a:endParaRPr sz="1829" i="1">
              <a:latin typeface="Arial"/>
              <a:ea typeface="Arial"/>
              <a:cs typeface="Arial"/>
              <a:sym typeface="Arial"/>
            </a:endParaRPr>
          </a:p>
          <a:p>
            <a:pPr marL="0" lvl="0" indent="0" algn="l" rtl="0">
              <a:lnSpc>
                <a:spcPct val="100000"/>
              </a:lnSpc>
              <a:spcBef>
                <a:spcPts val="0"/>
              </a:spcBef>
              <a:spcAft>
                <a:spcPts val="0"/>
              </a:spcAft>
              <a:buSzPts val="990"/>
              <a:buNone/>
            </a:pPr>
            <a:endParaRPr sz="3240"/>
          </a:p>
        </p:txBody>
      </p:sp>
      <p:sp>
        <p:nvSpPr>
          <p:cNvPr id="211" name="Google Shape;211;p32"/>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p:txBody>
      </p:sp>
      <p:sp>
        <p:nvSpPr>
          <p:cNvPr id="212" name="Google Shape;212;p32"/>
          <p:cNvSpPr txBox="1"/>
          <p:nvPr/>
        </p:nvSpPr>
        <p:spPr>
          <a:xfrm>
            <a:off x="181975" y="1152425"/>
            <a:ext cx="3892200" cy="33561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no" sz="1400" b="1" i="0" u="none" strike="noStrike" cap="none">
                <a:solidFill>
                  <a:srgbClr val="000000"/>
                </a:solidFill>
                <a:latin typeface="Arial"/>
                <a:ea typeface="Arial"/>
                <a:cs typeface="Arial"/>
                <a:sym typeface="Arial"/>
              </a:rPr>
              <a:t>Det betyr at du skal vise god orden. </a:t>
            </a:r>
            <a:endParaRPr sz="1400" b="1"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no" sz="1400" b="1" i="0" u="sng" strike="noStrike" cap="none">
                <a:solidFill>
                  <a:srgbClr val="000000"/>
                </a:solidFill>
                <a:latin typeface="Arial"/>
                <a:ea typeface="Arial"/>
                <a:cs typeface="Arial"/>
                <a:sym typeface="Arial"/>
              </a:rPr>
              <a:t>God orden er å</a:t>
            </a:r>
            <a:endParaRPr sz="1400" b="1" i="0" u="sng" strike="noStrike" cap="none">
              <a:solidFill>
                <a:srgbClr val="000000"/>
              </a:solidFill>
              <a:latin typeface="Arial"/>
              <a:ea typeface="Arial"/>
              <a:cs typeface="Arial"/>
              <a:sym typeface="Arial"/>
            </a:endParaRPr>
          </a:p>
          <a:p>
            <a:pPr marL="457200" marR="0" lvl="0" indent="0" algn="just" rtl="0">
              <a:lnSpc>
                <a:spcPct val="107916"/>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møte presis på skolen og til undervisningen</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ha med nødvendig utstyr</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gjøre skolearbeidet ditt så godt du kan til rett tid</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ta vare på skolens eiendom og utstyr</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følge reglene knyttet til bruk av digitalt utstyr og program i </a:t>
            </a:r>
            <a:r>
              <a:rPr lang="no" sz="1400" b="0" i="1" u="none" strike="noStrike" cap="none">
                <a:solidFill>
                  <a:srgbClr val="000000"/>
                </a:solidFill>
                <a:latin typeface="Arial"/>
                <a:ea typeface="Arial"/>
                <a:cs typeface="Arial"/>
                <a:sym typeface="Arial"/>
              </a:rPr>
              <a:t>Regler for elever om bruk av digitalt utstyr, programvare og internett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213" name="Google Shape;213;p32"/>
          <p:cNvSpPr txBox="1"/>
          <p:nvPr/>
        </p:nvSpPr>
        <p:spPr>
          <a:xfrm>
            <a:off x="4346325" y="1061925"/>
            <a:ext cx="4682100" cy="44220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no" sz="1400" b="1" i="0" u="none" strike="noStrike" cap="none">
                <a:solidFill>
                  <a:srgbClr val="000000"/>
                </a:solidFill>
                <a:latin typeface="Arial"/>
                <a:ea typeface="Arial"/>
                <a:cs typeface="Arial"/>
                <a:sym typeface="Arial"/>
              </a:rPr>
              <a:t>Det betyr også at du skal vise god atferd. </a:t>
            </a:r>
            <a:endParaRPr sz="1400" b="1"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no" sz="1400" b="1" i="0" u="sng" strike="noStrike" cap="none">
                <a:solidFill>
                  <a:srgbClr val="000000"/>
                </a:solidFill>
                <a:latin typeface="Arial"/>
                <a:ea typeface="Arial"/>
                <a:cs typeface="Arial"/>
                <a:sym typeface="Arial"/>
              </a:rPr>
              <a:t>God atferd er å</a:t>
            </a:r>
            <a:endParaRPr sz="1400" b="1" i="0" u="sng"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snakke fint til andre og om andre </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behandle andre elever og ansatte med respekt</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la andre elever få være med i lek og andre aktiviteter på skolen</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lytte til andre</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være på skolen og delta i undervisningen hele skoledagen</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følge beskjeder fra de voksne på skolen</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la andres ting være i fred</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bare ta eller dele bilde, film eller lydopptak av andre dersom disse samtykker til dette</a:t>
            </a:r>
            <a:endParaRPr sz="1400" b="0" i="0" u="none" strike="noStrike" cap="none">
              <a:solidFill>
                <a:srgbClr val="000000"/>
              </a:solidFill>
              <a:latin typeface="Arial"/>
              <a:ea typeface="Arial"/>
              <a:cs typeface="Arial"/>
              <a:sym typeface="Arial"/>
            </a:endParaRPr>
          </a:p>
          <a:p>
            <a:pPr marL="457200" marR="0" lvl="0" indent="-317500" algn="l"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få godkjenning fra foreldrene før bilder av elever under 15 år blir publisert på nettet</a:t>
            </a:r>
            <a:endParaRPr sz="1400" b="0" i="0" u="none" strike="noStrike" cap="none">
              <a:solidFill>
                <a:srgbClr val="000000"/>
              </a:solidFill>
              <a:latin typeface="Arial"/>
              <a:ea typeface="Arial"/>
              <a:cs typeface="Arial"/>
              <a:sym typeface="Arial"/>
            </a:endParaRPr>
          </a:p>
          <a:p>
            <a:pPr marL="457200" marR="0" lvl="0" indent="-317500" algn="just" rtl="0">
              <a:lnSpc>
                <a:spcPct val="107916"/>
              </a:lnSpc>
              <a:spcBef>
                <a:spcPts val="0"/>
              </a:spcBef>
              <a:spcAft>
                <a:spcPts val="0"/>
              </a:spcAft>
              <a:buClr>
                <a:srgbClr val="000000"/>
              </a:buClr>
              <a:buSzPts val="1400"/>
              <a:buFont typeface="Calibri"/>
              <a:buChar char="-"/>
            </a:pPr>
            <a:r>
              <a:rPr lang="no" sz="1400" b="0" i="0" u="none" strike="noStrike" cap="none">
                <a:solidFill>
                  <a:srgbClr val="000000"/>
                </a:solidFill>
                <a:latin typeface="Arial"/>
                <a:ea typeface="Arial"/>
                <a:cs typeface="Arial"/>
                <a:sym typeface="Arial"/>
              </a:rPr>
              <a:t>følge reglene knyttet til nettvett i </a:t>
            </a:r>
            <a:r>
              <a:rPr lang="no" sz="1400" b="0" i="1" u="none" strike="noStrike" cap="none">
                <a:solidFill>
                  <a:srgbClr val="000000"/>
                </a:solidFill>
                <a:latin typeface="Arial"/>
                <a:ea typeface="Arial"/>
                <a:cs typeface="Arial"/>
                <a:sym typeface="Arial"/>
              </a:rPr>
              <a:t>Regler for elever om bruk av digitalt utstyr, programvare og internett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kt">
  <a:themeElements>
    <a:clrScheme name="Retrospek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3218</Words>
  <Application>Microsoft Office PowerPoint</Application>
  <PresentationFormat>Skjermfremvisning (16:9)</PresentationFormat>
  <Paragraphs>277</Paragraphs>
  <Slides>21</Slides>
  <Notes>21</Notes>
  <HiddenSlides>0</HiddenSlides>
  <MMClips>0</MMClips>
  <ScaleCrop>false</ScaleCrop>
  <HeadingPairs>
    <vt:vector size="6" baseType="variant">
      <vt:variant>
        <vt:lpstr>Brukte skrifter</vt:lpstr>
      </vt:variant>
      <vt:variant>
        <vt:i4>8</vt:i4>
      </vt:variant>
      <vt:variant>
        <vt:lpstr>Tema</vt:lpstr>
      </vt:variant>
      <vt:variant>
        <vt:i4>2</vt:i4>
      </vt:variant>
      <vt:variant>
        <vt:lpstr>Lysbildetitler</vt:lpstr>
      </vt:variant>
      <vt:variant>
        <vt:i4>21</vt:i4>
      </vt:variant>
    </vt:vector>
  </HeadingPairs>
  <TitlesOfParts>
    <vt:vector size="31" baseType="lpstr">
      <vt:lpstr>PT Sans Narrow</vt:lpstr>
      <vt:lpstr>Wingdings</vt:lpstr>
      <vt:lpstr>Caveat</vt:lpstr>
      <vt:lpstr>Roboto</vt:lpstr>
      <vt:lpstr>Tahoma</vt:lpstr>
      <vt:lpstr>Open Sans</vt:lpstr>
      <vt:lpstr>Arial</vt:lpstr>
      <vt:lpstr>Calibri</vt:lpstr>
      <vt:lpstr>Tropic</vt:lpstr>
      <vt:lpstr>Retrospekt</vt:lpstr>
      <vt:lpstr>PowerPoint-presentasjon</vt:lpstr>
      <vt:lpstr>PowerPoint-presentasjon</vt:lpstr>
      <vt:lpstr>Rå skole</vt:lpstr>
      <vt:lpstr>FAU</vt:lpstr>
      <vt:lpstr>  Natteravnene</vt:lpstr>
      <vt:lpstr>Trygt og godt skolemiljø</vt:lpstr>
      <vt:lpstr>PowerPoint-presentasjon</vt:lpstr>
      <vt:lpstr>PowerPoint-presentasjon</vt:lpstr>
      <vt:lpstr>Som elev har du plikt til å arbeide for et trygt, godt og inkluderende skolemiljø som fremmer helse, trivsel og læring. </vt:lpstr>
      <vt:lpstr>Danning og utdanning</vt:lpstr>
      <vt:lpstr>Skolens fokusområder</vt:lpstr>
      <vt:lpstr>PowerPoint-presentasjon</vt:lpstr>
      <vt:lpstr>Informasjon fra rådgivere</vt:lpstr>
      <vt:lpstr>Nærværsteam</vt:lpstr>
      <vt:lpstr>Regler og rutiner</vt:lpstr>
      <vt:lpstr>Utviklingssamtaler/oppstartssamtaler - 3 årig løp</vt:lpstr>
      <vt:lpstr>Vurdering - Karakterfritt</vt:lpstr>
      <vt:lpstr>Nasjonale prøver</vt:lpstr>
      <vt:lpstr>Skolehelsetjenesten på  Rå ungdomsskole</vt:lpstr>
      <vt:lpstr>Faste oppgaver skolehelsetjenesten 8.-10. trinn</vt:lpstr>
      <vt:lpstr>Grunnmuren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Ingebrigtsen, Marianne</dc:creator>
  <cp:lastModifiedBy>Ingebrigtsen, Marianne</cp:lastModifiedBy>
  <cp:revision>2</cp:revision>
  <cp:lastPrinted>2023-08-29T09:21:30Z</cp:lastPrinted>
  <dcterms:modified xsi:type="dcterms:W3CDTF">2023-09-08T09:26:14Z</dcterms:modified>
</cp:coreProperties>
</file>