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2"/>
  </p:notesMasterIdLst>
  <p:sldIdLst>
    <p:sldId id="256" r:id="rId5"/>
    <p:sldId id="302" r:id="rId6"/>
    <p:sldId id="301" r:id="rId7"/>
    <p:sldId id="303" r:id="rId8"/>
    <p:sldId id="304" r:id="rId9"/>
    <p:sldId id="305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15937A-418C-4037-85CC-F00150984DB5}" v="4" dt="2023-11-01T16:45:42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5934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3451-F71A-45EA-8B10-04A09C28CC19}" type="datetimeFigureOut">
              <a:rPr lang="en-US" smtClean="0"/>
              <a:t>12/1/2023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B270D-091D-4ED2-8C85-0898DD7D9F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2334637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Subtitle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113213"/>
            <a:ext cx="4636800" cy="1655762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>
                <a:cs typeface="Calibri"/>
              </a:rPr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2971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103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3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2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312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1" y="536573"/>
            <a:ext cx="7424950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7" name="Picture Placeholder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8" name="Picture Placeholder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>
            <a:normAutofit/>
          </a:bodyPr>
          <a:lstStyle>
            <a:lvl1pPr marL="0" indent="0" algn="ctr">
              <a:buNone/>
              <a:defRPr sz="190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8000" y="6357167"/>
            <a:ext cx="1760150" cy="46166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6725" y="6357600"/>
            <a:ext cx="3347285" cy="460800"/>
          </a:xfrm>
        </p:spPr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/>
          <a:lstStyle>
            <a:lvl1pPr marL="0" indent="0" algn="ctr">
              <a:buNone/>
              <a:defRPr/>
            </a:lvl1pPr>
            <a:lvl2pPr marL="360000" indent="0">
              <a:buFont typeface="Arial" panose="020B0604020202020204" pitchFamily="34" charset="0"/>
              <a:buNone/>
              <a:defRPr/>
            </a:lvl2pPr>
            <a:lvl3pPr marL="720000" indent="0">
              <a:buNone/>
              <a:defRPr/>
            </a:lvl3pPr>
            <a:lvl4pPr marL="1080000" indent="0">
              <a:buFont typeface="Arial" panose="020B0604020202020204" pitchFamily="34" charset="0"/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3"/>
            <a:ext cx="3856679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E4838519-F7BD-42C9-BDE6-B4D6DF7E117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07606" y="2877018"/>
            <a:ext cx="3060000" cy="2938561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pPr marL="0" indent="0" algn="ctr">
              <a:buNone/>
            </a:pPr>
            <a:r>
              <a:rPr lang="en-US" dirty="0"/>
              <a:t>Click to edit master text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6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63402"/>
            <a:ext cx="4075200" cy="2058573"/>
          </a:xfrm>
        </p:spPr>
        <p:txBody>
          <a:bodyPr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Subtitle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248000"/>
            <a:ext cx="4075200" cy="1520975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5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595"/>
            <a:ext cx="10515600" cy="41544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anchor="t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Date Placeholder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20XX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9" name="Footer Placeholder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Sample Footer Text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39" name="Slide Number Placehold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5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3" r:id="rId3"/>
    <p:sldLayoutId id="2147483678" r:id="rId4"/>
    <p:sldLayoutId id="2147483660" r:id="rId5"/>
    <p:sldLayoutId id="2147483680" r:id="rId6"/>
    <p:sldLayoutId id="2147483679" r:id="rId7"/>
    <p:sldLayoutId id="2147483677" r:id="rId8"/>
    <p:sldLayoutId id="2147483662" r:id="rId9"/>
    <p:sldLayoutId id="2147483663" r:id="rId10"/>
    <p:sldLayoutId id="2147483671" r:id="rId11"/>
    <p:sldLayoutId id="2147483676" r:id="rId12"/>
    <p:sldLayoutId id="2147483674" r:id="rId13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2423160"/>
            <a:ext cx="4650901" cy="786140"/>
          </a:xfrm>
        </p:spPr>
        <p:txBody>
          <a:bodyPr>
            <a:normAutofit fontScale="90000"/>
          </a:bodyPr>
          <a:lstStyle/>
          <a:p>
            <a:r>
              <a:rPr lang="nb-NO" dirty="0"/>
              <a:t>Klassetur </a:t>
            </a:r>
            <a:r>
              <a:rPr lang="en-US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>
                <a:cs typeface="Calibri"/>
              </a:rPr>
              <a:t>Presentert</a:t>
            </a:r>
            <a:r>
              <a:rPr lang="en-US" dirty="0">
                <a:cs typeface="Calibri"/>
              </a:rPr>
              <a:t> av FAU I </a:t>
            </a:r>
            <a:r>
              <a:rPr lang="en-US" dirty="0" err="1">
                <a:cs typeface="Calibri"/>
              </a:rPr>
              <a:t>samarbeid</a:t>
            </a:r>
            <a:r>
              <a:rPr lang="en-US" dirty="0">
                <a:cs typeface="Calibri"/>
              </a:rPr>
              <a:t> med </a:t>
            </a:r>
            <a:r>
              <a:rPr lang="en-US" dirty="0" err="1">
                <a:cs typeface="Calibri"/>
              </a:rPr>
              <a:t>klassekontaktene</a:t>
            </a:r>
            <a:r>
              <a:rPr lang="en-US" dirty="0">
                <a:cs typeface="Calibri"/>
              </a:rPr>
              <a:t> og </a:t>
            </a:r>
            <a:r>
              <a:rPr lang="en-US" dirty="0" err="1">
                <a:cs typeface="Calibri"/>
              </a:rPr>
              <a:t>skolens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ledelse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6112F-14D1-0211-733A-F1FF09979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74DA01-3421-F366-D3C4-E0CD0291D9B5}"/>
              </a:ext>
            </a:extLst>
          </p:cNvPr>
          <p:cNvSpPr txBox="1"/>
          <p:nvPr/>
        </p:nvSpPr>
        <p:spPr>
          <a:xfrm>
            <a:off x="914400" y="945564"/>
            <a:ext cx="1025270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800" dirty="0"/>
              <a:t>FAU har prøvd å se på muligheten for å lage en felles norm for alle elever på skolen i forhold til klassetur men med </a:t>
            </a:r>
            <a:r>
              <a:rPr lang="nb-NO" sz="2800" dirty="0" err="1"/>
              <a:t>ca</a:t>
            </a:r>
            <a:r>
              <a:rPr lang="nb-NO" sz="2800" dirty="0"/>
              <a:t> 450 elever og </a:t>
            </a:r>
            <a:r>
              <a:rPr lang="nb-NO" sz="2800" dirty="0" err="1"/>
              <a:t>ca</a:t>
            </a:r>
            <a:r>
              <a:rPr lang="nb-NO" sz="2800" dirty="0"/>
              <a:t> 900 foreldre er det litt utfordrende.</a:t>
            </a:r>
          </a:p>
          <a:p>
            <a:endParaRPr lang="nb-NO" sz="2800" dirty="0"/>
          </a:p>
          <a:p>
            <a:r>
              <a:rPr lang="nb-NO" sz="2800" dirty="0"/>
              <a:t> Hverken FAU eller skolens ledelse kan bestemme hva den enkelte klasse skal foreta seg på egen tid.</a:t>
            </a:r>
          </a:p>
          <a:p>
            <a:endParaRPr lang="nb-NO" sz="2800" dirty="0"/>
          </a:p>
          <a:p>
            <a:r>
              <a:rPr lang="nb-NO" sz="2800" dirty="0"/>
              <a:t>Vi har her samlet tips fra forrige møte med klassekontaktene til hva man kan gjøre og hvordan samle inn penger. </a:t>
            </a:r>
          </a:p>
        </p:txBody>
      </p:sp>
    </p:spTree>
    <p:extLst>
      <p:ext uri="{BB962C8B-B14F-4D97-AF65-F5344CB8AC3E}">
        <p14:creationId xmlns:p14="http://schemas.microsoft.com/office/powerpoint/2010/main" val="340505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9E03B-FD67-F7C6-B8EB-004F11A4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64CC5E-C88A-EB37-CC76-D8C08E64934A}"/>
              </a:ext>
            </a:extLst>
          </p:cNvPr>
          <p:cNvSpPr txBox="1"/>
          <p:nvPr/>
        </p:nvSpPr>
        <p:spPr>
          <a:xfrm>
            <a:off x="948690" y="1108710"/>
            <a:ext cx="101155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Noen av klassene har dratt på klassetur i løpet av sitt siste år på Åstveit. Det er ikke alle klasser som ønsker å dra bort sammen. Dette kan lett undersøkes ved å sende ut en spørreundersøkelse i klassen.  (</a:t>
            </a:r>
            <a:r>
              <a:rPr lang="nb-NO" dirty="0" err="1"/>
              <a:t>kahoot</a:t>
            </a:r>
            <a:r>
              <a:rPr lang="nb-NO" dirty="0"/>
              <a:t>, Froms eller </a:t>
            </a:r>
            <a:r>
              <a:rPr lang="nb-NO" dirty="0" err="1"/>
              <a:t>survermonky</a:t>
            </a:r>
            <a:r>
              <a:rPr lang="nb-NO" dirty="0"/>
              <a:t>)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er opptil hver enkelt klasse om man ønsker å dra på klassetur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Elever og/eller foreldre må selv organisere med både bestilling, betaling og nok foreldre til å bli med.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Ønsker man å dra på tur kan det kan være lurt å starte med innsamling av penger allerede på 8 trinn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Ingen lærere blir med på klassetur - dette er en fritidsaktivitet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En Eventuelle klasseturer må foregå utenfor skoletiden.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er tipset om at det kan være lurt å ha en eventuell tur i starten av skoleåret for å bli mer sammensveiset som klasse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175171F-7B9E-7655-7529-D54992231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502" y="116979"/>
            <a:ext cx="4650901" cy="786140"/>
          </a:xfrm>
        </p:spPr>
        <p:txBody>
          <a:bodyPr>
            <a:normAutofit/>
          </a:bodyPr>
          <a:lstStyle/>
          <a:p>
            <a:r>
              <a:rPr lang="nb-NO" dirty="0"/>
              <a:t>Føringer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3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811763"/>
            <a:ext cx="7909560" cy="795258"/>
          </a:xfrm>
        </p:spPr>
        <p:txBody>
          <a:bodyPr wrap="square" anchor="b">
            <a:noAutofit/>
          </a:bodyPr>
          <a:lstStyle/>
          <a:p>
            <a:r>
              <a:rPr lang="nb-NO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Punkter </a:t>
            </a:r>
            <a:r>
              <a:rPr lang="nb-NO" sz="18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spm</a:t>
            </a:r>
            <a:r>
              <a:rPr lang="nb-NO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 som kan være lur å ta med for å få gjennomført en eventuell klassetur som passer for alle og eventuelle minimumskriterier man kan enes om</a:t>
            </a:r>
            <a:endParaRPr lang="en-US" sz="1800" dirty="0"/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BC4462F5-98AF-457A-94DC-C44EA835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5B4D7-E21C-A118-901C-954367FA6146}"/>
              </a:ext>
            </a:extLst>
          </p:cNvPr>
          <p:cNvSpPr txBox="1"/>
          <p:nvPr/>
        </p:nvSpPr>
        <p:spPr>
          <a:xfrm>
            <a:off x="2921318" y="2603927"/>
            <a:ext cx="609790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Helst ikke egenandel, alternativt en makspris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Egen innsats fra elever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Kommunisere til 8 trinn ved oppstart hva som er lurt å ta med seg/planlegge i forhold til tur. Dette for å unngå at noen klasser ikke får tur.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Alternativ plan dersom klassen ikke får samlet inn nok penger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Makspris på hele turen, det kan lett blir mye hvis ikke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 mindre komplisert det er, jo sikrere er det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Enkle forventninger, nær området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 overnatting, </a:t>
            </a:r>
            <a:r>
              <a:rPr lang="nb-NO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evnt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ingen utenlandstur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 føring i bunn om hva som kan forventes av trinnkontaktene </a:t>
            </a:r>
          </a:p>
        </p:txBody>
      </p:sp>
    </p:spTree>
    <p:extLst>
      <p:ext uri="{BB962C8B-B14F-4D97-AF65-F5344CB8AC3E}">
        <p14:creationId xmlns:p14="http://schemas.microsoft.com/office/powerpoint/2010/main" val="137873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190" y="536573"/>
            <a:ext cx="7623810" cy="1453003"/>
          </a:xfrm>
        </p:spPr>
        <p:txBody>
          <a:bodyPr wrap="square" anchor="b">
            <a:noAutofit/>
          </a:bodyPr>
          <a:lstStyle/>
          <a:p>
            <a:r>
              <a:rPr lang="nb-NO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nb-NO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deer til hvordan elevene kan bidra til å samle inn penger til en klassetur 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nb-NO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dirty="0"/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BC4462F5-98AF-457A-94DC-C44EA835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5B4D7-E21C-A118-901C-954367FA6146}"/>
              </a:ext>
            </a:extLst>
          </p:cNvPr>
          <p:cNvSpPr txBox="1"/>
          <p:nvPr/>
        </p:nvSpPr>
        <p:spPr>
          <a:xfrm>
            <a:off x="3761898" y="2049929"/>
            <a:ext cx="548497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Dugnadspakker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Mange produkter elevene kan selge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Trykke opp T skjorter med reklameplass på ryggen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Skaffe bedrifts sponsor i nærmiljø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Rydde for bedrifter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Søke legater/fond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Loppemarked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Selge sokker, drops, kaker, sjokolade </a:t>
            </a:r>
            <a:r>
              <a:rPr lang="nb-NO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osv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Samle flasker i bulk fra folk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Hente og kaste juletrær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Kakesalg/pizzaboller på skolen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Sponsorer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Nettside med salgsartikler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nb-NO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8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5536" y="408373"/>
            <a:ext cx="7623810" cy="1084054"/>
          </a:xfrm>
        </p:spPr>
        <p:txBody>
          <a:bodyPr wrap="square" anchor="b">
            <a:noAutofit/>
          </a:bodyPr>
          <a:lstStyle/>
          <a:p>
            <a:r>
              <a:rPr lang="nb-NO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nb-NO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deer til hva elevene som ønsker eller ikke ønsker klassetur kan gjøre som avslutning eller overnatting/helgetur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nb-NO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1800" dirty="0"/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BC4462F5-98AF-457A-94DC-C44EA835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5B4D7-E21C-A118-901C-954367FA6146}"/>
              </a:ext>
            </a:extLst>
          </p:cNvPr>
          <p:cNvSpPr txBox="1"/>
          <p:nvPr/>
        </p:nvSpPr>
        <p:spPr>
          <a:xfrm>
            <a:off x="2747010" y="1163953"/>
            <a:ext cx="669798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bowling og pizza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Paintball på strutsefarmen i Fyllingsdalen med grilling etterpå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Fangene på fortet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Aktivitetsdag på fløyen med  grilling etterpå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Fest i et klubblokale/</a:t>
            </a:r>
            <a:r>
              <a:rPr lang="nb-NO" dirty="0" err="1">
                <a:solidFill>
                  <a:srgbClr val="000000"/>
                </a:solidFill>
                <a:latin typeface="Calibri" panose="020F0502020204030204" pitchFamily="34" charset="0"/>
              </a:rPr>
              <a:t>grendahus</a:t>
            </a:r>
            <a:endParaRPr lang="nb-NO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ribbtur i Bergen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rebus på Hellen fort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Høyt og lavt med samling etterpå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Leie en kinosal og felles pizza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Gå sammen ut å spise på en restaurant man kan ha hele lokalet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Iskanten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 Minigolf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DNT hytter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BOF.no hytter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Telt/lavvo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Tur til </a:t>
            </a:r>
            <a:r>
              <a:rPr lang="nb-NO" dirty="0" err="1">
                <a:solidFill>
                  <a:srgbClr val="000000"/>
                </a:solidFill>
                <a:latin typeface="Calibri" panose="020F0502020204030204" pitchFamily="34" charset="0"/>
              </a:rPr>
              <a:t>storøyen</a:t>
            </a:r>
            <a:endParaRPr lang="nb-NO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Hellen Fort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 err="1">
                <a:solidFill>
                  <a:srgbClr val="000000"/>
                </a:solidFill>
                <a:latin typeface="Calibri" panose="020F0502020204030204" pitchFamily="34" charset="0"/>
              </a:rPr>
              <a:t>Munkebotten</a:t>
            </a:r>
            <a:endParaRPr lang="nb-NO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fløyen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Lån av leirskoler </a:t>
            </a:r>
            <a:r>
              <a:rPr lang="nb-NO">
                <a:solidFill>
                  <a:srgbClr val="000000"/>
                </a:solidFill>
                <a:latin typeface="Calibri" panose="020F0502020204030204" pitchFamily="34" charset="0"/>
              </a:rPr>
              <a:t>o.</a:t>
            </a:r>
            <a:r>
              <a:rPr lang="nb-NO" dirty="0">
                <a:solidFill>
                  <a:srgbClr val="000000"/>
                </a:solidFill>
                <a:latin typeface="Calibri" panose="020F0502020204030204" pitchFamily="34" charset="0"/>
              </a:rPr>
              <a:t>l</a:t>
            </a:r>
            <a:endParaRPr lang="nb-NO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nb-NO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74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125" name="Footer Placeholder 48">
            <a:extLst>
              <a:ext uri="{FF2B5EF4-FFF2-40B4-BE49-F238E27FC236}">
                <a16:creationId xmlns:a16="http://schemas.microsoft.com/office/drawing/2014/main" id="{A59037B4-369C-4D32-9743-29072587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4312" y="6357600"/>
            <a:ext cx="6683376" cy="460800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6" name="Slide Number Placeholder 49">
            <a:extLst>
              <a:ext uri="{FF2B5EF4-FFF2-40B4-BE49-F238E27FC236}">
                <a16:creationId xmlns:a16="http://schemas.microsoft.com/office/drawing/2014/main" id="{64086F3C-129F-4A29-A09C-7700661E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/>
          <a:lstStyle/>
          <a:p>
            <a:fld id="{D39607A7-8386-47DB-8578-DDEDD194E5D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>
            <a:normAutofit/>
          </a:bodyPr>
          <a:lstStyle/>
          <a:p>
            <a:r>
              <a:rPr lang="en-US" dirty="0"/>
              <a:t>Presenter name</a:t>
            </a:r>
          </a:p>
          <a:p>
            <a:r>
              <a:rPr lang="en-US" dirty="0"/>
              <a:t>Email address</a:t>
            </a:r>
          </a:p>
          <a:p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ed design" id="{15B931B0-C7D8-4B07-ACB9-C7EFD4E6970A}" vid="{8BE1E89A-FBDD-488C-8247-991A3117BF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  <Background xmlns="71af3243-3dd4-4a8d-8c0d-dd76da1f02a5">false</Backgroun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2E5C16-0C12-46F7-AC7E-7CB6B62A71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74A8BD-7470-4767-A78C-01B8DE47DE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CB9D788-52D8-46C3-92EC-553D7E4077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{5B47F833-8F2C-4686-9214-7EA74A0E68E5}tf11158769_win32</Template>
  <TotalTime>10044</TotalTime>
  <Words>556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3" baseType="lpstr">
      <vt:lpstr>Arial</vt:lpstr>
      <vt:lpstr>Avenir Next LT Pro</vt:lpstr>
      <vt:lpstr>Calibri</vt:lpstr>
      <vt:lpstr>Goudy Old Style</vt:lpstr>
      <vt:lpstr>Wingdings</vt:lpstr>
      <vt:lpstr>FrostyVTI</vt:lpstr>
      <vt:lpstr>Klassetur ?</vt:lpstr>
      <vt:lpstr>PowerPoint-presentasjon</vt:lpstr>
      <vt:lpstr>Føringer</vt:lpstr>
      <vt:lpstr>Punkter spm som kan være lur å ta med for å få gjennomført en eventuell klassetur som passer for alle og eventuelle minimumskriterier man kan enes om</vt:lpstr>
      <vt:lpstr>Ideer til hvordan elevene kan bidra til å samle inn penger til en klassetur   </vt:lpstr>
      <vt:lpstr>Ideer til hva elevene som ønsker eller ikke ønsker klassetur kan gjøre som avslutning eller overnatting/helgetur 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Anja Haukås</dc:creator>
  <cp:lastModifiedBy>Fjeldstad, Eli</cp:lastModifiedBy>
  <cp:revision>2</cp:revision>
  <dcterms:created xsi:type="dcterms:W3CDTF">2023-11-01T16:09:26Z</dcterms:created>
  <dcterms:modified xsi:type="dcterms:W3CDTF">2023-12-01T11:28:40Z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