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728" r:id="rId5"/>
    <p:sldMasterId id="2147483740" r:id="rId6"/>
  </p:sldMasterIdLst>
  <p:notesMasterIdLst>
    <p:notesMasterId r:id="rId24"/>
  </p:notesMasterIdLst>
  <p:handoutMasterIdLst>
    <p:handoutMasterId r:id="rId25"/>
  </p:handoutMasterIdLst>
  <p:sldIdLst>
    <p:sldId id="271" r:id="rId7"/>
    <p:sldId id="1365" r:id="rId8"/>
    <p:sldId id="389" r:id="rId9"/>
    <p:sldId id="1366" r:id="rId10"/>
    <p:sldId id="391" r:id="rId11"/>
    <p:sldId id="407" r:id="rId12"/>
    <p:sldId id="1367" r:id="rId13"/>
    <p:sldId id="1368" r:id="rId14"/>
    <p:sldId id="1375" r:id="rId15"/>
    <p:sldId id="1369" r:id="rId16"/>
    <p:sldId id="1363" r:id="rId17"/>
    <p:sldId id="1370" r:id="rId18"/>
    <p:sldId id="1376" r:id="rId19"/>
    <p:sldId id="1371" r:id="rId20"/>
    <p:sldId id="1372" r:id="rId21"/>
    <p:sldId id="1373" r:id="rId22"/>
    <p:sldId id="1374" r:id="rId23"/>
  </p:sldIdLst>
  <p:sldSz cx="9144000" cy="6858000" type="screen4x3"/>
  <p:notesSz cx="6858000" cy="9144000"/>
  <p:defaultTextStyle>
    <a:defPPr>
      <a:defRPr lang="nb-NO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A3D97"/>
    <a:srgbClr val="F3F4FA"/>
    <a:srgbClr val="E7E9F5"/>
    <a:srgbClr val="0029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69" autoAdjust="0"/>
    <p:restoredTop sz="94660"/>
  </p:normalViewPr>
  <p:slideViewPr>
    <p:cSldViewPr snapToGrid="0" snapToObjects="1">
      <p:cViewPr varScale="1">
        <p:scale>
          <a:sx n="62" d="100"/>
          <a:sy n="62" d="100"/>
        </p:scale>
        <p:origin x="1524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91" d="100"/>
          <a:sy n="91" d="100"/>
        </p:scale>
        <p:origin x="-2888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 dirty="0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9D4359-EBDC-FC43-A019-8CBBBB60D08C}" type="datetimeFigureOut">
              <a:rPr lang="nb-NO" smtClean="0"/>
              <a:pPr/>
              <a:t>03.06.2024</a:t>
            </a:fld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1BD6B3-C618-314E-913A-06F6EC1502E7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27948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 dirty="0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49FD8F-D6C5-A544-AA87-3865A95E4205}" type="datetimeFigureOut">
              <a:rPr lang="nb-NO" smtClean="0"/>
              <a:pPr/>
              <a:t>03.06.2024</a:t>
            </a:fld>
            <a:endParaRPr lang="nb-NO" dirty="0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 dirty="0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5C3697-D74B-0149-84E8-C429FD2168AD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8243016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5C3697-D74B-0149-84E8-C429FD2168AD}" type="slidenum">
              <a:rPr lang="nb-NO" smtClean="0"/>
              <a:pPr/>
              <a:t>11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07841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Åpningsside alternativ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 descr="Forside_1_09051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515390"/>
          </a:xfrm>
          <a:prstGeom prst="rect">
            <a:avLst/>
          </a:prstGeom>
        </p:spPr>
      </p:pic>
      <p:sp>
        <p:nvSpPr>
          <p:cNvPr id="16" name="Tittel 1"/>
          <p:cNvSpPr>
            <a:spLocks noGrp="1"/>
          </p:cNvSpPr>
          <p:nvPr>
            <p:ph type="ctrTitle" hasCustomPrompt="1"/>
          </p:nvPr>
        </p:nvSpPr>
        <p:spPr>
          <a:xfrm>
            <a:off x="694103" y="1563538"/>
            <a:ext cx="5287597" cy="1107996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marL="0" indent="0" algn="l">
              <a:tabLst>
                <a:tab pos="7353300" algn="l"/>
              </a:tabLst>
              <a:defRPr sz="3300" b="1" i="0" kern="1200" cap="all" spc="300" baseline="0">
                <a:solidFill>
                  <a:schemeClr val="bg1"/>
                </a:solidFill>
                <a:latin typeface="Calibri"/>
                <a:cs typeface="Arial"/>
              </a:defRPr>
            </a:lvl1pPr>
          </a:lstStyle>
          <a:p>
            <a:r>
              <a:rPr lang="nb-NO" dirty="0"/>
              <a:t>KLIKK FOR Å LEGGE TIL EN </a:t>
            </a:r>
            <a:r>
              <a:rPr lang="nb-NO" dirty="0" err="1"/>
              <a:t>TITTEl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172488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01547-6706-47C3-B499-3DB420FB0DC5}" type="datetimeFigureOut">
              <a:rPr lang="nb-NO" smtClean="0"/>
              <a:t>03.06.2024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DE658-30CD-4A58-BB92-F3CF9BFD62F8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4664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01547-6706-47C3-B499-3DB420FB0DC5}" type="datetimeFigureOut">
              <a:rPr lang="nb-NO" smtClean="0"/>
              <a:t>03.06.2024</a:t>
            </a:fld>
            <a:endParaRPr lang="nb-NO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DE658-30CD-4A58-BB92-F3CF9BFD62F8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887710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01547-6706-47C3-B499-3DB420FB0DC5}" type="datetimeFigureOut">
              <a:rPr lang="nb-NO" smtClean="0"/>
              <a:t>03.06.2024</a:t>
            </a:fld>
            <a:endParaRPr lang="nb-NO" dirty="0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DE658-30CD-4A58-BB92-F3CF9BFD62F8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453754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01547-6706-47C3-B499-3DB420FB0DC5}" type="datetimeFigureOut">
              <a:rPr lang="nb-NO" smtClean="0"/>
              <a:t>03.06.2024</a:t>
            </a:fld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DE658-30CD-4A58-BB92-F3CF9BFD62F8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647385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01547-6706-47C3-B499-3DB420FB0DC5}" type="datetimeFigureOut">
              <a:rPr lang="nb-NO" smtClean="0"/>
              <a:t>03.06.2024</a:t>
            </a:fld>
            <a:endParaRPr lang="nb-NO" dirty="0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DE658-30CD-4A58-BB92-F3CF9BFD62F8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443422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01547-6706-47C3-B499-3DB420FB0DC5}" type="datetimeFigureOut">
              <a:rPr lang="nb-NO" smtClean="0"/>
              <a:t>03.06.2024</a:t>
            </a:fld>
            <a:endParaRPr lang="nb-NO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DE658-30CD-4A58-BB92-F3CF9BFD62F8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843474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01547-6706-47C3-B499-3DB420FB0DC5}" type="datetimeFigureOut">
              <a:rPr lang="nb-NO" smtClean="0"/>
              <a:t>03.06.2024</a:t>
            </a:fld>
            <a:endParaRPr lang="nb-NO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DE658-30CD-4A58-BB92-F3CF9BFD62F8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621144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01547-6706-47C3-B499-3DB420FB0DC5}" type="datetimeFigureOut">
              <a:rPr lang="nb-NO" smtClean="0"/>
              <a:t>03.06.2024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DE658-30CD-4A58-BB92-F3CF9BFD62F8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730692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01547-6706-47C3-B499-3DB420FB0DC5}" type="datetimeFigureOut">
              <a:rPr lang="nb-NO" smtClean="0"/>
              <a:t>03.06.2024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DE658-30CD-4A58-BB92-F3CF9BFD62F8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510001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391CB-8C50-444F-AC2C-3B15E951B64A}" type="datetimeFigureOut">
              <a:rPr lang="nb-NO" smtClean="0"/>
              <a:t>03.06.2024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310C7-BFA5-4540-A070-1D47F8AA47DC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16672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Åpningsside alternativ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 descr="Forsid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053834"/>
          </a:xfrm>
          <a:prstGeom prst="rect">
            <a:avLst/>
          </a:prstGeom>
        </p:spPr>
      </p:pic>
      <p:sp>
        <p:nvSpPr>
          <p:cNvPr id="10" name="Tittel 1"/>
          <p:cNvSpPr>
            <a:spLocks noGrp="1"/>
          </p:cNvSpPr>
          <p:nvPr>
            <p:ph type="ctrTitle" hasCustomPrompt="1"/>
          </p:nvPr>
        </p:nvSpPr>
        <p:spPr>
          <a:xfrm>
            <a:off x="694103" y="1557992"/>
            <a:ext cx="7675197" cy="630942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marL="0" indent="0" algn="l">
              <a:tabLst>
                <a:tab pos="7353300" algn="l"/>
              </a:tabLst>
              <a:defRPr sz="3500" b="1" i="0" kern="1200" cap="all" spc="300">
                <a:solidFill>
                  <a:schemeClr val="bg1"/>
                </a:solidFill>
                <a:latin typeface="Calibri"/>
                <a:cs typeface="Arial"/>
              </a:defRPr>
            </a:lvl1pPr>
          </a:lstStyle>
          <a:p>
            <a:r>
              <a:rPr lang="nb-NO" dirty="0"/>
              <a:t>KLIKK FOR Å LEGGE TIL EN </a:t>
            </a:r>
            <a:r>
              <a:rPr lang="nb-NO" dirty="0" err="1"/>
              <a:t>TITTEl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9205397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391CB-8C50-444F-AC2C-3B15E951B64A}" type="datetimeFigureOut">
              <a:rPr lang="nb-NO" smtClean="0"/>
              <a:t>03.06.2024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310C7-BFA5-4540-A070-1D47F8AA47DC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881357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391CB-8C50-444F-AC2C-3B15E951B64A}" type="datetimeFigureOut">
              <a:rPr lang="nb-NO" smtClean="0"/>
              <a:t>03.06.2024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310C7-BFA5-4540-A070-1D47F8AA47DC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944272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391CB-8C50-444F-AC2C-3B15E951B64A}" type="datetimeFigureOut">
              <a:rPr lang="nb-NO" smtClean="0"/>
              <a:t>03.06.2024</a:t>
            </a:fld>
            <a:endParaRPr lang="nb-NO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310C7-BFA5-4540-A070-1D47F8AA47DC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88813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391CB-8C50-444F-AC2C-3B15E951B64A}" type="datetimeFigureOut">
              <a:rPr lang="nb-NO" smtClean="0"/>
              <a:t>03.06.2024</a:t>
            </a:fld>
            <a:endParaRPr lang="nb-NO" dirty="0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310C7-BFA5-4540-A070-1D47F8AA47DC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1136920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391CB-8C50-444F-AC2C-3B15E951B64A}" type="datetimeFigureOut">
              <a:rPr lang="nb-NO" smtClean="0"/>
              <a:t>03.06.2024</a:t>
            </a:fld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310C7-BFA5-4540-A070-1D47F8AA47DC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28973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391CB-8C50-444F-AC2C-3B15E951B64A}" type="datetimeFigureOut">
              <a:rPr lang="nb-NO" smtClean="0"/>
              <a:t>03.06.2024</a:t>
            </a:fld>
            <a:endParaRPr lang="nb-NO" dirty="0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310C7-BFA5-4540-A070-1D47F8AA47DC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796093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391CB-8C50-444F-AC2C-3B15E951B64A}" type="datetimeFigureOut">
              <a:rPr lang="nb-NO" smtClean="0"/>
              <a:t>03.06.2024</a:t>
            </a:fld>
            <a:endParaRPr lang="nb-NO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310C7-BFA5-4540-A070-1D47F8AA47DC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33940049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391CB-8C50-444F-AC2C-3B15E951B64A}" type="datetimeFigureOut">
              <a:rPr lang="nb-NO" smtClean="0"/>
              <a:t>03.06.2024</a:t>
            </a:fld>
            <a:endParaRPr lang="nb-NO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310C7-BFA5-4540-A070-1D47F8AA47DC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9594287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391CB-8C50-444F-AC2C-3B15E951B64A}" type="datetimeFigureOut">
              <a:rPr lang="nb-NO" smtClean="0"/>
              <a:t>03.06.2024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310C7-BFA5-4540-A070-1D47F8AA47DC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569013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391CB-8C50-444F-AC2C-3B15E951B64A}" type="datetimeFigureOut">
              <a:rPr lang="nb-NO" smtClean="0"/>
              <a:t>03.06.2024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310C7-BFA5-4540-A070-1D47F8AA47DC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53258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mengde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694103" y="693738"/>
            <a:ext cx="7675198" cy="100806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400" b="1" i="0" cap="none" spc="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r>
              <a:rPr lang="nb-NO" dirty="0"/>
              <a:t>Klikk her for å sette inn tittel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94102" y="1790700"/>
            <a:ext cx="7675198" cy="45259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>
                <a:solidFill>
                  <a:srgbClr val="000000"/>
                </a:solidFill>
              </a:defRPr>
            </a:lvl1pPr>
            <a:lvl2pPr>
              <a:defRPr sz="2100">
                <a:solidFill>
                  <a:srgbClr val="000000"/>
                </a:solidFill>
              </a:defRPr>
            </a:lvl2pPr>
            <a:lvl3pPr>
              <a:defRPr sz="2000">
                <a:solidFill>
                  <a:srgbClr val="000000"/>
                </a:solidFill>
              </a:defRPr>
            </a:lvl3pPr>
            <a:lvl4pPr>
              <a:defRPr sz="1900">
                <a:solidFill>
                  <a:srgbClr val="000000"/>
                </a:solidFill>
              </a:defRPr>
            </a:lvl4pPr>
            <a:lvl5pPr>
              <a:defRPr sz="18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10375" y="6148234"/>
            <a:ext cx="2333624" cy="709766"/>
          </a:xfrm>
          <a:prstGeom prst="rect">
            <a:avLst/>
          </a:prstGeom>
        </p:spPr>
      </p:pic>
      <p:grpSp>
        <p:nvGrpSpPr>
          <p:cNvPr id="8" name="Gruppe 7"/>
          <p:cNvGrpSpPr/>
          <p:nvPr userDrawn="1"/>
        </p:nvGrpSpPr>
        <p:grpSpPr>
          <a:xfrm>
            <a:off x="7471102" y="1840092"/>
            <a:ext cx="2076366" cy="3272765"/>
            <a:chOff x="7102946" y="2925380"/>
            <a:chExt cx="2339414" cy="3687381"/>
          </a:xfrm>
          <a:solidFill>
            <a:srgbClr val="E7E9F5"/>
          </a:solidFill>
        </p:grpSpPr>
        <p:sp>
          <p:nvSpPr>
            <p:cNvPr id="9" name="Ellipse 8"/>
            <p:cNvSpPr/>
            <p:nvPr userDrawn="1"/>
          </p:nvSpPr>
          <p:spPr>
            <a:xfrm>
              <a:off x="8495309" y="2925380"/>
              <a:ext cx="947051" cy="947051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10" name="Ellipse 9"/>
            <p:cNvSpPr/>
            <p:nvPr userDrawn="1"/>
          </p:nvSpPr>
          <p:spPr>
            <a:xfrm>
              <a:off x="8495309" y="4273087"/>
              <a:ext cx="947051" cy="947051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dirty="0"/>
                <a:t> </a:t>
              </a:r>
            </a:p>
          </p:txBody>
        </p:sp>
        <p:sp>
          <p:nvSpPr>
            <p:cNvPr id="11" name="Ellipse 10"/>
            <p:cNvSpPr/>
            <p:nvPr userDrawn="1"/>
          </p:nvSpPr>
          <p:spPr>
            <a:xfrm>
              <a:off x="7102946" y="4273087"/>
              <a:ext cx="947051" cy="947051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dirty="0"/>
                <a:t> </a:t>
              </a:r>
            </a:p>
          </p:txBody>
        </p:sp>
        <p:sp>
          <p:nvSpPr>
            <p:cNvPr id="12" name="Ellipse 11"/>
            <p:cNvSpPr/>
            <p:nvPr userDrawn="1"/>
          </p:nvSpPr>
          <p:spPr>
            <a:xfrm>
              <a:off x="8495309" y="5665710"/>
              <a:ext cx="947051" cy="947051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dirty="0"/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60525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ald med punktlist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694103" y="693738"/>
            <a:ext cx="7675198" cy="100806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500" b="1" i="0" cap="none" spc="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nb-NO" dirty="0"/>
              <a:t>Klikk for å sette inn tittel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94102" y="1790700"/>
            <a:ext cx="7675198" cy="4525963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rgbClr val="000000"/>
                </a:solidFill>
              </a:defRPr>
            </a:lvl1pPr>
            <a:lvl2pPr>
              <a:defRPr sz="2100">
                <a:solidFill>
                  <a:srgbClr val="000000"/>
                </a:solidFill>
              </a:defRPr>
            </a:lvl2pPr>
            <a:lvl3pPr>
              <a:defRPr sz="2000">
                <a:solidFill>
                  <a:srgbClr val="000000"/>
                </a:solidFill>
              </a:defRPr>
            </a:lvl3pPr>
            <a:lvl4pPr>
              <a:defRPr sz="1900">
                <a:solidFill>
                  <a:srgbClr val="000000"/>
                </a:solidFill>
              </a:defRPr>
            </a:lvl4pPr>
            <a:lvl5pPr>
              <a:defRPr sz="18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10375" y="6148234"/>
            <a:ext cx="2333624" cy="709766"/>
          </a:xfrm>
          <a:prstGeom prst="rect">
            <a:avLst/>
          </a:prstGeom>
        </p:spPr>
      </p:pic>
      <p:grpSp>
        <p:nvGrpSpPr>
          <p:cNvPr id="8" name="Gruppe 7"/>
          <p:cNvGrpSpPr/>
          <p:nvPr userDrawn="1"/>
        </p:nvGrpSpPr>
        <p:grpSpPr>
          <a:xfrm>
            <a:off x="7471102" y="1840092"/>
            <a:ext cx="2076366" cy="3272765"/>
            <a:chOff x="7102946" y="2925380"/>
            <a:chExt cx="2339414" cy="3687381"/>
          </a:xfrm>
          <a:solidFill>
            <a:srgbClr val="E7E9F5"/>
          </a:solidFill>
        </p:grpSpPr>
        <p:sp>
          <p:nvSpPr>
            <p:cNvPr id="9" name="Ellipse 8"/>
            <p:cNvSpPr/>
            <p:nvPr userDrawn="1"/>
          </p:nvSpPr>
          <p:spPr>
            <a:xfrm>
              <a:off x="8495309" y="2925380"/>
              <a:ext cx="947051" cy="947051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10" name="Ellipse 9"/>
            <p:cNvSpPr/>
            <p:nvPr userDrawn="1"/>
          </p:nvSpPr>
          <p:spPr>
            <a:xfrm>
              <a:off x="8495309" y="4273087"/>
              <a:ext cx="947051" cy="947051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dirty="0"/>
                <a:t> </a:t>
              </a:r>
            </a:p>
          </p:txBody>
        </p:sp>
        <p:sp>
          <p:nvSpPr>
            <p:cNvPr id="11" name="Ellipse 10"/>
            <p:cNvSpPr/>
            <p:nvPr userDrawn="1"/>
          </p:nvSpPr>
          <p:spPr>
            <a:xfrm>
              <a:off x="7102946" y="4273087"/>
              <a:ext cx="947051" cy="947051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dirty="0"/>
                <a:t> </a:t>
              </a:r>
            </a:p>
          </p:txBody>
        </p:sp>
        <p:sp>
          <p:nvSpPr>
            <p:cNvPr id="12" name="Ellipse 11"/>
            <p:cNvSpPr/>
            <p:nvPr userDrawn="1"/>
          </p:nvSpPr>
          <p:spPr>
            <a:xfrm>
              <a:off x="8495309" y="5665710"/>
              <a:ext cx="947051" cy="947051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dirty="0"/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91467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innhald og bile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694103" y="693738"/>
            <a:ext cx="7675198" cy="100806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500" b="1" i="0" cap="none" spc="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nb-NO" dirty="0"/>
              <a:t>Klikk for å sette inn tittel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94102" y="1790700"/>
            <a:ext cx="4322398" cy="45259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>
                <a:solidFill>
                  <a:srgbClr val="000000"/>
                </a:solidFill>
              </a:defRPr>
            </a:lvl1pPr>
            <a:lvl2pPr>
              <a:defRPr sz="2100">
                <a:solidFill>
                  <a:srgbClr val="000000"/>
                </a:solidFill>
              </a:defRPr>
            </a:lvl2pPr>
            <a:lvl3pPr>
              <a:defRPr sz="2000">
                <a:solidFill>
                  <a:srgbClr val="000000"/>
                </a:solidFill>
              </a:defRPr>
            </a:lvl3pPr>
            <a:lvl4pPr>
              <a:defRPr sz="1900">
                <a:solidFill>
                  <a:srgbClr val="000000"/>
                </a:solidFill>
              </a:defRPr>
            </a:lvl4pPr>
            <a:lvl5pPr>
              <a:defRPr sz="18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10375" y="6148234"/>
            <a:ext cx="2333624" cy="709766"/>
          </a:xfrm>
          <a:prstGeom prst="rect">
            <a:avLst/>
          </a:prstGeom>
        </p:spPr>
      </p:pic>
      <p:grpSp>
        <p:nvGrpSpPr>
          <p:cNvPr id="8" name="Gruppe 7"/>
          <p:cNvGrpSpPr/>
          <p:nvPr userDrawn="1"/>
        </p:nvGrpSpPr>
        <p:grpSpPr>
          <a:xfrm>
            <a:off x="7471102" y="1840092"/>
            <a:ext cx="2076366" cy="3272765"/>
            <a:chOff x="7102946" y="2925380"/>
            <a:chExt cx="2339414" cy="3687381"/>
          </a:xfrm>
          <a:solidFill>
            <a:srgbClr val="E7E9F5"/>
          </a:solidFill>
        </p:grpSpPr>
        <p:sp>
          <p:nvSpPr>
            <p:cNvPr id="9" name="Ellipse 8"/>
            <p:cNvSpPr/>
            <p:nvPr userDrawn="1"/>
          </p:nvSpPr>
          <p:spPr>
            <a:xfrm>
              <a:off x="8495309" y="2925380"/>
              <a:ext cx="947051" cy="947051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10" name="Ellipse 9"/>
            <p:cNvSpPr/>
            <p:nvPr userDrawn="1"/>
          </p:nvSpPr>
          <p:spPr>
            <a:xfrm>
              <a:off x="8495309" y="4273087"/>
              <a:ext cx="947051" cy="947051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dirty="0"/>
                <a:t> </a:t>
              </a:r>
            </a:p>
          </p:txBody>
        </p:sp>
        <p:sp>
          <p:nvSpPr>
            <p:cNvPr id="11" name="Ellipse 10"/>
            <p:cNvSpPr/>
            <p:nvPr userDrawn="1"/>
          </p:nvSpPr>
          <p:spPr>
            <a:xfrm>
              <a:off x="7102946" y="4273087"/>
              <a:ext cx="947051" cy="947051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dirty="0"/>
                <a:t> </a:t>
              </a:r>
            </a:p>
          </p:txBody>
        </p:sp>
        <p:sp>
          <p:nvSpPr>
            <p:cNvPr id="12" name="Ellipse 11"/>
            <p:cNvSpPr/>
            <p:nvPr userDrawn="1"/>
          </p:nvSpPr>
          <p:spPr>
            <a:xfrm>
              <a:off x="8495309" y="5665710"/>
              <a:ext cx="947051" cy="947051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dirty="0"/>
                <a:t> </a:t>
              </a:r>
            </a:p>
          </p:txBody>
        </p:sp>
      </p:grpSp>
      <p:sp>
        <p:nvSpPr>
          <p:cNvPr id="13" name="Plassholder for bilde 5"/>
          <p:cNvSpPr>
            <a:spLocks noGrp="1"/>
          </p:cNvSpPr>
          <p:nvPr>
            <p:ph type="pic" sz="quarter" idx="11"/>
          </p:nvPr>
        </p:nvSpPr>
        <p:spPr>
          <a:xfrm>
            <a:off x="5268913" y="1903592"/>
            <a:ext cx="3100388" cy="3368675"/>
          </a:xfrm>
          <a:prstGeom prst="rect">
            <a:avLst/>
          </a:prstGeom>
        </p:spPr>
        <p:txBody>
          <a:bodyPr vert="horz"/>
          <a:lstStyle>
            <a:lvl1pPr>
              <a:defRPr sz="2200" cap="none">
                <a:solidFill>
                  <a:srgbClr val="000000"/>
                </a:solidFill>
                <a:latin typeface="+mn-lt"/>
                <a:cs typeface="Arial"/>
              </a:defRPr>
            </a:lvl1pPr>
          </a:lstStyle>
          <a:p>
            <a:r>
              <a:rPr lang="nb-NO" dirty="0"/>
              <a:t>Klikk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112988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sshaldar til bile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vert="horz"/>
          <a:lstStyle>
            <a:lvl1pPr>
              <a:defRPr sz="2100" b="0" i="0" cap="none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r>
              <a:rPr lang="nb-NO" dirty="0"/>
              <a:t>Klikk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2314743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2500" b="1" i="0" baseline="0">
                <a:latin typeface="+mn-lt"/>
              </a:defRPr>
            </a:lvl1pPr>
          </a:lstStyle>
          <a:p>
            <a:r>
              <a:rPr lang="nb-NO" dirty="0"/>
              <a:t>Klikk for å redigere tittel</a:t>
            </a:r>
          </a:p>
        </p:txBody>
      </p:sp>
    </p:spTree>
    <p:extLst>
      <p:ext uri="{BB962C8B-B14F-4D97-AF65-F5344CB8AC3E}">
        <p14:creationId xmlns:p14="http://schemas.microsoft.com/office/powerpoint/2010/main" val="1117024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01547-6706-47C3-B499-3DB420FB0DC5}" type="datetimeFigureOut">
              <a:rPr lang="nb-NO" smtClean="0"/>
              <a:t>03.06.2024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DE658-30CD-4A58-BB92-F3CF9BFD62F8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0451757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01547-6706-47C3-B499-3DB420FB0DC5}" type="datetimeFigureOut">
              <a:rPr lang="nb-NO" smtClean="0"/>
              <a:t>03.06.2024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DE658-30CD-4A58-BB92-F3CF9BFD62F8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97132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6810375" y="6148234"/>
            <a:ext cx="2333624" cy="709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115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3" r:id="rId2"/>
    <p:sldLayoutId id="2147483689" r:id="rId3"/>
    <p:sldLayoutId id="2147483666" r:id="rId4"/>
    <p:sldLayoutId id="2147483688" r:id="rId5"/>
    <p:sldLayoutId id="2147483655" r:id="rId6"/>
    <p:sldLayoutId id="2147483727" r:id="rId7"/>
  </p:sldLayoutIdLst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tx1"/>
          </a:solidFill>
          <a:latin typeface="ScalaSans-Bold"/>
          <a:ea typeface="+mj-ea"/>
          <a:cs typeface="ScalaSans-Bold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301547-6706-47C3-B499-3DB420FB0DC5}" type="datetimeFigureOut">
              <a:rPr lang="nb-NO" smtClean="0"/>
              <a:t>03.06.2024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5DE658-30CD-4A58-BB92-F3CF9BFD62F8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78849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6391CB-8C50-444F-AC2C-3B15E951B64A}" type="datetimeFigureOut">
              <a:rPr lang="nb-NO" smtClean="0"/>
              <a:t>03.06.2024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8310C7-BFA5-4540-A070-1D47F8AA47DC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14452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/>
          <p:cNvSpPr>
            <a:spLocks noGrp="1"/>
          </p:cNvSpPr>
          <p:nvPr>
            <p:ph type="ctrTitle"/>
          </p:nvPr>
        </p:nvSpPr>
        <p:spPr>
          <a:xfrm>
            <a:off x="694103" y="1070908"/>
            <a:ext cx="7215457" cy="1938992"/>
          </a:xfrm>
        </p:spPr>
        <p:txBody>
          <a:bodyPr/>
          <a:lstStyle/>
          <a:p>
            <a:r>
              <a:rPr lang="nb-NO" sz="4000" cap="none" dirty="0">
                <a:latin typeface="Arial Black" panose="020B0A04020102020204" pitchFamily="34" charset="0"/>
              </a:rPr>
              <a:t>Språk som kan hemme eller fremme håp</a:t>
            </a:r>
          </a:p>
        </p:txBody>
      </p:sp>
      <p:sp>
        <p:nvSpPr>
          <p:cNvPr id="2" name="TekstSylinder 1"/>
          <p:cNvSpPr txBox="1"/>
          <p:nvPr/>
        </p:nvSpPr>
        <p:spPr>
          <a:xfrm>
            <a:off x="694103" y="3309492"/>
            <a:ext cx="633915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b="1">
                <a:solidFill>
                  <a:schemeClr val="bg1"/>
                </a:solidFill>
              </a:rPr>
              <a:t>Ord </a:t>
            </a:r>
            <a:r>
              <a:rPr lang="nb-NO" sz="3200" b="1" dirty="0">
                <a:solidFill>
                  <a:schemeClr val="bg1"/>
                </a:solidFill>
              </a:rPr>
              <a:t>og makt </a:t>
            </a:r>
          </a:p>
          <a:p>
            <a:r>
              <a:rPr lang="nb-NO" sz="3200" b="1" dirty="0">
                <a:solidFill>
                  <a:schemeClr val="bg1"/>
                </a:solidFill>
              </a:rPr>
              <a:t>Erfaringer fra fagfeltet</a:t>
            </a:r>
          </a:p>
        </p:txBody>
      </p:sp>
      <p:sp>
        <p:nvSpPr>
          <p:cNvPr id="4" name="TekstSylinder 3"/>
          <p:cNvSpPr txBox="1"/>
          <p:nvPr/>
        </p:nvSpPr>
        <p:spPr>
          <a:xfrm>
            <a:off x="3219450" y="4754880"/>
            <a:ext cx="49872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Erfaringskonsulent  Solveig Bartun Rob, </a:t>
            </a:r>
          </a:p>
          <a:p>
            <a:r>
              <a:rPr lang="nb-NO" dirty="0"/>
              <a:t>Kronstad DPS. </a:t>
            </a:r>
            <a:r>
              <a:rPr lang="nb-NO"/>
              <a:t>Helse Bergen HF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376539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E63092A-9EAB-458F-DB0F-0A9B58EE13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4102" y="620486"/>
            <a:ext cx="7675198" cy="5943600"/>
          </a:xfrm>
        </p:spPr>
        <p:txBody>
          <a:bodyPr/>
          <a:lstStyle/>
          <a:p>
            <a:pPr marL="0" indent="0">
              <a:buNone/>
            </a:pPr>
            <a:r>
              <a:rPr lang="nb-NO" sz="2400" i="1" dirty="0">
                <a:solidFill>
                  <a:schemeClr val="tx1"/>
                </a:solidFill>
              </a:rPr>
              <a:t>Du kommer aldri i jobb igjen pga. din alvorlige diagnose!</a:t>
            </a:r>
          </a:p>
          <a:p>
            <a:pPr marL="0" indent="0">
              <a:buNone/>
            </a:pPr>
            <a:r>
              <a:rPr lang="nb-NO" sz="2400" i="1" dirty="0">
                <a:solidFill>
                  <a:schemeClr val="tx1"/>
                </a:solidFill>
              </a:rPr>
              <a:t>Dette må mange leve med livet ut!</a:t>
            </a:r>
          </a:p>
          <a:p>
            <a:pPr marL="0" indent="0">
              <a:buNone/>
            </a:pPr>
            <a:r>
              <a:rPr lang="nb-NO" sz="2400" i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 vil aldri klare å fullføre en grad ved universitetet. Du driver og utvikler schizofreni og kommer bare til å bli sykere med årene. Din fremtid er å være tungt medisinert og uføretrygdet. (Sagt med omsorg. Han tok feil)</a:t>
            </a:r>
          </a:p>
          <a:p>
            <a:pPr marL="0" indent="0">
              <a:buNone/>
            </a:pPr>
            <a:r>
              <a:rPr lang="nb-NO" sz="2400" i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Tilbakevendende</a:t>
            </a:r>
          </a:p>
          <a:p>
            <a:pPr marL="0" indent="0">
              <a:buNone/>
            </a:pPr>
            <a:r>
              <a:rPr lang="nb-NO" sz="2400" i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 deg sammen! Svake mennesker</a:t>
            </a:r>
          </a:p>
          <a:p>
            <a:pPr marL="0" indent="0">
              <a:buNone/>
            </a:pPr>
            <a:r>
              <a:rPr lang="nb-NO" sz="2400" i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Ikke vits å snakke med henne om håp. Hun må godta at hun ikke blir frisk</a:t>
            </a:r>
          </a:p>
          <a:p>
            <a:pPr marL="0" indent="0">
              <a:buNone/>
            </a:pPr>
            <a:r>
              <a:rPr lang="nb-NO" sz="2400" i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Hva er i veien med deg?</a:t>
            </a:r>
          </a:p>
          <a:p>
            <a:pPr marL="0" indent="0">
              <a:buNone/>
            </a:pPr>
            <a:r>
              <a:rPr lang="nb-NO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Diagnose eller erfaring? </a:t>
            </a:r>
          </a:p>
          <a:p>
            <a:pPr marL="0" indent="0">
              <a:buNone/>
            </a:pPr>
            <a:r>
              <a:rPr lang="nb-NO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Psykisk sykdom eller lidelse?</a:t>
            </a:r>
          </a:p>
          <a:p>
            <a:pPr marL="0" indent="0">
              <a:buNone/>
            </a:pPr>
            <a:r>
              <a:rPr lang="nb-NO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Rusmisbruker, alkoholiker</a:t>
            </a:r>
            <a:endParaRPr lang="nb-NO" sz="24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nb-NO" sz="24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869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/>
          <p:cNvSpPr>
            <a:spLocks noGrp="1"/>
          </p:cNvSpPr>
          <p:nvPr>
            <p:ph sz="quarter" idx="4294967295"/>
          </p:nvPr>
        </p:nvSpPr>
        <p:spPr>
          <a:xfrm>
            <a:off x="352426" y="1463040"/>
            <a:ext cx="7680960" cy="47244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nb-NO" sz="4400" b="1" dirty="0"/>
              <a:t>PSYKOLOGISK.no</a:t>
            </a:r>
          </a:p>
          <a:p>
            <a:pPr algn="ctr"/>
            <a:r>
              <a:rPr lang="nb-NO" sz="3600" dirty="0"/>
              <a:t>Tør du formidle håp? </a:t>
            </a:r>
          </a:p>
          <a:p>
            <a:pPr marL="0" indent="0" algn="ctr">
              <a:buNone/>
            </a:pPr>
            <a:r>
              <a:rPr lang="nb-NO" sz="4400" b="1" dirty="0"/>
              <a:t>BA.no:    </a:t>
            </a:r>
          </a:p>
          <a:p>
            <a:pPr algn="ctr"/>
            <a:r>
              <a:rPr lang="nb-NO" sz="3600" dirty="0"/>
              <a:t>Vi må tørre å gi håp</a:t>
            </a:r>
          </a:p>
        </p:txBody>
      </p:sp>
    </p:spTree>
    <p:extLst>
      <p:ext uri="{BB962C8B-B14F-4D97-AF65-F5344CB8AC3E}">
        <p14:creationId xmlns:p14="http://schemas.microsoft.com/office/powerpoint/2010/main" val="2370625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AD7AF2D-82EE-A4F4-8E5B-58DFB94FE9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sz="3600" i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«Dette vil kreve mye mer av meg og min tid. Nå må jeg jo tenke mye mer over hva jeg skriver!» 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880784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9ECFFA8-ACE2-C24D-CD4F-8A9DC171CC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4102" y="898071"/>
            <a:ext cx="7675198" cy="4525963"/>
          </a:xfrm>
        </p:spPr>
        <p:txBody>
          <a:bodyPr/>
          <a:lstStyle/>
          <a:p>
            <a:pPr marL="0" indent="0">
              <a:buNone/>
            </a:pPr>
            <a:r>
              <a:rPr lang="nb-NO" sz="3200" dirty="0">
                <a:solidFill>
                  <a:schemeClr val="tx1"/>
                </a:solidFill>
              </a:rPr>
              <a:t>Det er ikke vanskelig å bruke vanskelige ord! Det er vanskeligere å bruke enkle og forståelige ord!</a:t>
            </a:r>
          </a:p>
          <a:p>
            <a:pPr marL="0" indent="0">
              <a:buNone/>
            </a:pPr>
            <a:endParaRPr lang="nb-NO" sz="32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nb-NO" sz="6000" dirty="0">
                <a:solidFill>
                  <a:schemeClr val="tx1"/>
                </a:solidFill>
              </a:rPr>
              <a:t>TBF</a:t>
            </a:r>
          </a:p>
          <a:p>
            <a:pPr marL="0" indent="0">
              <a:buNone/>
            </a:pPr>
            <a:r>
              <a:rPr lang="nb-NO" sz="3200" dirty="0" err="1">
                <a:solidFill>
                  <a:schemeClr val="tx1"/>
                </a:solidFill>
              </a:rPr>
              <a:t>Trebokstavsforkortelser</a:t>
            </a:r>
            <a:r>
              <a:rPr lang="nb-NO" sz="3200" dirty="0">
                <a:solidFill>
                  <a:schemeClr val="tx1"/>
                </a:solidFill>
              </a:rPr>
              <a:t> – en forkortelse </a:t>
            </a:r>
            <a:r>
              <a:rPr lang="nb-NO" sz="3200">
                <a:solidFill>
                  <a:schemeClr val="tx1"/>
                </a:solidFill>
              </a:rPr>
              <a:t>for forkortelsene</a:t>
            </a:r>
            <a:endParaRPr lang="nb-NO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009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2F5AB30-1B9B-B969-A79C-4B92C68BA0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4401" y="696686"/>
            <a:ext cx="7675198" cy="5976257"/>
          </a:xfrm>
        </p:spPr>
        <p:txBody>
          <a:bodyPr/>
          <a:lstStyle/>
          <a:p>
            <a:pPr marL="0" indent="0">
              <a:buNone/>
            </a:pPr>
            <a:r>
              <a:rPr lang="nb-NO" sz="3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SAT</a:t>
            </a:r>
          </a:p>
          <a:p>
            <a:pPr marL="0" indent="0">
              <a:buNone/>
            </a:pPr>
            <a:r>
              <a:rPr lang="nb-NO" sz="3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OCD</a:t>
            </a:r>
          </a:p>
          <a:p>
            <a:pPr marL="0" indent="0">
              <a:buNone/>
            </a:pPr>
            <a:r>
              <a:rPr lang="nb-NO" sz="3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DPS</a:t>
            </a:r>
          </a:p>
          <a:p>
            <a:pPr marL="0" indent="0">
              <a:buNone/>
            </a:pPr>
            <a:r>
              <a:rPr lang="nb-NO" sz="3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MBT </a:t>
            </a:r>
          </a:p>
          <a:p>
            <a:pPr marL="0" indent="0">
              <a:buNone/>
            </a:pPr>
            <a:r>
              <a:rPr lang="nb-NO" sz="3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 </a:t>
            </a:r>
          </a:p>
          <a:p>
            <a:pPr marL="0" indent="0">
              <a:buNone/>
            </a:pPr>
            <a:r>
              <a:rPr lang="nb-NO" sz="3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PEK</a:t>
            </a:r>
            <a:endParaRPr lang="nb-NO" sz="36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nb-NO" sz="3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ECT</a:t>
            </a:r>
          </a:p>
          <a:p>
            <a:pPr marL="0" indent="0">
              <a:buNone/>
            </a:pPr>
            <a:r>
              <a:rPr lang="nb-NO" sz="3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DBT</a:t>
            </a:r>
            <a:endParaRPr lang="nb-NO" sz="36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5571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4ED59FB-CE2B-A5F1-A9EA-29B5589EB1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4102" y="500743"/>
            <a:ext cx="7675198" cy="6259285"/>
          </a:xfrm>
        </p:spPr>
        <p:txBody>
          <a:bodyPr/>
          <a:lstStyle/>
          <a:p>
            <a:pPr marL="0" indent="0">
              <a:buNone/>
            </a:pPr>
            <a:r>
              <a:rPr lang="nb-NO" sz="3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BUP </a:t>
            </a:r>
          </a:p>
          <a:p>
            <a:pPr marL="0" indent="0">
              <a:buNone/>
            </a:pPr>
            <a:r>
              <a:rPr lang="nb-NO" sz="3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ROP </a:t>
            </a:r>
          </a:p>
          <a:p>
            <a:pPr marL="0" indent="0">
              <a:buNone/>
            </a:pPr>
            <a:r>
              <a:rPr lang="nb-NO" sz="3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LAR  </a:t>
            </a:r>
          </a:p>
          <a:p>
            <a:pPr marL="0" indent="0">
              <a:buNone/>
            </a:pPr>
            <a:r>
              <a:rPr lang="nb-NO" sz="3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TSB</a:t>
            </a:r>
          </a:p>
          <a:p>
            <a:pPr marL="0" indent="0">
              <a:buNone/>
            </a:pPr>
            <a:r>
              <a:rPr lang="nb-NO" sz="3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NSB</a:t>
            </a:r>
            <a:endParaRPr lang="nb-NO" sz="36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nb-NO" sz="3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TUD</a:t>
            </a:r>
          </a:p>
          <a:p>
            <a:pPr marL="0" indent="0">
              <a:buNone/>
            </a:pPr>
            <a:r>
              <a:rPr lang="nb-NO" sz="3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TAT</a:t>
            </a:r>
          </a:p>
          <a:p>
            <a:pPr marL="0" indent="0">
              <a:buNone/>
            </a:pPr>
            <a:r>
              <a:rPr lang="nb-NO" sz="3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BBR</a:t>
            </a:r>
            <a:endParaRPr lang="nb-NO" sz="36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nb-NO" sz="3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TUT?</a:t>
            </a:r>
            <a:endParaRPr lang="nb-NO" sz="3600" dirty="0">
              <a:solidFill>
                <a:schemeClr val="tx1"/>
              </a:solidFill>
            </a:endParaRP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59649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53478C-8081-95BD-C917-58BEC40D4F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3E26E4E-C69E-2D24-55EC-EBE0AD16C9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sz="4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 hemmelig stammespråk blant helsepersonell??</a:t>
            </a:r>
            <a:endParaRPr lang="nb-NO" sz="40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6824840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ssholder for innhold 4" descr="Et bilde som inneholder tekst, brev, luftballong, illustrasjon&#10;&#10;Automatisk generert beskrivelse">
            <a:extLst>
              <a:ext uri="{FF2B5EF4-FFF2-40B4-BE49-F238E27FC236}">
                <a16:creationId xmlns:a16="http://schemas.microsoft.com/office/drawing/2014/main" id="{715B9A86-1420-7869-CEE0-B0365B5B69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4511" y="0"/>
            <a:ext cx="6271499" cy="6858000"/>
          </a:xfrm>
        </p:spPr>
      </p:pic>
    </p:spTree>
    <p:extLst>
      <p:ext uri="{BB962C8B-B14F-4D97-AF65-F5344CB8AC3E}">
        <p14:creationId xmlns:p14="http://schemas.microsoft.com/office/powerpoint/2010/main" val="33052912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ssholder for innhold 4" descr="Et bilde som inneholder tekst, sirkel, Font, design&#10;&#10;Automatisk generert beskrivelse">
            <a:extLst>
              <a:ext uri="{FF2B5EF4-FFF2-40B4-BE49-F238E27FC236}">
                <a16:creationId xmlns:a16="http://schemas.microsoft.com/office/drawing/2014/main" id="{32497990-53FC-3C6B-7713-0F9D199849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400" y="-179615"/>
            <a:ext cx="8098971" cy="7217229"/>
          </a:xfrm>
        </p:spPr>
      </p:pic>
    </p:spTree>
    <p:extLst>
      <p:ext uri="{BB962C8B-B14F-4D97-AF65-F5344CB8AC3E}">
        <p14:creationId xmlns:p14="http://schemas.microsoft.com/office/powerpoint/2010/main" val="2453777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83568" y="980728"/>
            <a:ext cx="7772400" cy="4421087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nb-NO" sz="4000" dirty="0">
                <a:solidFill>
                  <a:schemeClr val="tx1"/>
                </a:solidFill>
              </a:rPr>
              <a:t>Bare ord? Tomme ord….?</a:t>
            </a:r>
          </a:p>
          <a:p>
            <a:pPr marL="68580" indent="0">
              <a:buNone/>
            </a:pPr>
            <a:r>
              <a:rPr lang="nb-NO" sz="4000" dirty="0" err="1">
                <a:solidFill>
                  <a:schemeClr val="tx1"/>
                </a:solidFill>
              </a:rPr>
              <a:t>Communicare</a:t>
            </a:r>
            <a:r>
              <a:rPr lang="nb-NO" sz="4000" dirty="0">
                <a:solidFill>
                  <a:schemeClr val="tx1"/>
                </a:solidFill>
              </a:rPr>
              <a:t> – Å gjøre felles</a:t>
            </a:r>
          </a:p>
          <a:p>
            <a:pPr marL="68580" indent="0">
              <a:buNone/>
            </a:pPr>
            <a:r>
              <a:rPr lang="nb-NO" sz="4000" dirty="0">
                <a:solidFill>
                  <a:schemeClr val="tx1"/>
                </a:solidFill>
              </a:rPr>
              <a:t>Brobygging – Å danne felleskap </a:t>
            </a:r>
          </a:p>
        </p:txBody>
      </p:sp>
    </p:spTree>
    <p:extLst>
      <p:ext uri="{BB962C8B-B14F-4D97-AF65-F5344CB8AC3E}">
        <p14:creationId xmlns:p14="http://schemas.microsoft.com/office/powerpoint/2010/main" val="536315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ssholder for innhold 4" descr="Et bilde som inneholder tekst, skjermbilde&#10;&#10;Automatisk generert beskrivelse">
            <a:extLst>
              <a:ext uri="{FF2B5EF4-FFF2-40B4-BE49-F238E27FC236}">
                <a16:creationId xmlns:a16="http://schemas.microsoft.com/office/drawing/2014/main" id="{BB0FD4EE-4E4C-E378-1A82-9D585723AE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33600" y="0"/>
            <a:ext cx="4635997" cy="6357327"/>
          </a:xfrm>
        </p:spPr>
      </p:pic>
    </p:spTree>
    <p:extLst>
      <p:ext uri="{BB962C8B-B14F-4D97-AF65-F5344CB8AC3E}">
        <p14:creationId xmlns:p14="http://schemas.microsoft.com/office/powerpoint/2010/main" val="29465435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94102" y="975518"/>
            <a:ext cx="7675198" cy="4906963"/>
          </a:xfrm>
        </p:spPr>
        <p:txBody>
          <a:bodyPr/>
          <a:lstStyle/>
          <a:p>
            <a:pPr marL="0" indent="0">
              <a:buNone/>
            </a:pPr>
            <a:r>
              <a:rPr lang="nb-NO" sz="4000" dirty="0">
                <a:solidFill>
                  <a:schemeClr val="tx1"/>
                </a:solidFill>
              </a:rPr>
              <a:t>Gal</a:t>
            </a:r>
          </a:p>
          <a:p>
            <a:pPr marL="0" indent="0">
              <a:buNone/>
            </a:pPr>
            <a:r>
              <a:rPr lang="nb-NO" sz="4000" dirty="0">
                <a:solidFill>
                  <a:schemeClr val="tx1"/>
                </a:solidFill>
              </a:rPr>
              <a:t>Håpløs</a:t>
            </a:r>
          </a:p>
          <a:p>
            <a:pPr marL="0" indent="0">
              <a:buNone/>
            </a:pPr>
            <a:r>
              <a:rPr lang="nb-NO" sz="4000" dirty="0">
                <a:solidFill>
                  <a:schemeClr val="tx1"/>
                </a:solidFill>
              </a:rPr>
              <a:t>Farlig</a:t>
            </a:r>
          </a:p>
          <a:p>
            <a:pPr marL="0" indent="0">
              <a:buNone/>
            </a:pPr>
            <a:r>
              <a:rPr lang="nb-NO" sz="4000" dirty="0" err="1">
                <a:solidFill>
                  <a:schemeClr val="tx1"/>
                </a:solidFill>
              </a:rPr>
              <a:t>Sinnsyk</a:t>
            </a:r>
            <a:endParaRPr lang="nb-NO" sz="40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nb-NO" sz="4000" dirty="0">
                <a:solidFill>
                  <a:schemeClr val="tx1"/>
                </a:solidFill>
              </a:rPr>
              <a:t>Svak</a:t>
            </a:r>
          </a:p>
          <a:p>
            <a:pPr marL="0" indent="0">
              <a:buNone/>
            </a:pPr>
            <a:r>
              <a:rPr lang="nb-NO" sz="4000" dirty="0">
                <a:solidFill>
                  <a:schemeClr val="tx1"/>
                </a:solidFill>
              </a:rPr>
              <a:t>Normal?</a:t>
            </a:r>
          </a:p>
          <a:p>
            <a:endParaRPr lang="nb-NO" sz="3200" dirty="0"/>
          </a:p>
        </p:txBody>
      </p:sp>
    </p:spTree>
    <p:extLst>
      <p:ext uri="{BB962C8B-B14F-4D97-AF65-F5344CB8AC3E}">
        <p14:creationId xmlns:p14="http://schemas.microsoft.com/office/powerpoint/2010/main" val="395188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94102" y="526774"/>
            <a:ext cx="7675198" cy="5789889"/>
          </a:xfrm>
        </p:spPr>
        <p:txBody>
          <a:bodyPr/>
          <a:lstStyle/>
          <a:p>
            <a:pPr marL="0" indent="0">
              <a:buNone/>
            </a:pPr>
            <a:r>
              <a:rPr lang="nb-NO" dirty="0"/>
              <a:t> </a:t>
            </a:r>
          </a:p>
          <a:p>
            <a:pPr marL="0" indent="0">
              <a:buNone/>
            </a:pPr>
            <a:endParaRPr lang="nb-NO" sz="32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nb-NO" sz="4000" dirty="0">
                <a:solidFill>
                  <a:schemeClr val="tx1"/>
                </a:solidFill>
              </a:rPr>
              <a:t>«</a:t>
            </a:r>
            <a:r>
              <a:rPr lang="nb-NO" sz="4000" i="1" dirty="0">
                <a:solidFill>
                  <a:schemeClr val="tx1"/>
                </a:solidFill>
              </a:rPr>
              <a:t>Vi» er et vakkert ord. Det favner oss alle. Det er det motsatte av «oss og dem», og det motsatte av det å sette hverandre i bås.»</a:t>
            </a:r>
            <a:r>
              <a:rPr lang="nb-NO" sz="4000" dirty="0">
                <a:solidFill>
                  <a:schemeClr val="tx1"/>
                </a:solidFill>
              </a:rPr>
              <a:t> </a:t>
            </a:r>
          </a:p>
          <a:p>
            <a:pPr marL="0" indent="0">
              <a:buNone/>
            </a:pPr>
            <a:r>
              <a:rPr lang="nb-NO" sz="3200" dirty="0">
                <a:solidFill>
                  <a:schemeClr val="tx1"/>
                </a:solidFill>
              </a:rPr>
              <a:t>Kongen</a:t>
            </a:r>
          </a:p>
        </p:txBody>
      </p:sp>
    </p:spTree>
    <p:extLst>
      <p:ext uri="{BB962C8B-B14F-4D97-AF65-F5344CB8AC3E}">
        <p14:creationId xmlns:p14="http://schemas.microsoft.com/office/powerpoint/2010/main" val="3890330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2741C05-73C7-EBDC-077B-EA6FAAF4C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029" y="315233"/>
            <a:ext cx="8305800" cy="1143454"/>
          </a:xfrm>
        </p:spPr>
        <p:txBody>
          <a:bodyPr>
            <a:noAutofit/>
          </a:bodyPr>
          <a:lstStyle/>
          <a:p>
            <a:r>
              <a:rPr lang="nb-NO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nb-NO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vordan ord kan brukes og misbrukes. </a:t>
            </a:r>
            <a:br>
              <a:rPr lang="nb-NO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b-NO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Hvordan språk kan </a:t>
            </a:r>
            <a:r>
              <a:rPr lang="nb-NO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fremme eller hemme håp. </a:t>
            </a:r>
            <a:endParaRPr lang="nb-NO" sz="3200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3A3476A-2BFB-6173-0779-9066A616CB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458687"/>
            <a:ext cx="8028599" cy="5279569"/>
          </a:xfrm>
        </p:spPr>
        <p:txBody>
          <a:bodyPr/>
          <a:lstStyle/>
          <a:p>
            <a:pPr marL="0" indent="0">
              <a:buNone/>
            </a:pPr>
            <a:r>
              <a:rPr lang="nb-NO" sz="3200" dirty="0">
                <a:solidFill>
                  <a:schemeClr val="tx1"/>
                </a:solidFill>
              </a:rPr>
              <a:t>Behandlingsresistent</a:t>
            </a:r>
          </a:p>
          <a:p>
            <a:pPr marL="0" indent="0">
              <a:buNone/>
            </a:pPr>
            <a:r>
              <a:rPr lang="nb-NO" sz="3200" dirty="0">
                <a:solidFill>
                  <a:schemeClr val="tx1"/>
                </a:solidFill>
              </a:rPr>
              <a:t>Oppmerksomhetssyk</a:t>
            </a:r>
          </a:p>
          <a:p>
            <a:pPr marL="0" indent="0">
              <a:buNone/>
            </a:pPr>
            <a:r>
              <a:rPr lang="nb-NO" sz="3200" dirty="0">
                <a:solidFill>
                  <a:schemeClr val="tx1"/>
                </a:solidFill>
              </a:rPr>
              <a:t>Tikkende bombe</a:t>
            </a:r>
          </a:p>
          <a:p>
            <a:pPr marL="0" indent="0">
              <a:buNone/>
            </a:pPr>
            <a:r>
              <a:rPr lang="nb-NO" sz="3200" dirty="0">
                <a:solidFill>
                  <a:schemeClr val="tx1"/>
                </a:solidFill>
              </a:rPr>
              <a:t>De aller vanskeligste/veldig vanskelig</a:t>
            </a:r>
          </a:p>
          <a:p>
            <a:pPr marL="0" indent="0">
              <a:buNone/>
            </a:pPr>
            <a:r>
              <a:rPr lang="nb-NO" sz="3200" dirty="0">
                <a:solidFill>
                  <a:schemeClr val="tx1"/>
                </a:solidFill>
              </a:rPr>
              <a:t>Behandlingsmotstand</a:t>
            </a:r>
          </a:p>
          <a:p>
            <a:pPr marL="0" indent="0">
              <a:buNone/>
            </a:pPr>
            <a:r>
              <a:rPr lang="nb-NO" sz="3200" dirty="0">
                <a:solidFill>
                  <a:schemeClr val="tx1"/>
                </a:solidFill>
              </a:rPr>
              <a:t>Kronisk </a:t>
            </a:r>
            <a:r>
              <a:rPr lang="nb-NO" sz="3200" dirty="0" err="1">
                <a:solidFill>
                  <a:schemeClr val="tx1"/>
                </a:solidFill>
              </a:rPr>
              <a:t>sucidal</a:t>
            </a:r>
            <a:endParaRPr lang="nb-NO" sz="32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nb-NO" sz="3200" dirty="0">
                <a:solidFill>
                  <a:schemeClr val="tx1"/>
                </a:solidFill>
              </a:rPr>
              <a:t>Lite innsikt i eget sykdomsbilde</a:t>
            </a:r>
          </a:p>
          <a:p>
            <a:pPr marL="0" indent="0">
              <a:buNone/>
            </a:pPr>
            <a:r>
              <a:rPr lang="nb-NO" sz="3200" dirty="0">
                <a:solidFill>
                  <a:schemeClr val="tx1"/>
                </a:solidFill>
              </a:rPr>
              <a:t>Manglende samarbeidsvilje</a:t>
            </a:r>
          </a:p>
          <a:p>
            <a:pPr marL="0" indent="0">
              <a:buNone/>
            </a:pPr>
            <a:r>
              <a:rPr lang="nb-NO" sz="3200" dirty="0">
                <a:solidFill>
                  <a:schemeClr val="tx1"/>
                </a:solidFill>
              </a:rPr>
              <a:t>For godt vant</a:t>
            </a:r>
          </a:p>
        </p:txBody>
      </p:sp>
    </p:spTree>
    <p:extLst>
      <p:ext uri="{BB962C8B-B14F-4D97-AF65-F5344CB8AC3E}">
        <p14:creationId xmlns:p14="http://schemas.microsoft.com/office/powerpoint/2010/main" val="3415970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6E203B0-4327-2FA4-53D9-D416612D52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5686" y="947056"/>
            <a:ext cx="7966528" cy="4985657"/>
          </a:xfrm>
        </p:spPr>
        <p:txBody>
          <a:bodyPr/>
          <a:lstStyle/>
          <a:p>
            <a:pPr marL="0" indent="0">
              <a:buNone/>
            </a:pPr>
            <a:r>
              <a:rPr lang="nb-NO" sz="3200" dirty="0">
                <a:solidFill>
                  <a:schemeClr val="tx1"/>
                </a:solidFill>
              </a:rPr>
              <a:t>Lav oppmøteevne</a:t>
            </a:r>
          </a:p>
          <a:p>
            <a:pPr marL="0" indent="0">
              <a:buNone/>
            </a:pPr>
            <a:r>
              <a:rPr lang="nb-NO" sz="3200" dirty="0">
                <a:solidFill>
                  <a:schemeClr val="tx1"/>
                </a:solidFill>
              </a:rPr>
              <a:t>Manglende boevne</a:t>
            </a:r>
          </a:p>
          <a:p>
            <a:pPr marL="0" indent="0">
              <a:buNone/>
            </a:pPr>
            <a:r>
              <a:rPr lang="nb-NO" sz="3200" dirty="0">
                <a:solidFill>
                  <a:schemeClr val="tx1"/>
                </a:solidFill>
              </a:rPr>
              <a:t>Gråtlabil</a:t>
            </a:r>
          </a:p>
          <a:p>
            <a:pPr marL="0" indent="0">
              <a:buNone/>
            </a:pPr>
            <a:r>
              <a:rPr lang="nb-NO" sz="3200" dirty="0">
                <a:solidFill>
                  <a:schemeClr val="tx1"/>
                </a:solidFill>
              </a:rPr>
              <a:t>For frisk/For syk</a:t>
            </a:r>
          </a:p>
          <a:p>
            <a:pPr marL="0" indent="0">
              <a:buNone/>
            </a:pPr>
            <a:r>
              <a:rPr lang="nb-NO" sz="3200" dirty="0">
                <a:solidFill>
                  <a:schemeClr val="tx1"/>
                </a:solidFill>
              </a:rPr>
              <a:t>Babyspråk</a:t>
            </a:r>
          </a:p>
          <a:p>
            <a:pPr marL="0" indent="0">
              <a:buNone/>
            </a:pPr>
            <a:r>
              <a:rPr lang="nb-NO" sz="3200" dirty="0">
                <a:solidFill>
                  <a:schemeClr val="tx1"/>
                </a:solidFill>
              </a:rPr>
              <a:t>Hva er sykt?</a:t>
            </a:r>
          </a:p>
        </p:txBody>
      </p:sp>
    </p:spTree>
    <p:extLst>
      <p:ext uri="{BB962C8B-B14F-4D97-AF65-F5344CB8AC3E}">
        <p14:creationId xmlns:p14="http://schemas.microsoft.com/office/powerpoint/2010/main" val="1950801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5EE867D-1030-777C-4212-6B1A034BC7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4401" y="1442357"/>
            <a:ext cx="7675198" cy="4525963"/>
          </a:xfrm>
        </p:spPr>
        <p:txBody>
          <a:bodyPr/>
          <a:lstStyle/>
          <a:p>
            <a:pPr marL="0" indent="0">
              <a:buNone/>
            </a:pPr>
            <a:r>
              <a:rPr lang="nb-NO" sz="32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et avslagsbrev: </a:t>
            </a:r>
          </a:p>
          <a:p>
            <a:pPr marL="0" indent="0">
              <a:buNone/>
            </a:pPr>
            <a:r>
              <a:rPr lang="nb-NO" sz="3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«Det forventes ikke særlig bedring, du vil ikke ha nytte av langtidsbehandling, men kan ha nytte av noen verktøy å mestre hverdagen med».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25411049"/>
      </p:ext>
    </p:extLst>
  </p:cSld>
  <p:clrMapOvr>
    <a:masterClrMapping/>
  </p:clrMapOvr>
</p:sld>
</file>

<file path=ppt/theme/theme1.xml><?xml version="1.0" encoding="utf-8"?>
<a:theme xmlns:a="http://schemas.openxmlformats.org/drawingml/2006/main" name="Helse Førde - Presentasjon uten sidetal">
  <a:themeElements>
    <a:clrScheme name="Helse Vest">
      <a:dk1>
        <a:srgbClr val="00338D"/>
      </a:dk1>
      <a:lt1>
        <a:sysClr val="window" lastClr="FFFFFF"/>
      </a:lt1>
      <a:dk2>
        <a:srgbClr val="00338D"/>
      </a:dk2>
      <a:lt2>
        <a:srgbClr val="EEECE1"/>
      </a:lt2>
      <a:accent1>
        <a:srgbClr val="7AB2DC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338D"/>
      </a:hlink>
      <a:folHlink>
        <a:srgbClr val="00336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Egendefinert utform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Egendefinert utform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B45E4A261354642A76B10F3B637EFD9" ma:contentTypeVersion="0" ma:contentTypeDescription="Opprett et nytt dokument." ma:contentTypeScope="" ma:versionID="cc106abc515d9b35facf0fea3f90d329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e541bdcf6574f23381f1bc51db417f55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" ma:displayName="Innholdstype"/>
        <xsd:element ref="dc:title" minOccurs="0" maxOccurs="1" ma:index="0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EF636342-67A1-4407-B171-EA430ACA208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DBE14B5F-D9DE-496E-8093-7B314E85D59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759E3BB-4D14-4BB9-9BDF-DDEB87399202}">
  <ds:schemaRefs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3835</TotalTime>
  <Words>369</Words>
  <Application>Microsoft Office PowerPoint</Application>
  <PresentationFormat>Skjermfremvisning (4:3)</PresentationFormat>
  <Paragraphs>74</Paragraphs>
  <Slides>17</Slides>
  <Notes>1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3</vt:i4>
      </vt:variant>
      <vt:variant>
        <vt:lpstr>Lysbildetitler</vt:lpstr>
      </vt:variant>
      <vt:variant>
        <vt:i4>17</vt:i4>
      </vt:variant>
    </vt:vector>
  </HeadingPairs>
  <TitlesOfParts>
    <vt:vector size="24" baseType="lpstr">
      <vt:lpstr>Arial</vt:lpstr>
      <vt:lpstr>Arial Black</vt:lpstr>
      <vt:lpstr>Calibri</vt:lpstr>
      <vt:lpstr>ScalaSans-Bold</vt:lpstr>
      <vt:lpstr>Helse Førde - Presentasjon uten sidetal</vt:lpstr>
      <vt:lpstr>Egendefinert utforming</vt:lpstr>
      <vt:lpstr>1_Egendefinert utforming</vt:lpstr>
      <vt:lpstr>Språk som kan hemme eller fremme håp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Hvordan ord kan brukes og misbrukes.  Hvordan språk kan fremme eller hemme håp. 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>Helse Vest IKT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mal 2012</dc:title>
  <dc:creator>Hanne Alver Krum</dc:creator>
  <cp:lastModifiedBy>Garvik, Linda</cp:lastModifiedBy>
  <cp:revision>211</cp:revision>
  <cp:lastPrinted>2011-12-05T14:32:55Z</cp:lastPrinted>
  <dcterms:created xsi:type="dcterms:W3CDTF">2012-03-19T16:38:13Z</dcterms:created>
  <dcterms:modified xsi:type="dcterms:W3CDTF">2024-06-03T08:59:27Z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ContentTypeId">
    <vt:lpwstr>0x0101007B45E4A261354642A76B10F3B637EFD9</vt:lpwstr>
  </property>
</Properties>
</file>