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669088" cy="9753600"/>
  <p:embeddedFontLst>
    <p:embeddedFont>
      <p:font typeface="Caveat" panose="020B0604020202020204" charset="0"/>
      <p:regular r:id="rId30"/>
      <p:bold r:id="rId31"/>
    </p:embeddedFont>
    <p:embeddedFont>
      <p:font typeface="Comic Sans MS" panose="030F0702030302020204" pitchFamily="66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h+b+wmL0w3P3tuv6ZS23KlTDzI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92" name="Google Shape;92;p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43f97f62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2f43f97f620_0_2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g2f43f97f620_0_2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f43f97f62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g2f43f97f620_0_3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g2f43f97f620_0_3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f69a7c7d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f69a7c7d6b_0_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2f69a7c7d6b_0_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f69a7c7d6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f69a7c7d6b_0_8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2f69a7c7d6b_0_8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f69a7c7d6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f69a7c7d6b_0_15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2f69a7c7d6b_0_15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dbaedd809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2dbaedd809d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228" name="Google Shape;228;g2dbaedd809d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f572c7b969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g2f572c7b969_1_8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Hvordan lærerne på 8. trinn beskriver årets nye 8. klassinger.</a:t>
            </a:r>
            <a:endParaRPr/>
          </a:p>
        </p:txBody>
      </p:sp>
      <p:sp>
        <p:nvSpPr>
          <p:cNvPr id="238" name="Google Shape;238;g2f572c7b969_1_8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572c7b969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g2f572c7b969_1_17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g2f572c7b969_1_17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1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Hilde-Merethe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 sz="13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Formålet med vurdering i fag er å fremme læring og bidra til lærelyst underveis i opplæringen, og også gi informasjon om kompetanse underveis og til slutt</a:t>
            </a:r>
            <a:endParaRPr/>
          </a:p>
        </p:txBody>
      </p:sp>
      <p:sp>
        <p:nvSpPr>
          <p:cNvPr id="260" name="Google Shape;260;p13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f4d3a6f42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f4d3a6f42f_0_6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g2f4d3a6f42f_0_6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f65c6ca78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804" y="731520"/>
            <a:ext cx="44460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f65c6ca78b_0_15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Vi går inn i en byggeperiode. Dette har noen konsekvenser for timeplanen, og dessverre får ikke våre elever nyte godt av hallen. Vi skal likevel gjøre det vi kan for å skjerme elevene ifm. eksamen etc. 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f4d3a6f4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f4d3a6f42f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Det er få tilriggede prøvesituasjoner den første tiden på ungdomsskolen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Opplæringsloven sier: </a:t>
            </a:r>
            <a:r>
              <a:rPr lang="no-NO">
                <a:latin typeface="Times New Roman"/>
                <a:ea typeface="Times New Roman"/>
                <a:cs typeface="Times New Roman"/>
                <a:sym typeface="Times New Roman"/>
              </a:rPr>
              <a:t>For at læreren skal få tilstrekkelig kunnskap om elevenes samlede kompetanse, må eleven vise kompetanse på flere og varierte måter.</a:t>
            </a:r>
            <a:endParaRPr sz="100"/>
          </a:p>
        </p:txBody>
      </p:sp>
      <p:sp>
        <p:nvSpPr>
          <p:cNvPr id="279" name="Google Shape;279;g2f4d3a6f42f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f4d3a6f42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f4d3a6f42f_0_1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4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1100" b="1">
                <a:solidFill>
                  <a:srgbClr val="303030"/>
                </a:solidFill>
              </a:rPr>
              <a:t>I dialog med elevene og med </a:t>
            </a:r>
            <a:r>
              <a:rPr lang="no-NO" sz="1100" b="1">
                <a:solidFill>
                  <a:srgbClr val="303030"/>
                </a:solidFill>
                <a:highlight>
                  <a:schemeClr val="lt1"/>
                </a:highlight>
              </a:rPr>
              <a:t>med utgangspunkt i kompetansen elevene etter hvert viser, skal de få mulighet til å sette ord på hva de opplever at de får til, og reflektere over sin egen faglige utvikling.</a:t>
            </a:r>
            <a:endParaRPr sz="1100"/>
          </a:p>
        </p:txBody>
      </p:sp>
      <p:sp>
        <p:nvSpPr>
          <p:cNvPr id="286" name="Google Shape;286;g2f4d3a6f42f_0_1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f4d3a6f42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f4d3a6f42f_0_18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2f4d3a6f42f_0_18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f6c5844fc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f6c5844fcc_0_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2f6c5844fcc_0_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p1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Hilde-Merethe</a:t>
            </a:r>
            <a:endParaRPr/>
          </a:p>
        </p:txBody>
      </p:sp>
      <p:sp>
        <p:nvSpPr>
          <p:cNvPr id="307" name="Google Shape;307;p1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dc8e094f5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g2dc8e094f56_0_6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317" name="Google Shape;317;g2dc8e094f56_0_6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f6eafb1c8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2f6eafb1c87_0_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g2f6eafb1c87_0_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f572c7b9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2f572c7b969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2f572c7b969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27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dbaedd809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2dbaedd809d_0_9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12" name="Google Shape;112;g2dbaedd809d_0_9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22" name="Google Shape;122;p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ff92b83772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1ff92b83772_0_17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31" name="Google Shape;131;g1ff92b83772_0_17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f572c7b96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2f572c7b969_1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g2f572c7b969_1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dbaedd809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2dbaedd809d_0_2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47" name="Google Shape;147;g2dbaedd809d_0_2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f43f97f62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2f43f97f620_0_1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g2f43f97f620_0_1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f65c6ca78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2f65c6ca78b_0_6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g2f65c6ca78b_0_6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f65c6ca78b_0_84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2f65c6ca78b_0_8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f65c6ca78b_0_84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8" name="Google Shape;88;g2f65c6ca78b_0_8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685800" y="1556793"/>
            <a:ext cx="7772400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no-NO" b="1"/>
              <a:t> </a:t>
            </a:r>
            <a:endParaRPr/>
          </a:p>
        </p:txBody>
      </p:sp>
      <p:pic>
        <p:nvPicPr>
          <p:cNvPr id="96" name="Google Shape;96;p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7261" y="1478756"/>
            <a:ext cx="9181261" cy="542505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318588" y="765299"/>
            <a:ext cx="82860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no-NO" sz="37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Velkommen til </a:t>
            </a:r>
            <a:r>
              <a:rPr lang="no-NO" sz="3700">
                <a:solidFill>
                  <a:srgbClr val="E36C09"/>
                </a:solidFill>
              </a:rPr>
              <a:t>foreldremøte for 8. trinn</a:t>
            </a:r>
            <a:br>
              <a:rPr lang="no-NO" sz="40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</a:br>
            <a:endParaRPr sz="4000" b="0" i="0" u="none" strike="noStrike" cap="none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73287" y="5194089"/>
            <a:ext cx="2448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no-NO" sz="48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43f97f620_0_21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Komme forberedt og presis på skolen.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Delta aktivt i undervisningen.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Gjøre skolearbeidet til rett tid og innenfor frister satt av lærer.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Snakke fint om, til og med, andre. Dette gjelder både fysisk og digitalt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Behandle de du møter i skolehverdagen med respekt.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Følge beskjeder fra de voksne på skolen.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Bare bruke mobiltelefonen når det er avtalt med lærer.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Bare ta eller dele bilder, film eller lydopptak når du har fått lov til dette.</a:t>
            </a: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592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7" name="Google Shape;187;g2f43f97f620_0_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2f43f97f620_0_2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" name="Google Shape;189;g2f43f97f620_0_2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0" name="Google Shape;190;g2f43f97f620_0_21"/>
          <p:cNvSpPr txBox="1"/>
          <p:nvPr/>
        </p:nvSpPr>
        <p:spPr>
          <a:xfrm>
            <a:off x="778850" y="1087550"/>
            <a:ext cx="6400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3200" b="1">
                <a:solidFill>
                  <a:schemeClr val="dk1"/>
                </a:solidFill>
              </a:rPr>
              <a:t>Forventninger til elevene:</a:t>
            </a:r>
            <a:endParaRPr sz="32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 sz="1800" b="1">
                <a:solidFill>
                  <a:schemeClr val="dk1"/>
                </a:solidFill>
              </a:rPr>
              <a:t>Elevene skal vise alminnelig god orden og oppførsel</a:t>
            </a:r>
            <a:endParaRPr sz="18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f43f97f620_0_30"/>
          <p:cNvSpPr txBox="1">
            <a:spLocks noGrp="1"/>
          </p:cNvSpPr>
          <p:nvPr>
            <p:ph type="body" idx="1"/>
          </p:nvPr>
        </p:nvSpPr>
        <p:spPr>
          <a:xfrm>
            <a:off x="293100" y="1372788"/>
            <a:ext cx="8557800" cy="43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sz="1800" b="1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Være en positiv samarbeidspartner til skolen for elevenes beste.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Les vigilo-meldinger og svar når du blir bedt om det.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Lese og snakke med eleven om reglene for skole og chromebook/pc. 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Holde seg oppdatert på publisert arbeidsplan, hvor lenken sendes hjem hver 14.dag. 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Dersom en lurer på hva elevene gjør i fagene - gå inn sammen med eleven i de ulike class-rommene. Kontakt aktuell faglærer ved behov.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Møte på foreldremøter og ulike arrangement knyttet til klassen.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Møte forberedt til utviklingssamtalene. Snakk med eleven om deres egenvurdering. 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Melde fravær første dag, og oppdater oss daglig så lenge eleven er borte. 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Holde seg oppdatert om eget barns fravær og evt. forsentkomming.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457200" lvl="0" indent="-333498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ptos"/>
                <a:ea typeface="Aptos"/>
                <a:cs typeface="Aptos"/>
                <a:sym typeface="Aptos"/>
              </a:rPr>
              <a:t>Søke evt. permisjon i god tid.</a:t>
            </a:r>
            <a:endParaRPr sz="6607">
              <a:latin typeface="Aptos"/>
              <a:ea typeface="Aptos"/>
              <a:cs typeface="Aptos"/>
              <a:sym typeface="Aptos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SzPts val="275"/>
              <a:buNone/>
            </a:pPr>
            <a:endParaRPr sz="6607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80"/>
              <a:buNone/>
            </a:pPr>
            <a:endParaRPr/>
          </a:p>
        </p:txBody>
      </p:sp>
      <p:pic>
        <p:nvPicPr>
          <p:cNvPr id="197" name="Google Shape;197;g2f43f97f620_0_3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2f43f97f620_0_3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9" name="Google Shape;199;g2f43f97f620_0_30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0" name="Google Shape;200;g2f43f97f620_0_30"/>
          <p:cNvSpPr txBox="1"/>
          <p:nvPr/>
        </p:nvSpPr>
        <p:spPr>
          <a:xfrm>
            <a:off x="646650" y="811200"/>
            <a:ext cx="777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800" b="1">
                <a:solidFill>
                  <a:schemeClr val="dk1"/>
                </a:solidFill>
              </a:rPr>
              <a:t>Forventninger til foreldrene:</a:t>
            </a:r>
            <a:endParaRPr sz="2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3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f69a7c7d6b_0_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2f69a7c7d6b_0_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8" name="Google Shape;208;g2f69a7c7d6b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f69a7c7d6b_0_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2f69a7c7d6b_0_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g2f69a7c7d6b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f69a7c7d6b_0_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2f69a7c7d6b_0_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4" name="Google Shape;224;g2f69a7c7d6b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dbaedd809d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31" name="Google Shape;231;g2dbaedd809d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32" name="Google Shape;232;g2dbaedd809d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88" y="1600188"/>
            <a:ext cx="1781175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g2dbaedd809d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38375" y="1600198"/>
            <a:ext cx="6093524" cy="442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2dbaedd809d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188" y="422275"/>
            <a:ext cx="2505075" cy="84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f572c7b969_1_8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241" name="Google Shape;241;g2f572c7b969_1_8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2f572c7b969_1_8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3" name="Google Shape;243;g2f572c7b969_1_8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4" name="Google Shape;244;g2f572c7b969_1_8"/>
          <p:cNvSpPr txBox="1"/>
          <p:nvPr/>
        </p:nvSpPr>
        <p:spPr>
          <a:xfrm>
            <a:off x="1048350" y="811188"/>
            <a:ext cx="6975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200">
                <a:solidFill>
                  <a:schemeClr val="dk1"/>
                </a:solidFill>
              </a:rPr>
              <a:t>Hvordan beskriver lærerne de nye 8. klassingene?</a:t>
            </a:r>
            <a:endParaRPr sz="2200">
              <a:solidFill>
                <a:schemeClr val="dk1"/>
              </a:solidFill>
            </a:endParaRPr>
          </a:p>
        </p:txBody>
      </p:sp>
      <p:pic>
        <p:nvPicPr>
          <p:cNvPr id="245" name="Google Shape;245;g2f572c7b969_1_8"/>
          <p:cNvPicPr preferRelativeResize="0"/>
          <p:nvPr/>
        </p:nvPicPr>
        <p:blipFill rotWithShape="1">
          <a:blip r:embed="rId4">
            <a:alphaModFix/>
          </a:blip>
          <a:srcRect l="5549" t="14853" r="3017" b="7051"/>
          <a:stretch/>
        </p:blipFill>
        <p:spPr>
          <a:xfrm>
            <a:off x="213150" y="1327500"/>
            <a:ext cx="8665725" cy="535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572c7b969_1_17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252" name="Google Shape;252;g2f572c7b969_1_17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2f572c7b969_1_17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4" name="Google Shape;254;g2f572c7b969_1_17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5" name="Google Shape;255;g2f572c7b969_1_17"/>
          <p:cNvPicPr preferRelativeResize="0"/>
          <p:nvPr/>
        </p:nvPicPr>
        <p:blipFill rotWithShape="1">
          <a:blip r:embed="rId4">
            <a:alphaModFix/>
          </a:blip>
          <a:srcRect l="7587"/>
          <a:stretch/>
        </p:blipFill>
        <p:spPr>
          <a:xfrm>
            <a:off x="329825" y="1239150"/>
            <a:ext cx="8484374" cy="548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2f572c7b969_1_17"/>
          <p:cNvSpPr txBox="1"/>
          <p:nvPr/>
        </p:nvSpPr>
        <p:spPr>
          <a:xfrm>
            <a:off x="972950" y="811200"/>
            <a:ext cx="7697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100">
                <a:solidFill>
                  <a:schemeClr val="dk1"/>
                </a:solidFill>
              </a:rPr>
              <a:t>Hvordan beskriver 8. trinnselevene sine 2 første uker på Rå? 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3"/>
          <p:cNvSpPr txBox="1">
            <a:spLocks noGrp="1"/>
          </p:cNvSpPr>
          <p:nvPr>
            <p:ph type="body" idx="1"/>
          </p:nvPr>
        </p:nvSpPr>
        <p:spPr>
          <a:xfrm>
            <a:off x="2931250" y="920150"/>
            <a:ext cx="5755500" cy="52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b="1"/>
              <a:t>Vurdering med og uten karakter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no-NO" b="1"/>
              <a:t>Fokus på læring!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o-NO"/>
              <a:t>Underveisvurdering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o-NO"/>
              <a:t>Sluttvurdering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b="1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63" name="Google Shape;263;p13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3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5" name="Google Shape;265;p13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6" name="Google Shape;26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550" y="3782824"/>
            <a:ext cx="2215850" cy="2215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3"/>
          <p:cNvSpPr txBox="1"/>
          <p:nvPr/>
        </p:nvSpPr>
        <p:spPr>
          <a:xfrm>
            <a:off x="5801325" y="963425"/>
            <a:ext cx="3366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1363" y="963425"/>
            <a:ext cx="2809875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f4d3a6f42f_0_6"/>
          <p:cNvSpPr txBox="1">
            <a:spLocks noGrp="1"/>
          </p:cNvSpPr>
          <p:nvPr>
            <p:ph type="body" idx="1"/>
          </p:nvPr>
        </p:nvSpPr>
        <p:spPr>
          <a:xfrm>
            <a:off x="457200" y="472075"/>
            <a:ext cx="8229600" cy="565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50" b="1" i="1">
              <a:solidFill>
                <a:srgbClr val="333333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no-NO" sz="2100" b="1"/>
              <a:t>Underveisvurdering: 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no-NO" sz="1900" b="1"/>
              <a:t>all vurdering som skjer før avslutning av opplæringen</a:t>
            </a:r>
            <a:endParaRPr sz="1900" b="1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no-NO" sz="1900" b="1"/>
              <a:t>er en integrert del av opplæringen</a:t>
            </a:r>
            <a:endParaRPr sz="1900" b="1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no-NO" sz="1900" b="1"/>
              <a:t>skal fremme læring, bidra til lærelyst, tilpasse opplæring og øke kompetansen i fagene</a:t>
            </a:r>
            <a:endParaRPr sz="1900" b="1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no-NO" sz="1900" b="1"/>
              <a:t>tallkarakterer 2 ganger i året, ellers mindre fokus på tallkarakterer</a:t>
            </a:r>
            <a:endParaRPr sz="1900" b="1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no-NO" sz="1900" b="1"/>
              <a:t>kan være både muntlig og skriftlig</a:t>
            </a:r>
            <a:endParaRPr sz="1900" b="1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100" b="1"/>
              <a:t>Sluttvurdering/standpunktvurdering: 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/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no-NO" sz="1900" b="1">
                <a:solidFill>
                  <a:srgbClr val="303030"/>
                </a:solidFill>
                <a:highlight>
                  <a:srgbClr val="FFFFFF"/>
                </a:highlight>
              </a:rPr>
              <a:t>Standpunktkarakteren skal være uttrykk for den samlede kompetansen eleven har i faget ved avslutning av opplæringen</a:t>
            </a:r>
            <a:endParaRPr sz="4000" b="1"/>
          </a:p>
        </p:txBody>
      </p:sp>
      <p:pic>
        <p:nvPicPr>
          <p:cNvPr id="275" name="Google Shape;275;g2f4d3a6f42f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00100" y="118000"/>
            <a:ext cx="2594075" cy="138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f65c6ca78b_0_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2f65c6ca78b_0_15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" name="Google Shape;108;g2f65c6ca78b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1600"/>
            <a:ext cx="9143999" cy="62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f4d3a6f42f_0_0"/>
          <p:cNvSpPr txBox="1">
            <a:spLocks noGrp="1"/>
          </p:cNvSpPr>
          <p:nvPr>
            <p:ph type="body" idx="1"/>
          </p:nvPr>
        </p:nvSpPr>
        <p:spPr>
          <a:xfrm>
            <a:off x="457200" y="493000"/>
            <a:ext cx="8229600" cy="548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-NO" sz="2100" b="1"/>
              <a:t>Fokus i starten: 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bli kjent med fagets innhold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få gode arbeidsvaner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nytte tiden på skolen godt til læring, prøving og feiling …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bli kjent med kompetansemål og vurderingskriterier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eleven har muligheten hver eneste dag til å vise sin kompetanse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b="1"/>
          </a:p>
        </p:txBody>
      </p:sp>
      <p:pic>
        <p:nvPicPr>
          <p:cNvPr id="282" name="Google Shape;282;g2f4d3a6f42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7100" y="3880688"/>
            <a:ext cx="2009775" cy="267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f4d3a6f42f_0_12"/>
          <p:cNvSpPr txBox="1">
            <a:spLocks noGrp="1"/>
          </p:cNvSpPr>
          <p:nvPr>
            <p:ph type="body" idx="1"/>
          </p:nvPr>
        </p:nvSpPr>
        <p:spPr>
          <a:xfrm>
            <a:off x="136600" y="190775"/>
            <a:ext cx="8824500" cy="593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500"/>
              <a:t>Det er læreplanen og kompetansemålene i fagene som styrer vurderingen: </a:t>
            </a: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100" b="1"/>
              <a:t>Eksempel fra kompetansemålene i samf.fag. 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100" b="1"/>
              <a:t>Elevene skal: 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/>
          </a:p>
          <a:p>
            <a:pPr marL="457200" lvl="0" indent="0" algn="l" rtl="0">
              <a:lnSpc>
                <a:spcPct val="14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100" b="1" i="1">
                <a:solidFill>
                  <a:srgbClr val="303030"/>
                </a:solidFill>
              </a:rPr>
              <a:t>reflektere over korleis menneske har kjempa og kjempar for endringar i samfunnet og samstundes har vore og er påverka av geografiske forhold og historisk kontekst</a:t>
            </a:r>
            <a:endParaRPr sz="2100" b="1" i="1">
              <a:solidFill>
                <a:srgbClr val="303030"/>
              </a:solidFill>
            </a:endParaRPr>
          </a:p>
          <a:p>
            <a:pPr marL="457200" lvl="0" indent="0" algn="l" rtl="0">
              <a:lnSpc>
                <a:spcPct val="14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 i="1">
              <a:solidFill>
                <a:srgbClr val="303030"/>
              </a:solidFill>
            </a:endParaRPr>
          </a:p>
          <a:p>
            <a:pPr marL="0" lvl="0" indent="457200" algn="l" rtl="0">
              <a:lnSpc>
                <a:spcPct val="14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1900" b="1">
                <a:solidFill>
                  <a:srgbClr val="303030"/>
                </a:solidFill>
              </a:rPr>
              <a:t>vurdere …, drøfte …, sammenligne …, gjøre greie for …</a:t>
            </a:r>
            <a:endParaRPr sz="1900" b="1">
              <a:solidFill>
                <a:srgbClr val="303030"/>
              </a:solidFill>
            </a:endParaRPr>
          </a:p>
          <a:p>
            <a:pPr marL="457200" lvl="0" indent="0" algn="l" rtl="0">
              <a:lnSpc>
                <a:spcPct val="14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>
              <a:solidFill>
                <a:srgbClr val="303030"/>
              </a:solidFill>
            </a:endParaRPr>
          </a:p>
          <a:p>
            <a:pPr marL="0" lvl="0" indent="0" algn="l" rtl="0">
              <a:lnSpc>
                <a:spcPct val="14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4d3a6f42f_0_18"/>
          <p:cNvSpPr txBox="1">
            <a:spLocks noGrp="1"/>
          </p:cNvSpPr>
          <p:nvPr>
            <p:ph type="body" idx="1"/>
          </p:nvPr>
        </p:nvSpPr>
        <p:spPr>
          <a:xfrm>
            <a:off x="386100" y="953275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lnSpc>
                <a:spcPct val="16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1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 enkelte karaktergradene uttrykker følgende kompetanse</a:t>
            </a:r>
            <a:endParaRPr sz="21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52425" algn="l" rtl="0">
              <a:lnSpc>
                <a:spcPct val="160000"/>
              </a:lnSpc>
              <a:spcBef>
                <a:spcPts val="1700"/>
              </a:spcBef>
              <a:spcAft>
                <a:spcPts val="0"/>
              </a:spcAft>
              <a:buClr>
                <a:srgbClr val="303030"/>
              </a:buClr>
              <a:buSzPts val="1950"/>
              <a:buFont typeface="Roboto"/>
              <a:buChar char="●"/>
            </a:pPr>
            <a:r>
              <a:rPr lang="no-NO" sz="19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Karakteren 1 uttrykker at eleven har svært lav kompetanse i faget.</a:t>
            </a:r>
            <a:endParaRPr sz="19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52425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950"/>
              <a:buFont typeface="Roboto"/>
              <a:buChar char="●"/>
            </a:pPr>
            <a:r>
              <a:rPr lang="no-NO" sz="19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Karakteren 2 uttrykker at eleven har lav kompetanse i faget.</a:t>
            </a:r>
            <a:endParaRPr sz="19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52425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950"/>
              <a:buFont typeface="Roboto"/>
              <a:buChar char="●"/>
            </a:pPr>
            <a:r>
              <a:rPr lang="no-NO" sz="19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Karakteren 3 uttrykker at eleven har nokså god kompetanse i faget.</a:t>
            </a:r>
            <a:endParaRPr sz="19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52425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950"/>
              <a:buFont typeface="Roboto"/>
              <a:buChar char="●"/>
            </a:pPr>
            <a:r>
              <a:rPr lang="no-NO" sz="19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Karakteren 4 uttrykker at eleven har god kompetanse i faget.</a:t>
            </a:r>
            <a:endParaRPr sz="19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52425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950"/>
              <a:buFont typeface="Roboto"/>
              <a:buChar char="●"/>
            </a:pPr>
            <a:r>
              <a:rPr lang="no-NO" sz="19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Karakteren 5 uttrykker at eleven har meget god kompetanse i faget.</a:t>
            </a:r>
            <a:endParaRPr sz="19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52425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950"/>
              <a:buFont typeface="Roboto"/>
              <a:buChar char="●"/>
            </a:pPr>
            <a:r>
              <a:rPr lang="no-NO" sz="19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Karakteren 6 uttrykker at eleven har svært god kompetanse i faget</a:t>
            </a:r>
            <a:endParaRPr sz="19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60000"/>
              </a:lnSpc>
              <a:spcBef>
                <a:spcPts val="1700"/>
              </a:spcBef>
              <a:spcAft>
                <a:spcPts val="0"/>
              </a:spcAft>
              <a:buNone/>
            </a:pPr>
            <a:endParaRPr sz="19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60000"/>
              </a:lnSpc>
              <a:spcBef>
                <a:spcPts val="1700"/>
              </a:spcBef>
              <a:spcAft>
                <a:spcPts val="0"/>
              </a:spcAft>
              <a:buNone/>
            </a:pPr>
            <a:endParaRPr sz="19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f6c5844fcc_0_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Praktiske fag: </a:t>
            </a:r>
            <a:endParaRPr/>
          </a:p>
        </p:txBody>
      </p:sp>
      <p:sp>
        <p:nvSpPr>
          <p:cNvPr id="301" name="Google Shape;301;g2f6c5844fcc_0_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/>
              <a:t>Kunst og håndverk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no-NO"/>
              <a:t>Kroppsøving</a:t>
            </a:r>
            <a:endParaRPr/>
          </a:p>
        </p:txBody>
      </p:sp>
      <p:pic>
        <p:nvPicPr>
          <p:cNvPr id="302" name="Google Shape;302;g2f6c5844fcc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122" y="690525"/>
            <a:ext cx="3426503" cy="201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2f6c5844fcc_0_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0573" y="3850200"/>
            <a:ext cx="3681425" cy="21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4"/>
          <p:cNvSpPr txBox="1">
            <a:spLocks noGrp="1"/>
          </p:cNvSpPr>
          <p:nvPr>
            <p:ph type="body" idx="1"/>
          </p:nvPr>
        </p:nvSpPr>
        <p:spPr>
          <a:xfrm>
            <a:off x="457200" y="1479750"/>
            <a:ext cx="8229600" cy="51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r>
              <a:rPr lang="no-NO" sz="5817" b="1"/>
              <a:t>Dysleksivennlig skole</a:t>
            </a:r>
            <a:endParaRPr sz="5817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endParaRPr sz="5817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endParaRPr sz="5817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r>
              <a:rPr lang="no-NO" sz="5817"/>
              <a:t>Systemer for å avdekke dysleksi, lese- og skrivevansker</a:t>
            </a:r>
            <a:endParaRPr sz="5817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endParaRPr sz="5817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r>
              <a:rPr lang="no-NO" sz="5817"/>
              <a:t>Oppfølging</a:t>
            </a:r>
            <a:endParaRPr sz="5817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r>
              <a:rPr lang="no-NO" sz="5817"/>
              <a:t>Workshop for elever og foresatte i september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r>
              <a:rPr lang="no-NO" sz="5817"/>
              <a:t>Alle elevene har sin egen chromebook.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r>
              <a:rPr lang="no-NO" sz="5817"/>
              <a:t>Vi har stort sett digitale læreverk.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5"/>
              <a:buNone/>
            </a:pPr>
            <a:r>
              <a:rPr lang="no-NO" sz="5817"/>
              <a:t>Varierte måter å vise kompetanse på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136"/>
              <a:buNone/>
            </a:pPr>
            <a:endParaRPr sz="4043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136"/>
              <a:buNone/>
            </a:pPr>
            <a:endParaRPr sz="4043"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310" name="Google Shape;310;p14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4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2" name="Google Shape;312;p14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13" name="Google Shape;31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1325" y="0"/>
            <a:ext cx="2124450" cy="21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dc8e094f56_0_6"/>
          <p:cNvSpPr txBox="1">
            <a:spLocks noGrp="1"/>
          </p:cNvSpPr>
          <p:nvPr>
            <p:ph type="body" idx="1"/>
          </p:nvPr>
        </p:nvSpPr>
        <p:spPr>
          <a:xfrm>
            <a:off x="457200" y="1225276"/>
            <a:ext cx="8498100" cy="48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320" name="Google Shape;320;g2dc8e094f56_0_6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2dc8e094f56_0_6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2" name="Google Shape;322;g2dc8e094f56_0_6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3" name="Google Shape;323;g2dc8e094f56_0_6"/>
          <p:cNvSpPr txBox="1"/>
          <p:nvPr/>
        </p:nvSpPr>
        <p:spPr>
          <a:xfrm>
            <a:off x="594125" y="2776050"/>
            <a:ext cx="80769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no-NO" sz="2400" b="1" i="0" u="none" strike="noStrike" cap="none">
                <a:solidFill>
                  <a:schemeClr val="dk1"/>
                </a:solidFill>
                <a:latin typeface="Caveat"/>
                <a:ea typeface="Caveat"/>
                <a:cs typeface="Caveat"/>
                <a:sym typeface="Caveat"/>
              </a:rPr>
              <a:t>FAU ønsker alle nye 8. klassinger og deres foreldre velkommen til Rå skole.</a:t>
            </a:r>
            <a:endParaRPr sz="2400" b="1" i="0" u="none" strike="noStrike" cap="none">
              <a:solidFill>
                <a:schemeClr val="dk1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no-NO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-NO" sz="1400" i="0" u="none" strike="noStrike" cap="none">
                <a:solidFill>
                  <a:schemeClr val="dk1"/>
                </a:solidFill>
              </a:rPr>
              <a:t>FAU spiller en viktig rolle i å fremme et godt samarbeid mellom hjem og skole og sikre et trygt læringsmiljø for våre elever. Gjennom FAU får foreldre mulighet til å engasjere seg direkte i skolens aktiviteter og beslutningsprosesser.</a:t>
            </a:r>
            <a:endParaRPr sz="140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1400" i="0" u="none" strike="noStrike" cap="none">
                <a:solidFill>
                  <a:schemeClr val="dk1"/>
                </a:solidFill>
              </a:rPr>
              <a:t>Hver klasse ved Rå skole er representert i FAU med representanter som velges for en periode på 18 måneder. Vi oppfordrer dere til å vurdere å stille som representanter for FAU. Dette er en utmerket måte å bidra positivt til barnas skolehverdag og være med på å forme et inkluderende skolemiljø.</a:t>
            </a:r>
            <a:endParaRPr sz="140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2dc8e094f56_0_6"/>
          <p:cNvSpPr txBox="1"/>
          <p:nvPr/>
        </p:nvSpPr>
        <p:spPr>
          <a:xfrm>
            <a:off x="953075" y="1419250"/>
            <a:ext cx="596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pic>
        <p:nvPicPr>
          <p:cNvPr id="325" name="Google Shape;325;g2dc8e094f56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0640" y="920075"/>
            <a:ext cx="3757359" cy="18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f6eafb1c87_0_4"/>
          <p:cNvSpPr txBox="1"/>
          <p:nvPr/>
        </p:nvSpPr>
        <p:spPr>
          <a:xfrm>
            <a:off x="652650" y="611200"/>
            <a:ext cx="596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pic>
        <p:nvPicPr>
          <p:cNvPr id="332" name="Google Shape;332;g2f6eafb1c87_0_4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2f6eafb1c87_0_4"/>
          <p:cNvSpPr txBox="1"/>
          <p:nvPr/>
        </p:nvSpPr>
        <p:spPr>
          <a:xfrm>
            <a:off x="1098125" y="507600"/>
            <a:ext cx="1067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300">
                <a:solidFill>
                  <a:schemeClr val="dk1"/>
                </a:solidFill>
              </a:rPr>
              <a:t>RÅ SKOLE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334" name="Google Shape;334;g2f6eafb1c87_0_4"/>
          <p:cNvSpPr txBox="1"/>
          <p:nvPr/>
        </p:nvSpPr>
        <p:spPr>
          <a:xfrm>
            <a:off x="1844000" y="1574650"/>
            <a:ext cx="596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pic>
        <p:nvPicPr>
          <p:cNvPr id="335" name="Google Shape;335;g2f6eafb1c87_0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9950" y="692175"/>
            <a:ext cx="3570725" cy="17745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g2f6eafb1c87_0_4"/>
          <p:cNvSpPr txBox="1"/>
          <p:nvPr/>
        </p:nvSpPr>
        <p:spPr>
          <a:xfrm>
            <a:off x="797675" y="3325400"/>
            <a:ext cx="596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37" name="Google Shape;337;g2f6eafb1c87_0_4"/>
          <p:cNvSpPr txBox="1"/>
          <p:nvPr/>
        </p:nvSpPr>
        <p:spPr>
          <a:xfrm>
            <a:off x="797675" y="2538100"/>
            <a:ext cx="7230900" cy="39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 Rå skole velges det 4 klassekontakter på det første foreldremøte om høsten i 8. klasse i tillegg til 2 representanter til FAU.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klassekontakter fra 8.klasse til jul i 9. klasse, og to fra nyttår 9. klasse og ut 10. klasse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representanter fra klassen til FAU. En hoved og en vara. Ved nyttår i 9. klasse bytter disse to roller.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Klassekontaktens oppgaver: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Holde god kontakt mellom skole, barn og foreldre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Sammen med FAU-representantene, sørge for at klassen er representert på dugnadsarbeid f.eks. natteravn og vakter ved skoleball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Organisere jule-/sommeravslutninger og andre sosiale sammenkomster for å bidra til et godt klassemiljø gjennom de tre årene på Rå skole.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572c7b969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Klassevise møter: </a:t>
            </a:r>
            <a:endParaRPr/>
          </a:p>
        </p:txBody>
      </p:sp>
      <p:sp>
        <p:nvSpPr>
          <p:cNvPr id="344" name="Google Shape;344;g2f572c7b969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0" algn="l" rtl="0">
              <a:lnSpc>
                <a:spcPct val="115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323"/>
              <a:buFont typeface="Arial"/>
              <a:buNone/>
            </a:pPr>
            <a:r>
              <a:rPr lang="no-NO"/>
              <a:t>8A: Berit og Hanna rom 11</a:t>
            </a:r>
            <a:endParaRPr/>
          </a:p>
          <a:p>
            <a:pPr marL="342900" lvl="0" indent="0" algn="l" rtl="0">
              <a:lnSpc>
                <a:spcPct val="115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323"/>
              <a:buFont typeface="Arial"/>
              <a:buNone/>
            </a:pPr>
            <a:r>
              <a:rPr lang="no-NO"/>
              <a:t>8B: Cecilie Helene og Roselin rom 2</a:t>
            </a:r>
            <a:endParaRPr/>
          </a:p>
          <a:p>
            <a:pPr marL="342900" lvl="0" indent="0" algn="l" rtl="0">
              <a:lnSpc>
                <a:spcPct val="115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323"/>
              <a:buFont typeface="Arial"/>
              <a:buNone/>
            </a:pPr>
            <a:r>
              <a:rPr lang="no-NO"/>
              <a:t>8C: Åshild og Ørjan rom 10</a:t>
            </a:r>
            <a:endParaRPr/>
          </a:p>
          <a:p>
            <a:pPr marL="342900" lvl="0" indent="0" algn="l" rtl="0">
              <a:lnSpc>
                <a:spcPct val="115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323"/>
              <a:buFont typeface="Arial"/>
              <a:buNone/>
            </a:pPr>
            <a:r>
              <a:rPr lang="no-NO"/>
              <a:t>8D: Marit og Inga rom 12</a:t>
            </a:r>
            <a:endParaRPr/>
          </a:p>
          <a:p>
            <a:pPr marL="342900" lvl="0" indent="0" algn="l" rtl="0">
              <a:lnSpc>
                <a:spcPct val="115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323"/>
              <a:buFont typeface="Arial"/>
              <a:buNone/>
            </a:pPr>
            <a:r>
              <a:rPr lang="no-NO"/>
              <a:t>8E: Håvard og Ellen rom 9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g2dbaedd809d_0_9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2dbaedd809d_0_9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" name="Google Shape;116;g2dbaedd809d_0_9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7" name="Google Shape;117;g2dbaedd809d_0_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839080"/>
            <a:ext cx="8839201" cy="4040777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2dbaedd809d_0_9"/>
          <p:cNvSpPr txBox="1"/>
          <p:nvPr/>
        </p:nvSpPr>
        <p:spPr>
          <a:xfrm>
            <a:off x="318600" y="1025563"/>
            <a:ext cx="7096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no-NO"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Laget rundt eleven</a:t>
            </a:r>
            <a:endParaRPr sz="3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 b="1"/>
              <a:t>Ledelsen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Rektor: Marianne Ingebrigtsen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8. trinn: Hilde-Merethe Ivarhus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9. trinn: (Cathrine H. Jacobsen)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10. trinn: Bente L. Høiaas</a:t>
            </a:r>
            <a:endParaRPr/>
          </a:p>
        </p:txBody>
      </p:sp>
      <p:pic>
        <p:nvPicPr>
          <p:cNvPr id="125" name="Google Shape;125;p2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7" name="Google Shape;127;p2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ff92b83772_0_171"/>
          <p:cNvSpPr txBox="1">
            <a:spLocks noGrp="1"/>
          </p:cNvSpPr>
          <p:nvPr>
            <p:ph type="body" idx="1"/>
          </p:nvPr>
        </p:nvSpPr>
        <p:spPr>
          <a:xfrm>
            <a:off x="457200" y="15276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no-NO" b="1"/>
              <a:t>Rådgivere:</a:t>
            </a:r>
            <a:endParaRPr/>
          </a:p>
          <a:p>
            <a:pPr marL="0" lvl="0" indent="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no-NO"/>
              <a:t>Cathrine H. Jacobsen </a:t>
            </a:r>
            <a:endParaRPr/>
          </a:p>
          <a:p>
            <a:pPr marL="0" lvl="0" indent="0" algn="l" rtl="0">
              <a:spcBef>
                <a:spcPts val="592"/>
              </a:spcBef>
              <a:spcAft>
                <a:spcPts val="0"/>
              </a:spcAft>
              <a:buSzPct val="100000"/>
              <a:buNone/>
            </a:pPr>
            <a:r>
              <a:rPr lang="no-NO"/>
              <a:t>Frode Stubseid</a:t>
            </a:r>
            <a:endParaRPr/>
          </a:p>
          <a:p>
            <a:pPr marL="0" lvl="0" indent="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0810"/>
              <a:buNone/>
            </a:pPr>
            <a:r>
              <a:rPr lang="no-NO" b="1"/>
              <a:t>Helsesykepleier:</a:t>
            </a:r>
            <a:r>
              <a:rPr lang="no-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no-NO"/>
              <a:t>Line S. Thøgersen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r>
              <a:rPr lang="no-NO" b="1"/>
              <a:t>Miljøveileder:</a:t>
            </a:r>
            <a:r>
              <a:rPr lang="no-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no-NO"/>
              <a:t>Svanhild Garvik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r>
              <a:rPr lang="no-NO"/>
              <a:t>Utekontakten er tilstede på skolen i noen storefri og på kveldstid 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134" name="Google Shape;134;g1ff92b83772_0_17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f572c7b969_1_0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Kontaklærere og faglærere på 8. trinn: 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8A: Berit og Hanna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8B: Cecilie Helene og Roselin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8C: Åshild og Ørjan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8D: Marit og Inga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-NO"/>
              <a:t>8E: Håvard og Ellen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141" name="Google Shape;141;g2f572c7b969_1_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f572c7b969_1_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" name="Google Shape;143;g2f572c7b969_1_0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dbaedd809d_0_21"/>
          <p:cNvSpPr txBox="1">
            <a:spLocks noGrp="1"/>
          </p:cNvSpPr>
          <p:nvPr>
            <p:ph type="body" idx="1"/>
          </p:nvPr>
        </p:nvSpPr>
        <p:spPr>
          <a:xfrm>
            <a:off x="-227900" y="1690100"/>
            <a:ext cx="5946300" cy="48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50" name="Google Shape;150;g2dbaedd809d_0_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2dbaedd809d_0_2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" name="Google Shape;152;g2dbaedd809d_0_2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3" name="Google Shape;153;g2dbaedd809d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0059" y="548675"/>
            <a:ext cx="7741691" cy="553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2dbaedd809d_0_21"/>
          <p:cNvSpPr txBox="1"/>
          <p:nvPr/>
        </p:nvSpPr>
        <p:spPr>
          <a:xfrm>
            <a:off x="5536775" y="3210588"/>
            <a:ext cx="1998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2dbaedd809d_0_21"/>
          <p:cNvSpPr txBox="1"/>
          <p:nvPr/>
        </p:nvSpPr>
        <p:spPr>
          <a:xfrm>
            <a:off x="5073450" y="645250"/>
            <a:ext cx="34083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f43f97f620_0_12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Nye §-henvisninger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Tett oppfølging av fravær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Elevmedvirkning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Elevens beste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-NO"/>
              <a:t>Skoleregler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162" name="Google Shape;162;g2f43f97f620_0_12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2f43f97f620_0_12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" name="Google Shape;164;g2f43f97f620_0_12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5" name="Google Shape;165;g2f43f97f620_0_12"/>
          <p:cNvSpPr txBox="1"/>
          <p:nvPr/>
        </p:nvSpPr>
        <p:spPr>
          <a:xfrm>
            <a:off x="581500" y="1139550"/>
            <a:ext cx="5397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3200" b="1">
                <a:solidFill>
                  <a:schemeClr val="dk1"/>
                </a:solidFill>
              </a:rPr>
              <a:t>Ny opplæringslov</a:t>
            </a:r>
            <a:endParaRPr sz="3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f65c6ca78b_0_6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2" name="Google Shape;172;g2f65c6ca78b_0_6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2f65c6ca78b_0_6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4" name="Google Shape;174;g2f65c6ca78b_0_6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5" name="Google Shape;175;g2f65c6ca78b_0_6"/>
          <p:cNvSpPr txBox="1"/>
          <p:nvPr/>
        </p:nvSpPr>
        <p:spPr>
          <a:xfrm>
            <a:off x="778850" y="1087550"/>
            <a:ext cx="1611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32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§ 12-4</a:t>
            </a:r>
            <a:r>
              <a:rPr lang="no-NO" sz="3200" b="1">
                <a:solidFill>
                  <a:schemeClr val="dk1"/>
                </a:solidFill>
              </a:rPr>
              <a:t> </a:t>
            </a:r>
            <a:endParaRPr sz="3200" b="1">
              <a:solidFill>
                <a:schemeClr val="dk1"/>
              </a:solidFill>
            </a:endParaRPr>
          </a:p>
        </p:txBody>
      </p:sp>
      <p:sp>
        <p:nvSpPr>
          <p:cNvPr id="176" name="Google Shape;176;g2f65c6ca78b_0_6"/>
          <p:cNvSpPr txBox="1"/>
          <p:nvPr/>
        </p:nvSpPr>
        <p:spPr>
          <a:xfrm>
            <a:off x="2932875" y="1145750"/>
            <a:ext cx="6227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sp>
        <p:nvSpPr>
          <p:cNvPr id="177" name="Google Shape;177;g2f65c6ca78b_0_6"/>
          <p:cNvSpPr txBox="1"/>
          <p:nvPr/>
        </p:nvSpPr>
        <p:spPr>
          <a:xfrm>
            <a:off x="910025" y="2395650"/>
            <a:ext cx="1743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pic>
        <p:nvPicPr>
          <p:cNvPr id="178" name="Google Shape;178;g2f65c6ca78b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163" y="1836892"/>
            <a:ext cx="3288024" cy="330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2f65c6ca78b_0_6"/>
          <p:cNvSpPr txBox="1"/>
          <p:nvPr/>
        </p:nvSpPr>
        <p:spPr>
          <a:xfrm>
            <a:off x="4413025" y="1540450"/>
            <a:ext cx="4747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sp>
        <p:nvSpPr>
          <p:cNvPr id="180" name="Google Shape;180;g2f65c6ca78b_0_6"/>
          <p:cNvSpPr txBox="1"/>
          <p:nvPr/>
        </p:nvSpPr>
        <p:spPr>
          <a:xfrm>
            <a:off x="3609600" y="1669200"/>
            <a:ext cx="5253300" cy="3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 b="1" i="1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4000" b="1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Alle elever har rett til et trygt og godt skolemiljø	som	fremmer helse, inkludering,	trivsel og læring.</a:t>
            </a:r>
            <a:endParaRPr sz="4000" b="1">
              <a:solidFill>
                <a:srgbClr val="0000FF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None/>
            </a:pPr>
            <a:endParaRPr sz="4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1200</Words>
  <Application>Microsoft Office PowerPoint</Application>
  <PresentationFormat>Skjermfremvisning (4:3)</PresentationFormat>
  <Paragraphs>213</Paragraphs>
  <Slides>27</Slides>
  <Notes>27</Notes>
  <HiddenSlides>0</HiddenSlides>
  <MMClips>0</MMClips>
  <ScaleCrop>false</ScaleCrop>
  <HeadingPairs>
    <vt:vector size="6" baseType="variant">
      <vt:variant>
        <vt:lpstr>Brukte skrifter</vt:lpstr>
      </vt:variant>
      <vt:variant>
        <vt:i4>9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27</vt:i4>
      </vt:variant>
    </vt:vector>
  </HeadingPairs>
  <TitlesOfParts>
    <vt:vector size="37" baseType="lpstr">
      <vt:lpstr>Aptos</vt:lpstr>
      <vt:lpstr>Roboto</vt:lpstr>
      <vt:lpstr>Open Sans</vt:lpstr>
      <vt:lpstr>Caveat</vt:lpstr>
      <vt:lpstr>Arial</vt:lpstr>
      <vt:lpstr>Noto Sans Symbols</vt:lpstr>
      <vt:lpstr>Calibri</vt:lpstr>
      <vt:lpstr>Times New Roman</vt:lpstr>
      <vt:lpstr>Comic Sans MS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Praktiske fag: </vt:lpstr>
      <vt:lpstr>PowerPoint-presentasjon</vt:lpstr>
      <vt:lpstr>PowerPoint-presentasjon</vt:lpstr>
      <vt:lpstr>PowerPoint-presentasjon</vt:lpstr>
      <vt:lpstr>Klassevise møter: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Ingebrigtsen, Marianne</dc:creator>
  <cp:lastModifiedBy>Ingebrigtsen, Marianne</cp:lastModifiedBy>
  <cp:revision>1</cp:revision>
  <dcterms:modified xsi:type="dcterms:W3CDTF">2024-08-30T11:40:23Z</dcterms:modified>
</cp:coreProperties>
</file>