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1" r:id="rId14"/>
    <p:sldId id="272" r:id="rId15"/>
    <p:sldId id="273" r:id="rId16"/>
    <p:sldId id="274" r:id="rId17"/>
  </p:sldIdLst>
  <p:sldSz cx="9144000" cy="6858000" type="screen4x3"/>
  <p:notesSz cx="6669088" cy="9753600"/>
  <p:embeddedFontLst>
    <p:embeddedFont>
      <p:font typeface="Caveat" panose="020B0604020202020204" charset="0"/>
      <p:regular r:id="rId19"/>
      <p:bold r:id="rId20"/>
    </p:embeddedFont>
    <p:embeddedFont>
      <p:font typeface="Comic Sans MS" panose="030F0702030302020204" pitchFamily="66" charset="0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  <p:embeddedFont>
      <p:font typeface="PT Sans Narrow" panose="020B0506020203020204" pitchFamily="34" charset="0"/>
      <p:regular r:id="rId29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g/M4JD/aTgp/gtgVaL8dAnikOM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34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55" name="Google Shape;155;p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f43f97f62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g2f43f97f620_0_3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0" name="Google Shape;240;g2f43f97f620_0_3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14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9" name="Google Shape;249;p14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fad6fb6ddd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g2fad6fb6ddd_0_185:notes"/>
          <p:cNvSpPr txBox="1">
            <a:spLocks noGrp="1"/>
          </p:cNvSpPr>
          <p:nvPr>
            <p:ph type="body" idx="1"/>
          </p:nvPr>
        </p:nvSpPr>
        <p:spPr>
          <a:xfrm>
            <a:off x="666907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-NO"/>
              <a:t>Samarbeid skole-hjem, Natteravnerne - en viktig dugnad for ungdommen og nærområdet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o-NO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handler om å bry seg om det som skjer i nærmiljøet – skape trygghet, trivsel og tilhørighet for de unge ved å være til stede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-NO"/>
              <a:t>Presiseringer fra Etat skole ang. klassekontakene og klasselister. Her har klassekontaktene taushetsplikt og kan kun videreformidle disse til klassekontaktene for bruk opp  mot FAU, ikke videreformidle til andre.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fad6fb6dd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fad6fb6ddd_0_9:notes"/>
          <p:cNvSpPr txBox="1">
            <a:spLocks noGrp="1"/>
          </p:cNvSpPr>
          <p:nvPr>
            <p:ph type="body" idx="1"/>
          </p:nvPr>
        </p:nvSpPr>
        <p:spPr>
          <a:xfrm>
            <a:off x="666907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fad6fb6dd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2fad6fb6ddd_0_37:notes"/>
          <p:cNvSpPr txBox="1">
            <a:spLocks noGrp="1"/>
          </p:cNvSpPr>
          <p:nvPr>
            <p:ph type="body" idx="1"/>
          </p:nvPr>
        </p:nvSpPr>
        <p:spPr>
          <a:xfrm>
            <a:off x="666907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fb9ac0c0f9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g2fb9ac0c0f9_1_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3" name="Google Shape;313;g2fb9ac0c0f9_1_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f65c6ca78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804" y="731520"/>
            <a:ext cx="44460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2f65c6ca78b_0_15:notes"/>
          <p:cNvSpPr txBox="1">
            <a:spLocks noGrp="1"/>
          </p:cNvSpPr>
          <p:nvPr>
            <p:ph type="body" idx="1"/>
          </p:nvPr>
        </p:nvSpPr>
        <p:spPr>
          <a:xfrm>
            <a:off x="666907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Vi går inn i en byggeperiode. Dette har noen konsekvenser for timeplanen, og dessverre får ikke våre elever nyte godt av hallen. Vi skal likevel gjøre det vi kan for å skjerme elevene ifm. eksamen etc.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dbaedd809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g2dbaedd809d_0_9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75" name="Google Shape;175;g2dbaedd809d_0_9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85" name="Google Shape;185;p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ff92b83772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g1ff92b83772_0_17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93" name="Google Shape;193;g1ff92b83772_0_17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f572c7b96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g2f572c7b969_1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0" name="Google Shape;200;g2f572c7b969_1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f43f97f62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g2f43f97f620_0_1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8" name="Google Shape;208;g2f43f97f620_0_1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f65c6ca78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g2f65c6ca78b_0_6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7" name="Google Shape;217;g2f65c6ca78b_0_6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f43f97f62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g2f43f97f620_0_2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1" name="Google Shape;231;g2f43f97f620_0_2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3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fad6fb6ddd_0_195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2fad6fb6ddd_0_19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2fad6fb6ddd_0_195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g2fad6fb6ddd_0_19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" name="Google Shape;99;g2fad6fb6ddd_0_200"/>
          <p:cNvCxnSpPr/>
          <p:nvPr/>
        </p:nvCxnSpPr>
        <p:spPr>
          <a:xfrm>
            <a:off x="7007735" y="4235851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0" name="Google Shape;100;g2fad6fb6ddd_0_200"/>
          <p:cNvCxnSpPr/>
          <p:nvPr/>
        </p:nvCxnSpPr>
        <p:spPr>
          <a:xfrm>
            <a:off x="1575035" y="4211003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01" name="Google Shape;101;g2fad6fb6ddd_0_200"/>
          <p:cNvGrpSpPr/>
          <p:nvPr/>
        </p:nvGrpSpPr>
        <p:grpSpPr>
          <a:xfrm>
            <a:off x="1004144" y="1362666"/>
            <a:ext cx="7136668" cy="203195"/>
            <a:chOff x="1346429" y="1011300"/>
            <a:chExt cx="6452100" cy="152400"/>
          </a:xfrm>
        </p:grpSpPr>
        <p:cxnSp>
          <p:nvCxnSpPr>
            <p:cNvPr id="102" name="Google Shape;102;g2fad6fb6ddd_0_200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3" name="Google Shape;103;g2fad6fb6ddd_0_200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04" name="Google Shape;104;g2fad6fb6ddd_0_200"/>
          <p:cNvGrpSpPr/>
          <p:nvPr/>
        </p:nvGrpSpPr>
        <p:grpSpPr>
          <a:xfrm>
            <a:off x="1004151" y="5292001"/>
            <a:ext cx="7136668" cy="203195"/>
            <a:chOff x="1346435" y="3969088"/>
            <a:chExt cx="6452100" cy="152400"/>
          </a:xfrm>
        </p:grpSpPr>
        <p:cxnSp>
          <p:nvCxnSpPr>
            <p:cNvPr id="105" name="Google Shape;105;g2fad6fb6ddd_0_200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" name="Google Shape;106;g2fad6fb6ddd_0_200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07" name="Google Shape;107;g2fad6fb6ddd_0_200"/>
          <p:cNvSpPr txBox="1">
            <a:spLocks noGrp="1"/>
          </p:cNvSpPr>
          <p:nvPr>
            <p:ph type="ctrTitle"/>
          </p:nvPr>
        </p:nvSpPr>
        <p:spPr>
          <a:xfrm>
            <a:off x="1004150" y="2335685"/>
            <a:ext cx="7136700" cy="13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08" name="Google Shape;108;g2fad6fb6ddd_0_200"/>
          <p:cNvSpPr txBox="1">
            <a:spLocks noGrp="1"/>
          </p:cNvSpPr>
          <p:nvPr>
            <p:ph type="subTitle" idx="1"/>
          </p:nvPr>
        </p:nvSpPr>
        <p:spPr>
          <a:xfrm>
            <a:off x="2137225" y="3800052"/>
            <a:ext cx="48705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9" name="Google Shape;109;g2fad6fb6ddd_0_20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fad6fb6ddd_0_212"/>
          <p:cNvSpPr/>
          <p:nvPr/>
        </p:nvSpPr>
        <p:spPr>
          <a:xfrm>
            <a:off x="-50" y="3429200"/>
            <a:ext cx="9144000" cy="3428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g2fad6fb6ddd_0_212"/>
          <p:cNvSpPr txBox="1">
            <a:spLocks noGrp="1"/>
          </p:cNvSpPr>
          <p:nvPr>
            <p:ph type="title"/>
          </p:nvPr>
        </p:nvSpPr>
        <p:spPr>
          <a:xfrm>
            <a:off x="311700" y="1086400"/>
            <a:ext cx="8571300" cy="12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g2fad6fb6ddd_0_2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fad6fb6ddd_0_21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2fad6fb6ddd_0_216"/>
          <p:cNvSpPr txBox="1">
            <a:spLocks noGrp="1"/>
          </p:cNvSpPr>
          <p:nvPr>
            <p:ph type="body" idx="1"/>
          </p:nvPr>
        </p:nvSpPr>
        <p:spPr>
          <a:xfrm>
            <a:off x="311700" y="1688233"/>
            <a:ext cx="39999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7" name="Google Shape;117;g2fad6fb6ddd_0_216"/>
          <p:cNvSpPr txBox="1">
            <a:spLocks noGrp="1"/>
          </p:cNvSpPr>
          <p:nvPr>
            <p:ph type="body" idx="2"/>
          </p:nvPr>
        </p:nvSpPr>
        <p:spPr>
          <a:xfrm>
            <a:off x="4832400" y="1688233"/>
            <a:ext cx="39999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8" name="Google Shape;118;g2fad6fb6ddd_0_21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fad6fb6ddd_0_2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2fad6fb6ddd_0_22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fad6fb6ddd_0_224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4" name="Google Shape;124;g2fad6fb6ddd_0_224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5" name="Google Shape;125;g2fad6fb6ddd_0_2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fad6fb6ddd_0_228"/>
          <p:cNvSpPr txBox="1">
            <a:spLocks noGrp="1"/>
          </p:cNvSpPr>
          <p:nvPr>
            <p:ph type="title"/>
          </p:nvPr>
        </p:nvSpPr>
        <p:spPr>
          <a:xfrm>
            <a:off x="490250" y="701800"/>
            <a:ext cx="56136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g2fad6fb6ddd_0_22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2f65c6ca78b_0_84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g2f65c6ca78b_0_8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2f65c6ca78b_0_84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g2f65c6ca78b_0_8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fad6fb6ddd_0_231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" name="Google Shape;131;g2fad6fb6ddd_0_231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2" name="Google Shape;132;g2fad6fb6ddd_0_231"/>
          <p:cNvSpPr txBox="1">
            <a:spLocks noGrp="1"/>
          </p:cNvSpPr>
          <p:nvPr>
            <p:ph type="title"/>
          </p:nvPr>
        </p:nvSpPr>
        <p:spPr>
          <a:xfrm>
            <a:off x="265500" y="1386233"/>
            <a:ext cx="4045200" cy="22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3" name="Google Shape;133;g2fad6fb6ddd_0_231"/>
          <p:cNvSpPr txBox="1">
            <a:spLocks noGrp="1"/>
          </p:cNvSpPr>
          <p:nvPr>
            <p:ph type="subTitle" idx="1"/>
          </p:nvPr>
        </p:nvSpPr>
        <p:spPr>
          <a:xfrm>
            <a:off x="265500" y="36358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4" name="Google Shape;134;g2fad6fb6ddd_0_231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g2fad6fb6ddd_0_23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fad6fb6ddd_0_238"/>
          <p:cNvSpPr txBox="1">
            <a:spLocks noGrp="1"/>
          </p:cNvSpPr>
          <p:nvPr>
            <p:ph type="body" idx="1"/>
          </p:nvPr>
        </p:nvSpPr>
        <p:spPr>
          <a:xfrm>
            <a:off x="311700" y="5640967"/>
            <a:ext cx="59988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138" name="Google Shape;138;g2fad6fb6ddd_0_23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fad6fb6ddd_0_241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2fad6fb6ddd_0_241"/>
          <p:cNvSpPr txBox="1">
            <a:spLocks noGrp="1"/>
          </p:cNvSpPr>
          <p:nvPr>
            <p:ph type="title" hasCustomPrompt="1"/>
          </p:nvPr>
        </p:nvSpPr>
        <p:spPr>
          <a:xfrm>
            <a:off x="311700" y="1739800"/>
            <a:ext cx="8520600" cy="20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2" name="Google Shape;142;g2fad6fb6ddd_0_241"/>
          <p:cNvSpPr txBox="1">
            <a:spLocks noGrp="1"/>
          </p:cNvSpPr>
          <p:nvPr>
            <p:ph type="body" idx="1"/>
          </p:nvPr>
        </p:nvSpPr>
        <p:spPr>
          <a:xfrm>
            <a:off x="311700" y="3994200"/>
            <a:ext cx="8520600" cy="14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3" name="Google Shape;143;g2fad6fb6ddd_0_24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fad6fb6ddd_0_24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fad6fb6ddd_0_24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g2fad6fb6ddd_0_2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g2fad6fb6ddd_0_2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g2fad6fb6ddd_0_2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g2fad6fb6ddd_0_2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2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fad6fb6ddd_0_19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91" name="Google Shape;91;g2fad6fb6ddd_0_191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2" name="Google Shape;92;g2fad6fb6ddd_0_19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fau.raskole@g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hyperlink" Target="mailto:natteravneneraadal@gmail.co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"/>
          <p:cNvSpPr txBox="1">
            <a:spLocks noGrp="1"/>
          </p:cNvSpPr>
          <p:nvPr>
            <p:ph type="ctrTitle"/>
          </p:nvPr>
        </p:nvSpPr>
        <p:spPr>
          <a:xfrm>
            <a:off x="685800" y="1556793"/>
            <a:ext cx="7772400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158" name="Google Shape;158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6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no-NO" b="1"/>
              <a:t> </a:t>
            </a:r>
            <a:endParaRPr/>
          </a:p>
        </p:txBody>
      </p:sp>
      <p:pic>
        <p:nvPicPr>
          <p:cNvPr id="159" name="Google Shape;159;p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7261" y="1478756"/>
            <a:ext cx="9181261" cy="542505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"/>
          <p:cNvSpPr txBox="1"/>
          <p:nvPr/>
        </p:nvSpPr>
        <p:spPr>
          <a:xfrm>
            <a:off x="318588" y="765299"/>
            <a:ext cx="8286000" cy="12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no-NO" sz="3700" b="0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Velkommen til foreldremøte for </a:t>
            </a:r>
            <a:r>
              <a:rPr lang="no-NO" sz="3700">
                <a:solidFill>
                  <a:srgbClr val="E36C09"/>
                </a:solidFill>
              </a:rPr>
              <a:t>9</a:t>
            </a:r>
            <a:r>
              <a:rPr lang="no-NO" sz="3700" b="0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. trinn</a:t>
            </a:r>
            <a:br>
              <a:rPr lang="no-NO" sz="4000" b="0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</a:br>
            <a:endParaRPr sz="4000" b="0" i="0" u="none" strike="noStrike" cap="none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"/>
          <p:cNvSpPr txBox="1"/>
          <p:nvPr/>
        </p:nvSpPr>
        <p:spPr>
          <a:xfrm>
            <a:off x="173287" y="5194089"/>
            <a:ext cx="2448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no-NO" sz="4800" b="1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f43f97f620_0_30"/>
          <p:cNvSpPr txBox="1">
            <a:spLocks noGrp="1"/>
          </p:cNvSpPr>
          <p:nvPr>
            <p:ph type="body" idx="1"/>
          </p:nvPr>
        </p:nvSpPr>
        <p:spPr>
          <a:xfrm>
            <a:off x="293100" y="1372788"/>
            <a:ext cx="8557800" cy="43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Være en positiv samarbeidspartner til skolen for elevenes beste.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Les vigilo-meldinger og svar når du blir bedt om det.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Lese og snakke med eleven om reglene for skole og chromebook/pc. 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Holde seg oppdatert på publisert arbeidsplan, hvor lenken sendes hjem hver 14.dag. 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Dersom en lurer på hva elevene gjør i fagene - gå inn sammen med eleven i de ulike class-rommene. Kontakt aktuell faglærer ved behov.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Møte på foreldremøter og ulike arrangement knyttet til klassen.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Møte forberedt til utviklingssamtalene. Snakk med eleven om deres egenvurdering. 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Melde fravær første dag, og oppdater oss daglig så lenge eleven er borte. 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Holde seg oppdatert om eget barns fravær og evt. forsentkomming.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Søke evt. permisjon i god tid.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75"/>
              <a:buNone/>
            </a:pPr>
            <a:endParaRPr sz="6607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80"/>
              <a:buNone/>
            </a:pPr>
            <a:endParaRPr/>
          </a:p>
        </p:txBody>
      </p:sp>
      <p:pic>
        <p:nvPicPr>
          <p:cNvPr id="243" name="Google Shape;243;g2f43f97f620_0_3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2f43f97f620_0_30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2f43f97f620_0_30"/>
          <p:cNvSpPr txBox="1"/>
          <p:nvPr/>
        </p:nvSpPr>
        <p:spPr>
          <a:xfrm>
            <a:off x="646650" y="811200"/>
            <a:ext cx="7778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Forventninger til foreldrene: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4"/>
          <p:cNvSpPr txBox="1">
            <a:spLocks noGrp="1"/>
          </p:cNvSpPr>
          <p:nvPr>
            <p:ph type="body" idx="1"/>
          </p:nvPr>
        </p:nvSpPr>
        <p:spPr>
          <a:xfrm>
            <a:off x="421200" y="988075"/>
            <a:ext cx="8229600" cy="51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 b="1"/>
              <a:t>Dysleksivennlig skole</a:t>
            </a: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800" b="1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/>
              <a:t>Kartlegge, avdekke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/>
              <a:t>Tilrettelagt undervisning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/>
              <a:t>Opplæring i hjelpemidler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 b="1"/>
              <a:t>Dembra skole</a:t>
            </a: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/>
              <a:t>Demokratisk beredskap - Inkludering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 b="1"/>
              <a:t>Inkluderende praksis</a:t>
            </a: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/>
              <a:t>Faglig og sosialt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</a:pPr>
            <a:r>
              <a:rPr lang="no-NO" sz="1800" b="1"/>
              <a:t>Sammen for kvalitet - læring og medvirkning</a:t>
            </a: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</a:pP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</a:pPr>
            <a:r>
              <a:rPr lang="no-NO" sz="1800"/>
              <a:t>Motivasjon, mestring og medvirkning i egen læring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52" name="Google Shape;252;p14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4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900" y="988075"/>
            <a:ext cx="1751075" cy="179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fad6fb6ddd_0_185"/>
          <p:cNvSpPr txBox="1">
            <a:spLocks noGrp="1"/>
          </p:cNvSpPr>
          <p:nvPr>
            <p:ph type="title"/>
          </p:nvPr>
        </p:nvSpPr>
        <p:spPr>
          <a:xfrm>
            <a:off x="384550" y="412475"/>
            <a:ext cx="24075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0902"/>
              <a:buNone/>
            </a:pPr>
            <a:r>
              <a:rPr lang="no-NO" sz="5911"/>
              <a:t>FAU</a:t>
            </a:r>
            <a:endParaRPr sz="591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</a:pPr>
            <a:endParaRPr sz="4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</a:pPr>
            <a:endParaRPr sz="4800"/>
          </a:p>
        </p:txBody>
      </p:sp>
      <p:sp>
        <p:nvSpPr>
          <p:cNvPr id="292" name="Google Shape;292;g2fad6fb6ddd_0_185"/>
          <p:cNvSpPr txBox="1">
            <a:spLocks noGrp="1"/>
          </p:cNvSpPr>
          <p:nvPr>
            <p:ph type="body" idx="1"/>
          </p:nvPr>
        </p:nvSpPr>
        <p:spPr>
          <a:xfrm>
            <a:off x="384550" y="1217467"/>
            <a:ext cx="8520600" cy="52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41379"/>
              <a:buNone/>
            </a:pPr>
            <a:r>
              <a:rPr lang="no-NO" sz="4350"/>
              <a:t>Saker til FAU kan meldes på epost:</a:t>
            </a:r>
            <a:r>
              <a:rPr lang="no-NO" sz="5638"/>
              <a:t> </a:t>
            </a:r>
            <a:r>
              <a:rPr lang="no-NO" sz="5638" u="sng">
                <a:solidFill>
                  <a:schemeClr val="hlink"/>
                </a:solidFill>
                <a:hlinkClick r:id="rId3"/>
              </a:rPr>
              <a:t>fau.raskole@gmail.com</a:t>
            </a:r>
            <a:endParaRPr sz="5638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51661"/>
              <a:buNone/>
            </a:pPr>
            <a:endParaRPr sz="3484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51661"/>
              <a:buNone/>
            </a:pPr>
            <a:endParaRPr sz="3484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22222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61"/>
              <a:buFont typeface="Arial"/>
              <a:buNone/>
            </a:pPr>
            <a:r>
              <a:rPr lang="no-NO" sz="9624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Natteravnene</a:t>
            </a:r>
            <a:endParaRPr sz="7824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41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</a:pPr>
            <a:r>
              <a:rPr lang="no-NO" sz="62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natteravneneraadal@gmail.com</a:t>
            </a:r>
            <a:endParaRPr sz="1221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None/>
            </a:pPr>
            <a:endParaRPr/>
          </a:p>
        </p:txBody>
      </p:sp>
      <p:pic>
        <p:nvPicPr>
          <p:cNvPr id="293" name="Google Shape;293;g2fad6fb6ddd_0_18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62925" y="2944552"/>
            <a:ext cx="2269549" cy="170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fad6fb6ddd_0_9"/>
          <p:cNvSpPr txBox="1">
            <a:spLocks noGrp="1"/>
          </p:cNvSpPr>
          <p:nvPr>
            <p:ph type="title"/>
          </p:nvPr>
        </p:nvSpPr>
        <p:spPr>
          <a:xfrm>
            <a:off x="228825" y="376075"/>
            <a:ext cx="5433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3600"/>
              <a:t>Informasjon fra rådgivere</a:t>
            </a:r>
            <a:endParaRPr sz="3600"/>
          </a:p>
        </p:txBody>
      </p:sp>
      <p:sp>
        <p:nvSpPr>
          <p:cNvPr id="299" name="Google Shape;299;g2fad6fb6ddd_0_9"/>
          <p:cNvSpPr txBox="1">
            <a:spLocks noGrp="1"/>
          </p:cNvSpPr>
          <p:nvPr>
            <p:ph type="body" idx="1"/>
          </p:nvPr>
        </p:nvSpPr>
        <p:spPr>
          <a:xfrm>
            <a:off x="311700" y="1324767"/>
            <a:ext cx="8520600" cy="49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no-NO" sz="2200" b="1"/>
              <a:t>Nærværsteam </a:t>
            </a:r>
            <a:r>
              <a:rPr lang="no-NO" sz="2200"/>
              <a:t>- skal forebygge skolefravær</a:t>
            </a:r>
            <a:br>
              <a:rPr lang="no-NO" sz="2200"/>
            </a:br>
            <a:r>
              <a:rPr lang="no-NO" sz="2200"/>
              <a:t>Lav terskel for kontakt med hjemmet</a:t>
            </a:r>
            <a:br>
              <a:rPr lang="no-NO" sz="2200"/>
            </a:br>
            <a:r>
              <a:rPr lang="no-NO" sz="2200"/>
              <a:t>3 dager i løpet av en måned - kontaktlærer ringer hjem</a:t>
            </a:r>
            <a:br>
              <a:rPr lang="no-NO" sz="2200"/>
            </a:br>
            <a:r>
              <a:rPr lang="no-NO" sz="2200"/>
              <a:t>10 dager i løpet av et kvartal - innkalling til nærnærsmøte</a:t>
            </a:r>
            <a:endParaRPr sz="22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no-NO" sz="2200" b="1"/>
              <a:t>Pryo</a:t>
            </a:r>
            <a:endParaRPr sz="2200" b="1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no-NO" sz="2200" b="1"/>
              <a:t>Fagdager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200"/>
              <a:t>                                      </a:t>
            </a:r>
            <a:endParaRPr sz="22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g2fad6fb6ddd_0_9"/>
          <p:cNvSpPr txBox="1"/>
          <p:nvPr/>
        </p:nvSpPr>
        <p:spPr>
          <a:xfrm>
            <a:off x="5787375" y="1233467"/>
            <a:ext cx="235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01" name="Google Shape;301;g2fad6fb6ddd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5416" y="376075"/>
            <a:ext cx="3019983" cy="116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2fad6fb6ddd_0_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9677" y="3706532"/>
            <a:ext cx="3019975" cy="1677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fad6fb6ddd_0_37"/>
          <p:cNvSpPr txBox="1">
            <a:spLocks noGrp="1"/>
          </p:cNvSpPr>
          <p:nvPr>
            <p:ph type="title"/>
          </p:nvPr>
        </p:nvSpPr>
        <p:spPr>
          <a:xfrm>
            <a:off x="311700" y="791156"/>
            <a:ext cx="8520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Avgangsfag</a:t>
            </a:r>
            <a:endParaRPr/>
          </a:p>
        </p:txBody>
      </p:sp>
      <p:sp>
        <p:nvSpPr>
          <p:cNvPr id="308" name="Google Shape;308;g2fad6fb6ddd_0_37"/>
          <p:cNvSpPr txBox="1">
            <a:spLocks noGrp="1"/>
          </p:cNvSpPr>
          <p:nvPr>
            <p:ph type="body" idx="1"/>
          </p:nvPr>
        </p:nvSpPr>
        <p:spPr>
          <a:xfrm>
            <a:off x="311700" y="2251244"/>
            <a:ext cx="8520600" cy="58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no-NO" sz="2400" dirty="0"/>
              <a:t>Mat og helse</a:t>
            </a:r>
            <a:endParaRPr sz="2400" dirty="0"/>
          </a:p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no-NO" sz="2400" dirty="0"/>
              <a:t>Kunst og håndverk</a:t>
            </a:r>
            <a:endParaRPr sz="2400" dirty="0"/>
          </a:p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endParaRPr lang="nb-NO" sz="2400" dirty="0"/>
          </a:p>
          <a:p>
            <a:pPr marL="76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no-NO" sz="2400" dirty="0"/>
              <a:t>Kroppsøving</a:t>
            </a:r>
            <a:r>
              <a:rPr lang="nb-NO" sz="2400" dirty="0"/>
              <a:t> er ikke </a:t>
            </a:r>
            <a:r>
              <a:rPr lang="nb-NO" sz="2400" dirty="0" err="1"/>
              <a:t>avgangsfag</a:t>
            </a:r>
            <a:r>
              <a:rPr lang="nb-NO" sz="2400" dirty="0"/>
              <a:t> men vi ønsker tilpasset </a:t>
            </a:r>
            <a:r>
              <a:rPr lang="nb-NO" sz="2400" dirty="0" err="1"/>
              <a:t>deltakeslse</a:t>
            </a:r>
            <a:r>
              <a:rPr lang="nb-NO" sz="2400" dirty="0"/>
              <a:t> i faget selv om man er skadet eller småsyk, når eleven er på skolen. </a:t>
            </a:r>
            <a:endParaRPr sz="2400" dirty="0"/>
          </a:p>
          <a:p>
            <a:pPr marL="4572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700" dirty="0"/>
              <a:t>       </a:t>
            </a:r>
            <a:endParaRPr sz="1700" dirty="0"/>
          </a:p>
        </p:txBody>
      </p:sp>
      <p:pic>
        <p:nvPicPr>
          <p:cNvPr id="309" name="Google Shape;309;g2fad6fb6ddd_0_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9825" y="1658900"/>
            <a:ext cx="487680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fb9ac0c0f9_1_1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Romfordeling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9A: Rebecca og Gro Pernille </a:t>
            </a:r>
            <a:br>
              <a:rPr lang="no-NO"/>
            </a:br>
            <a:r>
              <a:rPr lang="no-NO" b="1"/>
              <a:t>rom 10 og 11</a:t>
            </a:r>
            <a:endParaRPr b="1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9B: Michelle og Kristine V </a:t>
            </a:r>
            <a:br>
              <a:rPr lang="no-NO"/>
            </a:br>
            <a:r>
              <a:rPr lang="no-NO" b="1"/>
              <a:t>rom 16 og 17</a:t>
            </a:r>
            <a:endParaRPr b="1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9C: Hilde og Lene </a:t>
            </a:r>
            <a:br>
              <a:rPr lang="no-NO"/>
            </a:br>
            <a:r>
              <a:rPr lang="no-NO" b="1"/>
              <a:t>rom 9 og 18</a:t>
            </a:r>
            <a:endParaRPr b="1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9D: Astrid og Anne </a:t>
            </a:r>
            <a:br>
              <a:rPr lang="no-NO"/>
            </a:br>
            <a:r>
              <a:rPr lang="no-NO" b="1"/>
              <a:t>rom 15 + kantine</a:t>
            </a:r>
            <a:endParaRPr b="1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9E: Vivi og Eirik </a:t>
            </a:r>
            <a:br>
              <a:rPr lang="no-NO"/>
            </a:br>
            <a:r>
              <a:rPr lang="no-NO" b="1"/>
              <a:t>rom 13 og 14</a:t>
            </a:r>
            <a:endParaRPr b="1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</p:txBody>
      </p:sp>
      <p:pic>
        <p:nvPicPr>
          <p:cNvPr id="316" name="Google Shape;316;g2fb9ac0c0f9_1_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g2fb9ac0c0f9_1_1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8" name="Google Shape;318;g2fb9ac0c0f9_1_1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f65c6ca78b_0_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/>
          </a:p>
        </p:txBody>
      </p:sp>
      <p:sp>
        <p:nvSpPr>
          <p:cNvPr id="170" name="Google Shape;170;g2f65c6ca78b_0_15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71" name="Google Shape;171;g2f65c6ca78b_0_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1600"/>
            <a:ext cx="9143999" cy="62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g2dbaedd809d_0_9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g2dbaedd809d_0_9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9" name="Google Shape;179;g2dbaedd809d_0_9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0" name="Google Shape;180;g2dbaedd809d_0_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1839080"/>
            <a:ext cx="8839201" cy="4040777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dbaedd809d_0_9"/>
          <p:cNvSpPr txBox="1"/>
          <p:nvPr/>
        </p:nvSpPr>
        <p:spPr>
          <a:xfrm>
            <a:off x="318600" y="1025563"/>
            <a:ext cx="7096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no-NO"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Laget rundt eleven</a:t>
            </a:r>
            <a:endParaRPr sz="3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 b="1"/>
              <a:t>Ledelsen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Rektor: Marianne Ingebrigtsen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8. trinn: Hilde-Merethe Ivarhus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9. trinn: (Cathrine H. Jacobsen)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10. trinn: Bente L. Høiaas</a:t>
            </a:r>
            <a:endParaRPr/>
          </a:p>
        </p:txBody>
      </p:sp>
      <p:pic>
        <p:nvPicPr>
          <p:cNvPr id="188" name="Google Shape;188;p2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ff92b83772_0_171"/>
          <p:cNvSpPr txBox="1">
            <a:spLocks noGrp="1"/>
          </p:cNvSpPr>
          <p:nvPr>
            <p:ph type="body" idx="1"/>
          </p:nvPr>
        </p:nvSpPr>
        <p:spPr>
          <a:xfrm>
            <a:off x="457200" y="15276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no-NO" b="1"/>
              <a:t>Rådgivere: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no-NO"/>
              <a:t>Cathrine H. Jacobsen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100000"/>
              <a:buNone/>
            </a:pPr>
            <a:r>
              <a:rPr lang="no-NO"/>
              <a:t>Frode Stubseid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0810"/>
              <a:buNone/>
            </a:pPr>
            <a:r>
              <a:rPr lang="no-NO" b="1"/>
              <a:t>Helsesykepleier:</a:t>
            </a:r>
            <a:r>
              <a:rPr lang="no-NO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90000"/>
              <a:buNone/>
            </a:pPr>
            <a:r>
              <a:rPr lang="no-NO"/>
              <a:t>Line S. Thøgersen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r>
              <a:rPr lang="no-NO" b="1"/>
              <a:t>Miljøveileder:</a:t>
            </a:r>
            <a:r>
              <a:rPr lang="no-NO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90000"/>
              <a:buNone/>
            </a:pPr>
            <a:r>
              <a:rPr lang="no-NO"/>
              <a:t>Svanhild Garvik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r>
              <a:rPr lang="no-NO"/>
              <a:t>Utekontakten er tilstede på skolen i noen storefri og på kveldstid 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196" name="Google Shape;196;g1ff92b83772_0_17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f572c7b969_1_0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Kontaktlærere og faglærere på 9. trinn: 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9A: Rebecca og Gro Pernille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9B: Michelle og Kristine V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9C: Hilde og Lene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9D: Astrid og Anne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9E: Vivi og Eirik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</p:txBody>
      </p:sp>
      <p:pic>
        <p:nvPicPr>
          <p:cNvPr id="203" name="Google Shape;203;g2f572c7b969_1_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2f572c7b969_1_0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f43f97f620_0_12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-"/>
            </a:pPr>
            <a:r>
              <a:rPr lang="no-NO"/>
              <a:t>Nye §-henvisninger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-NO"/>
              <a:t>Tett oppfølging av fravær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-NO"/>
              <a:t>Elevmedvirkning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-NO"/>
              <a:t>Elevens beste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-NO"/>
              <a:t>Skoleregler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</p:txBody>
      </p:sp>
      <p:pic>
        <p:nvPicPr>
          <p:cNvPr id="211" name="Google Shape;211;g2f43f97f620_0_12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g2f43f97f620_0_12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g2f43f97f620_0_12"/>
          <p:cNvSpPr txBox="1"/>
          <p:nvPr/>
        </p:nvSpPr>
        <p:spPr>
          <a:xfrm>
            <a:off x="581500" y="1139550"/>
            <a:ext cx="5397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Ny opplæringslov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f65c6ca78b_0_6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20" name="Google Shape;220;g2f65c6ca78b_0_6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g2f65c6ca78b_0_6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2f65c6ca78b_0_6"/>
          <p:cNvSpPr txBox="1"/>
          <p:nvPr/>
        </p:nvSpPr>
        <p:spPr>
          <a:xfrm>
            <a:off x="778850" y="1087550"/>
            <a:ext cx="1611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§ 12-4</a:t>
            </a:r>
            <a:r>
              <a:rPr lang="no-NO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g2f65c6ca78b_0_6"/>
          <p:cNvSpPr txBox="1"/>
          <p:nvPr/>
        </p:nvSpPr>
        <p:spPr>
          <a:xfrm>
            <a:off x="2932875" y="1145750"/>
            <a:ext cx="6227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g2f65c6ca78b_0_6"/>
          <p:cNvSpPr txBox="1"/>
          <p:nvPr/>
        </p:nvSpPr>
        <p:spPr>
          <a:xfrm>
            <a:off x="910025" y="2395650"/>
            <a:ext cx="1743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" name="Google Shape;225;g2f65c6ca78b_0_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163" y="1836892"/>
            <a:ext cx="3288024" cy="3302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g2f65c6ca78b_0_6"/>
          <p:cNvSpPr txBox="1"/>
          <p:nvPr/>
        </p:nvSpPr>
        <p:spPr>
          <a:xfrm>
            <a:off x="4413025" y="1540450"/>
            <a:ext cx="4747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g2f65c6ca78b_0_6"/>
          <p:cNvSpPr txBox="1"/>
          <p:nvPr/>
        </p:nvSpPr>
        <p:spPr>
          <a:xfrm>
            <a:off x="3609600" y="1669200"/>
            <a:ext cx="5253300" cy="3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00" b="1" i="1" u="none" strike="noStrike" cap="none">
              <a:solidFill>
                <a:srgbClr val="00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4000" b="1" i="0" u="none" strike="noStrike" cap="none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Alle elever har rett til et trygt og godt skolemiljø	som	fremmer helse, inkludering,	trivsel og læring.</a:t>
            </a:r>
            <a:endParaRPr sz="4000" b="1" i="0" u="none" strike="noStrike" cap="none">
              <a:solidFill>
                <a:srgbClr val="0000FF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f43f97f620_0_21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Komme forberedt og presis på skolen.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Delta aktivt i undervisningen.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Gjøre skolearbeidet til rett tid og innenfor frister satt av lærer.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Snakke fint om, til og med, andre. Dette gjelder både fysisk og digitalt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Behandle de du møter i skolehverdagen med respekt.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Følge beskjeder fra de voksne på skolen.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Bare bruke mobiltelefonen når det er avtalt med lærer.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Bare ta eller dele bilder, film eller lydopptak når du har fått lov til dette.</a:t>
            </a:r>
            <a:endParaRPr sz="1800"/>
          </a:p>
          <a:p>
            <a:pPr marL="457200" lvl="0" indent="0" algn="l" rtl="0">
              <a:lnSpc>
                <a:spcPct val="150000"/>
              </a:lnSpc>
              <a:spcBef>
                <a:spcPts val="592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34" name="Google Shape;234;g2f43f97f620_0_2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2f43f97f620_0_21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g2f43f97f620_0_21"/>
          <p:cNvSpPr txBox="1"/>
          <p:nvPr/>
        </p:nvSpPr>
        <p:spPr>
          <a:xfrm>
            <a:off x="778850" y="1087550"/>
            <a:ext cx="6400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Forventninger til elevene: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Elevene skal vise alminnelig god orden og oppførsel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715</Words>
  <Application>Microsoft Office PowerPoint</Application>
  <PresentationFormat>Skjermfremvisning (4:3)</PresentationFormat>
  <Paragraphs>143</Paragraphs>
  <Slides>15</Slides>
  <Notes>15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15</vt:i4>
      </vt:variant>
    </vt:vector>
  </HeadingPairs>
  <TitlesOfParts>
    <vt:vector size="24" baseType="lpstr">
      <vt:lpstr>Open Sans</vt:lpstr>
      <vt:lpstr>Caveat</vt:lpstr>
      <vt:lpstr>Arial</vt:lpstr>
      <vt:lpstr>Noto Sans Symbols</vt:lpstr>
      <vt:lpstr>Calibri</vt:lpstr>
      <vt:lpstr>PT Sans Narrow</vt:lpstr>
      <vt:lpstr>Comic Sans MS</vt:lpstr>
      <vt:lpstr>Office-tema</vt:lpstr>
      <vt:lpstr>Tropic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FAU  </vt:lpstr>
      <vt:lpstr>Informasjon fra rådgivere</vt:lpstr>
      <vt:lpstr>Avgangsfag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Ingebrigtsen, Marianne</dc:creator>
  <cp:lastModifiedBy>Ingebrigtsen, Marianne</cp:lastModifiedBy>
  <cp:revision>2</cp:revision>
  <dcterms:modified xsi:type="dcterms:W3CDTF">2024-09-05T07:20:20Z</dcterms:modified>
</cp:coreProperties>
</file>