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2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</p:sldIdLst>
  <p:sldSz cx="9144000" cy="5143500" type="screen16x9"/>
  <p:notesSz cx="6858000" cy="9144000"/>
  <p:embeddedFontLst>
    <p:embeddedFont>
      <p:font typeface="Caveat" panose="020B0604020202020204" charset="0"/>
      <p:regular r:id="rId23"/>
      <p:bold r:id="rId24"/>
    </p:embeddedFont>
    <p:embeddedFont>
      <p:font typeface="Comic Sans MS" panose="030F0702030302020204" pitchFamily="66" charset="0"/>
      <p:regular r:id="rId25"/>
      <p:bold r:id="rId26"/>
      <p:italic r:id="rId27"/>
      <p:boldItalic r:id="rId28"/>
    </p:embeddedFont>
    <p:embeddedFont>
      <p:font typeface="Open Sans" panose="020B0606030504020204" pitchFamily="34" charset="0"/>
      <p:regular r:id="rId29"/>
      <p:bold r:id="rId30"/>
      <p:italic r:id="rId31"/>
      <p:boldItalic r:id="rId32"/>
    </p:embeddedFont>
    <p:embeddedFont>
      <p:font typeface="PT Sans Narrow" panose="020B0506020203020204" pitchFamily="34" charset="0"/>
      <p:regular r:id="rId33"/>
      <p:bold r:id="rId3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5" d="100"/>
          <a:sy n="95" d="100"/>
        </p:scale>
        <p:origin x="846" y="7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12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2fbebdc0d37_2_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86779" y="686098"/>
            <a:ext cx="668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0" name="Google Shape;150;g2fbebdc0d37_2_76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1" name="Google Shape;151;g2fbebdc0d37_2_76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10</a:t>
            </a:fld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59" name="Google Shape;159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7" name="Google Shape;197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" dirty="0"/>
              <a:t>Samarbeid skole-hjem, Natteravnerne - en viktig dugnad for ungdommen og nærområdet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 dirty="0"/>
          </a:p>
          <a:p>
            <a:pPr marL="0" lvl="0" indent="0" algn="l" rtl="0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no" sz="1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Det handler om å bry seg om det som skjer i nærmiljøet – skape trygghet, trivsel og tilhørighet for de unge ved å være til stede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rPr lang="no" dirty="0"/>
              <a:t>Presiseringer fra Etat skole ang. klassekontakene og klasselister. Her har klassekontaktene taushetsplikt og kan kun videreformidle disse til klassekontaktene for bruk opp  mot FAU, ikke videreformidle til andre. </a:t>
            </a:r>
            <a:endParaRPr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g278c0ac1a45_1_1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4" name="Google Shape;204;g278c0ac1a45_1_1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 dirty="0">
                <a:solidFill>
                  <a:schemeClr val="dk1"/>
                </a:solidFill>
              </a:rPr>
              <a:t>Bente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 dirty="0">
                <a:solidFill>
                  <a:schemeClr val="dk1"/>
                </a:solidFill>
              </a:rPr>
              <a:t>UDV 10.trinn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 dirty="0">
                <a:solidFill>
                  <a:schemeClr val="dk1"/>
                </a:solidFill>
              </a:rPr>
              <a:t>Høst: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informasjon og undersøkelser rundt de ulike utdanningsprogrammene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oktober/november: utprøvingsdag vgs. (arrangert av fylkeskommunen)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Fagfilm, animasjoner og informasjonsfilmer om ulike utdanningsprogram og yrker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Individuelt arbeid der de skal fordype seg i ett interessant yrke; aktuelt utdanningsprogram, jobbmuligheter m.m.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Bestille MinID (nødvendig for å søke vgs)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 dirty="0">
                <a:solidFill>
                  <a:schemeClr val="dk1"/>
                </a:solidFill>
              </a:rPr>
              <a:t>Vinter: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Januar: informasjonskveld på Rå. Videregående skoler i nærområder +  Langhanghaugen informere som sine utdanningsprogram. Obligatorisk for elevene, valgfritt for foresatte. Invitasjon sendes i vigilo.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Januar: foreldremøte med info om vgs, søknadsprosess mm. Invitasjon sendes i vigilo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Ca. 10.januar : Vigo, søkeportalen til offentlig skole, åpner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Januar/februar: innlogging og søknad i vigo + presentasjon av individuell oppgave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</a:rPr>
              <a:t>Januar/februar: mulighet for besøksdager på ønsket vgs. Eleven kan besøke 2 vgs i skoletiden.</a:t>
            </a:r>
            <a:endParaRPr dirty="0">
              <a:solidFill>
                <a:schemeClr val="dk1"/>
              </a:solidFill>
            </a:endParaRPr>
          </a:p>
          <a:p>
            <a:pPr marL="457200" lvl="0" indent="-2984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no" dirty="0">
                <a:solidFill>
                  <a:schemeClr val="dk1"/>
                </a:solidFill>
                <a:highlight>
                  <a:srgbClr val="FF0000"/>
                </a:highlight>
              </a:rPr>
              <a:t>1.mars: søknadsfrist</a:t>
            </a:r>
            <a:endParaRPr dirty="0">
              <a:solidFill>
                <a:schemeClr val="dk1"/>
              </a:solidFill>
              <a:highlight>
                <a:srgbClr val="FF0000"/>
              </a:highlight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 dirty="0">
                <a:solidFill>
                  <a:schemeClr val="dk1"/>
                </a:solidFill>
              </a:rPr>
              <a:t> </a:t>
            </a:r>
            <a:endParaRPr dirty="0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278c0ac1a45_1_2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278c0ac1a45_1_2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278c0ac1a45_1_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278c0ac1a45_1_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800">
              <a:solidFill>
                <a:srgbClr val="695D46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7923360d6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4" name="Google Shape;224;g27923360d6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g278c0ac1a45_1_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0" name="Google Shape;230;g278c0ac1a45_1_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Bente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Det kommer skriv hjem - vente med dette til det</a:t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2fbf9af63c1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2fbf9af63c1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278c0ac1a45_1_3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278c0ac1a45_1_3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2fbebdc0d37_2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9" name="Google Shape;79;g2fbebdc0d37_2_12:notes"/>
          <p:cNvSpPr txBox="1">
            <a:spLocks noGrp="1"/>
          </p:cNvSpPr>
          <p:nvPr>
            <p:ph type="body" idx="1"/>
          </p:nvPr>
        </p:nvSpPr>
        <p:spPr>
          <a:xfrm>
            <a:off x="685799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g278c0ac1a45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8" name="Google Shape;248;g278c0ac1a45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fbebdc0d37_2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6" name="Google Shape;86;g2fbebdc0d37_2_18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87" name="Google Shape;87;g2fbebdc0d37_2_18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fbebdc0d37_2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5" name="Google Shape;95;g2fbebdc0d37_2_27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96" name="Google Shape;96;g2fbebdc0d37_2_27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2fbebdc0d37_2_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03" name="Google Shape;103;g2fbebdc0d37_2_34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dirty="0"/>
          </a:p>
        </p:txBody>
      </p:sp>
      <p:sp>
        <p:nvSpPr>
          <p:cNvPr id="104" name="Google Shape;104;g2fbebdc0d37_2_34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5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2fbebdc0d37_2_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86779" y="686098"/>
            <a:ext cx="668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0" name="Google Shape;110;g2fbebdc0d37_2_40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1" name="Google Shape;111;g2fbebdc0d37_2_40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6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2fbebdc0d37_2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86779" y="686098"/>
            <a:ext cx="668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8" name="Google Shape;118;g2fbebdc0d37_2_47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19" name="Google Shape;119;g2fbebdc0d37_2_47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7</a:t>
            </a:fld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2fbebdc0d37_2_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86779" y="686098"/>
            <a:ext cx="668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7" name="Google Shape;127;g2fbebdc0d37_2_55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g2fbebdc0d37_2_55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8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2fbebdc0d37_2_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86779" y="686098"/>
            <a:ext cx="668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41" name="Google Shape;141;g2fbebdc0d37_2_68:notes"/>
          <p:cNvSpPr txBox="1">
            <a:spLocks noGrp="1"/>
          </p:cNvSpPr>
          <p:nvPr>
            <p:ph type="body" idx="1"/>
          </p:nvPr>
        </p:nvSpPr>
        <p:spPr>
          <a:xfrm>
            <a:off x="685802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2" name="Google Shape;142;g2fbebdc0d37_2_68:notes"/>
          <p:cNvSpPr txBox="1">
            <a:spLocks noGrp="1"/>
          </p:cNvSpPr>
          <p:nvPr>
            <p:ph type="sldNum" idx="12"/>
          </p:nvPr>
        </p:nvSpPr>
        <p:spPr>
          <a:xfrm>
            <a:off x="3884621" y="8685214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89625" tIns="44800" rIns="89625" bIns="448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no"/>
              <a:t>9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" name="Google Shape;57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>
            <a:spLocks noGrp="1"/>
          </p:cNvSpPr>
          <p:nvPr>
            <p:ph type="body" idx="1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9" name="Google Shape;59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tel og innhold" type="obj">
  <p:cSld name="OBJEC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13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5" name="Google Shape;65;p13"/>
          <p:cNvSpPr txBox="1">
            <a:spLocks noGrp="1"/>
          </p:cNvSpPr>
          <p:nvPr>
            <p:ph type="dt" idx="10"/>
          </p:nvPr>
        </p:nvSpPr>
        <p:spPr>
          <a:xfrm>
            <a:off x="457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3"/>
          <p:cNvSpPr txBox="1">
            <a:spLocks noGrp="1"/>
          </p:cNvSpPr>
          <p:nvPr>
            <p:ph type="ftr" idx="11"/>
          </p:nvPr>
        </p:nvSpPr>
        <p:spPr>
          <a:xfrm>
            <a:off x="3124200" y="4767263"/>
            <a:ext cx="2895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3"/>
          <p:cNvSpPr txBox="1">
            <a:spLocks noGrp="1"/>
          </p:cNvSpPr>
          <p:nvPr>
            <p:ph type="sldNum" idx="12"/>
          </p:nvPr>
        </p:nvSpPr>
        <p:spPr>
          <a:xfrm>
            <a:off x="6553200" y="4767263"/>
            <a:ext cx="2133600" cy="273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5" name="Google Shape;15;p3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6" name="Google Shape;16;p3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w="7620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grpSp>
        <p:nvGrpSpPr>
          <p:cNvPr id="17" name="Google Shape;17;p3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8" name="Google Shape;18;p3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19" name="Google Shape;19;p3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0" name="Google Shape;20;p3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21" name="Google Shape;21;p3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w="76200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  <p:cxnSp>
          <p:nvCxnSpPr>
            <p:cNvPr id="22" name="Google Shape;22;p3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w="9525" cap="flat" cmpd="sng">
              <a:solidFill>
                <a:schemeClr val="accent3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3" name="Google Shape;23;p3"/>
          <p:cNvSpPr txBox="1">
            <a:spLocks noGrp="1"/>
          </p:cNvSpPr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subTitle" idx="1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4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4"/>
          <p:cNvSpPr txBox="1">
            <a:spLocks noGrp="1"/>
          </p:cNvSpPr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1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2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1" name="Google Shape;4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6"/>
        </a:solidFill>
        <a:effectLst/>
      </p:bgPr>
    </p:bg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sz="5400" b="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44" name="Google Shape;4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w="19050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8" name="Google Shape;48;p9"/>
          <p:cNvSpPr txBox="1">
            <a:spLocks noGrp="1"/>
          </p:cNvSpPr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ubTitle" idx="1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50" name="Google Shape;50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51" name="Google Shape;51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>
            <a:spLocks noGrp="1"/>
          </p:cNvSpPr>
          <p:nvPr>
            <p:ph type="body" idx="1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>
            <a:endParaRPr/>
          </a:p>
        </p:txBody>
      </p:sp>
      <p:sp>
        <p:nvSpPr>
          <p:cNvPr id="54" name="Google Shape;54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tropic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sz="36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marR="0" lvl="0" indent="-3429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3200400" marR="0" lvl="6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3657600" marR="0" lvl="7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4114800" marR="0" lvl="8" indent="-3175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 sz="14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000" b="0" i="0" u="none" strike="noStrike" cap="none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o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fau.raskole@gmail.com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hyperlink" Target="mailto:natteravneneraadal@gmail.com" TargetMode="Externa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endParaRPr/>
          </a:p>
        </p:txBody>
      </p:sp>
      <p:sp>
        <p:nvSpPr>
          <p:cNvPr id="73" name="Google Shape;73;p1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endParaRPr/>
          </a:p>
        </p:txBody>
      </p:sp>
      <p:pic>
        <p:nvPicPr>
          <p:cNvPr id="74" name="Google Shape;74;p1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3999" cy="5054824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4"/>
          <p:cNvSpPr txBox="1"/>
          <p:nvPr/>
        </p:nvSpPr>
        <p:spPr>
          <a:xfrm>
            <a:off x="1096425" y="4321175"/>
            <a:ext cx="46437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6" name="Google Shape;76;p14"/>
          <p:cNvSpPr txBox="1"/>
          <p:nvPr/>
        </p:nvSpPr>
        <p:spPr>
          <a:xfrm>
            <a:off x="311700" y="324950"/>
            <a:ext cx="8520600" cy="1569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200"/>
              <a:buFont typeface="Arial"/>
              <a:buNone/>
            </a:pPr>
            <a:r>
              <a:rPr lang="no" sz="45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Velkommen til foreldremøte for </a:t>
            </a:r>
            <a:r>
              <a:rPr lang="no" sz="45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10</a:t>
            </a:r>
            <a:r>
              <a:rPr lang="no" sz="4500" b="1" i="0" u="none" strike="noStrike" cap="none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. trinn Rå skole</a:t>
            </a:r>
            <a:endParaRPr sz="1700" b="0" i="0" u="none" strike="noStrike" cap="non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23"/>
          <p:cNvSpPr txBox="1">
            <a:spLocks noGrp="1"/>
          </p:cNvSpPr>
          <p:nvPr>
            <p:ph type="body" idx="1"/>
          </p:nvPr>
        </p:nvSpPr>
        <p:spPr>
          <a:xfrm>
            <a:off x="293100" y="944253"/>
            <a:ext cx="8557800" cy="419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25000" lnSpcReduction="20000"/>
          </a:bodyPr>
          <a:lstStyle/>
          <a:p>
            <a:pPr marL="45720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61111"/>
              <a:buFont typeface="Arial"/>
              <a:buNone/>
            </a:pPr>
            <a:endParaRPr sz="1800" b="1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Være en positiv samarbeidspartner til skolen for elevenes beste.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Les vigilo-meldinger og svar når du blir bedt om det.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Lese og snakke med eleven om reglene for skole og chromebook/pc. 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Holde seg oppdatert på publisert arbeidsplan, hvor lenken sendes hjem hver 14.dag. 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Dersom en lurer på hva elevene gjør i fagene - gå inn sammen med eleven i de ulike class-rommene. Kontakt aktuell faglærer ved behov.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Møte på foreldremøter og ulike arrangement knyttet til klassen.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Møte forberedt til utviklingssamtalene. Snakk med eleven om deres egenvurdering. 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Melde fravær første dag, og oppdater oss daglig så lenge eleven er borte. 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Holde seg oppdatert om eget barns fravær og evt. forsentkomming.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457200" lvl="0" indent="-314495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ct val="100000"/>
              <a:buFont typeface="Noto Sans Symbols"/>
              <a:buChar char="●"/>
            </a:pPr>
            <a:r>
              <a:rPr lang="no" sz="5407">
                <a:latin typeface="Arial"/>
                <a:ea typeface="Arial"/>
                <a:cs typeface="Arial"/>
                <a:sym typeface="Arial"/>
              </a:rPr>
              <a:t>Søke evt. permisjon i god tid.</a:t>
            </a:r>
            <a:endParaRPr sz="5407"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275"/>
              <a:buNone/>
            </a:pPr>
            <a:endParaRPr sz="6607"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129031"/>
              <a:buNone/>
            </a:pPr>
            <a:endParaRPr/>
          </a:p>
        </p:txBody>
      </p:sp>
      <p:pic>
        <p:nvPicPr>
          <p:cNvPr id="154" name="Google Shape;154;p23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23"/>
          <p:cNvSpPr txBox="1"/>
          <p:nvPr/>
        </p:nvSpPr>
        <p:spPr>
          <a:xfrm>
            <a:off x="1115616" y="41151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0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" name="Google Shape;156;p23"/>
          <p:cNvSpPr txBox="1"/>
          <p:nvPr/>
        </p:nvSpPr>
        <p:spPr>
          <a:xfrm>
            <a:off x="646650" y="608400"/>
            <a:ext cx="77787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15833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 sz="28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Forventninger til foreldrene:</a:t>
            </a:r>
            <a:endParaRPr sz="2800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24"/>
          <p:cNvSpPr txBox="1">
            <a:spLocks noGrp="1"/>
          </p:cNvSpPr>
          <p:nvPr>
            <p:ph type="title"/>
          </p:nvPr>
        </p:nvSpPr>
        <p:spPr>
          <a:xfrm>
            <a:off x="311700" y="13977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11111"/>
              <a:buNone/>
            </a:pPr>
            <a:r>
              <a:rPr lang="no"/>
              <a:t>Skolens fokusområder</a:t>
            </a:r>
            <a:endParaRPr/>
          </a:p>
        </p:txBody>
      </p:sp>
      <p:sp>
        <p:nvSpPr>
          <p:cNvPr id="162" name="Google Shape;162;p24"/>
          <p:cNvSpPr txBox="1">
            <a:spLocks noGrp="1"/>
          </p:cNvSpPr>
          <p:nvPr>
            <p:ph type="body" idx="1"/>
          </p:nvPr>
        </p:nvSpPr>
        <p:spPr>
          <a:xfrm>
            <a:off x="311700" y="847175"/>
            <a:ext cx="8520600" cy="4098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775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79952"/>
              <a:buNone/>
            </a:pPr>
            <a:r>
              <a:rPr lang="no" sz="2251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Sfk-lm - Sammen for kvalitet, læring og medvirkning</a:t>
            </a:r>
            <a:endParaRPr sz="2251" b="1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o">
                <a:solidFill>
                  <a:srgbClr val="000000"/>
                </a:solidFill>
              </a:rPr>
              <a:t>Skolen utvikler systemer og praksiser som sikrer at elevene </a:t>
            </a:r>
            <a:r>
              <a:rPr lang="no" u="sng">
                <a:solidFill>
                  <a:srgbClr val="000000"/>
                </a:solidFill>
              </a:rPr>
              <a:t>medvirker</a:t>
            </a:r>
            <a:r>
              <a:rPr lang="no">
                <a:solidFill>
                  <a:srgbClr val="000000"/>
                </a:solidFill>
              </a:rPr>
              <a:t> og er i </a:t>
            </a:r>
            <a:r>
              <a:rPr lang="no" u="sng">
                <a:solidFill>
                  <a:srgbClr val="000000"/>
                </a:solidFill>
              </a:rPr>
              <a:t>dialog</a:t>
            </a:r>
            <a:r>
              <a:rPr lang="no">
                <a:solidFill>
                  <a:srgbClr val="000000"/>
                </a:solidFill>
              </a:rPr>
              <a:t> om </a:t>
            </a:r>
            <a:r>
              <a:rPr lang="no" u="sng">
                <a:solidFill>
                  <a:srgbClr val="000000"/>
                </a:solidFill>
              </a:rPr>
              <a:t>mestring og motivasjon</a:t>
            </a:r>
            <a:r>
              <a:rPr lang="no">
                <a:solidFill>
                  <a:srgbClr val="000000"/>
                </a:solidFill>
              </a:rPr>
              <a:t>.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81167"/>
              <a:buNone/>
            </a:pPr>
            <a:r>
              <a:rPr lang="no" sz="2217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Inkluderende praksis</a:t>
            </a:r>
            <a:endParaRPr sz="2217" b="1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81167"/>
              <a:buNone/>
            </a:pPr>
            <a:r>
              <a:rPr lang="no" sz="2217">
                <a:solidFill>
                  <a:srgbClr val="222222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Samarbeid mellom UiS, PPT og skolen</a:t>
            </a:r>
            <a:endParaRPr sz="2217">
              <a:solidFill>
                <a:srgbClr val="222222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SzPct val="81219"/>
              <a:buNone/>
            </a:pPr>
            <a:endParaRPr sz="2216" b="1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1219"/>
              <a:buNone/>
            </a:pPr>
            <a:r>
              <a:rPr lang="no" sz="2216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Dembra</a:t>
            </a:r>
            <a:endParaRPr sz="2216" b="1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o" i="1">
                <a:solidFill>
                  <a:srgbClr val="303030"/>
                </a:solidFill>
              </a:rPr>
              <a:t>Demokratisk beredskap mot rasisme og antisemetisme.</a:t>
            </a:r>
            <a:endParaRPr i="1">
              <a:solidFill>
                <a:srgbClr val="30303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r>
              <a:rPr lang="no">
                <a:solidFill>
                  <a:srgbClr val="303030"/>
                </a:solidFill>
              </a:rPr>
              <a:t>Handler om inkludering og motvirke utenforskap.</a:t>
            </a:r>
            <a:endParaRPr>
              <a:solidFill>
                <a:srgbClr val="30303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>
              <a:solidFill>
                <a:srgbClr val="30303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81818"/>
              <a:buNone/>
            </a:pPr>
            <a:r>
              <a:rPr lang="no" sz="2200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Dysleksivennlig skole</a:t>
            </a:r>
            <a:endParaRPr sz="2200" b="1">
              <a:solidFill>
                <a:schemeClr val="accent1"/>
              </a:solidFill>
              <a:latin typeface="PT Sans Narrow"/>
              <a:ea typeface="PT Sans Narrow"/>
              <a:cs typeface="PT Sans Narrow"/>
              <a:sym typeface="PT Sans Narrow"/>
            </a:endParaRPr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no">
                <a:solidFill>
                  <a:srgbClr val="303030"/>
                </a:solidFill>
              </a:rPr>
              <a:t>- skaper et inkluderende og aksepterende miljø. </a:t>
            </a:r>
            <a:endParaRPr>
              <a:solidFill>
                <a:srgbClr val="30303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>
                <a:solidFill>
                  <a:srgbClr val="303030"/>
                </a:solidFill>
              </a:rPr>
              <a:t>- har gode systemer og har kompetanse på å finne elever som har vansker.</a:t>
            </a:r>
            <a:endParaRPr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>
                <a:solidFill>
                  <a:srgbClr val="303030"/>
                </a:solidFill>
              </a:rPr>
              <a:t>- utnytter de mulighetene IKT gir i opplæringen. </a:t>
            </a:r>
            <a:endParaRPr>
              <a:solidFill>
                <a:srgbClr val="30303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>
                <a:solidFill>
                  <a:srgbClr val="303030"/>
                </a:solidFill>
              </a:rPr>
              <a:t>- sørger for tilpasset undervisning for elever med dysleksi, dyskalkuli og utviklingsmessige språkforstyrrelser.  </a:t>
            </a:r>
            <a:endParaRPr>
              <a:solidFill>
                <a:srgbClr val="303030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ct val="100000"/>
              <a:buNone/>
            </a:pPr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9"/>
          <p:cNvSpPr txBox="1">
            <a:spLocks noGrp="1"/>
          </p:cNvSpPr>
          <p:nvPr>
            <p:ph type="title"/>
          </p:nvPr>
        </p:nvSpPr>
        <p:spPr>
          <a:xfrm>
            <a:off x="311700" y="437250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no" sz="3840"/>
              <a:t>FAU</a:t>
            </a:r>
            <a:endParaRPr sz="3840"/>
          </a:p>
        </p:txBody>
      </p:sp>
      <p:sp>
        <p:nvSpPr>
          <p:cNvPr id="200" name="Google Shape;200;p29"/>
          <p:cNvSpPr txBox="1">
            <a:spLocks noGrp="1"/>
          </p:cNvSpPr>
          <p:nvPr>
            <p:ph type="body" idx="1"/>
          </p:nvPr>
        </p:nvSpPr>
        <p:spPr>
          <a:xfrm>
            <a:off x="384550" y="913100"/>
            <a:ext cx="8520600" cy="391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ct val="31925"/>
              <a:buNone/>
            </a:pPr>
            <a:endParaRPr sz="5638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1925"/>
              <a:buNone/>
            </a:pPr>
            <a:r>
              <a:rPr lang="no" sz="5638"/>
              <a:t>Saker til FAU kan meldes på epost: </a:t>
            </a:r>
            <a:endParaRPr sz="5638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31925"/>
              <a:buNone/>
            </a:pPr>
            <a:r>
              <a:rPr lang="no" sz="5638" u="sng">
                <a:solidFill>
                  <a:schemeClr val="hlink"/>
                </a:solidFill>
                <a:hlinkClick r:id="rId3"/>
              </a:rPr>
              <a:t>fau.raskole@gmail.com</a:t>
            </a:r>
            <a:endParaRPr sz="5638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51661"/>
              <a:buNone/>
            </a:pPr>
            <a:endParaRPr sz="3484"/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ct val="51661"/>
              <a:buNone/>
            </a:pPr>
            <a:endParaRPr sz="3484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222222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1561"/>
              <a:buFont typeface="Arial"/>
              <a:buNone/>
            </a:pPr>
            <a:r>
              <a:rPr lang="no" sz="9624" b="1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rPr>
              <a:t>Natteravnene</a:t>
            </a:r>
            <a:endParaRPr sz="7824"/>
          </a:p>
          <a:p>
            <a:pPr marL="45720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54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54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60"/>
              <a:buFont typeface="Arial"/>
              <a:buNone/>
            </a:pPr>
            <a:r>
              <a:rPr lang="no" sz="6200" u="sng">
                <a:solidFill>
                  <a:schemeClr val="accent5"/>
                </a:solidFill>
                <a:latin typeface="Calibri"/>
                <a:ea typeface="Calibri"/>
                <a:cs typeface="Calibri"/>
                <a:sym typeface="Calibri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natteravneneraadal@gmail.com</a:t>
            </a:r>
            <a:endParaRPr sz="12215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ct val="100000"/>
              <a:buNone/>
            </a:pPr>
            <a:endParaRPr/>
          </a:p>
        </p:txBody>
      </p:sp>
      <p:pic>
        <p:nvPicPr>
          <p:cNvPr id="201" name="Google Shape;201;p2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6945725" y="3411350"/>
            <a:ext cx="1886576" cy="1419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Info fra Rådgiver</a:t>
            </a:r>
            <a:endParaRPr/>
          </a:p>
        </p:txBody>
      </p:sp>
      <p:sp>
        <p:nvSpPr>
          <p:cNvPr id="207" name="Google Shape;207;p30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4506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UDV-timene:</a:t>
            </a: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elevene vil bli kjent med de ulike studiemulighetene</a:t>
            </a: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gjennomgang av søkeportalen (vigo)</a:t>
            </a: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lvl="0" indent="-317500" algn="l" rtl="0"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ct val="100000"/>
              <a:buFont typeface="Arial"/>
              <a:buChar char="-"/>
            </a:pP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jobbe med utdanningsprogrammene og aktuelle yrker</a:t>
            </a: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Elevsamtaler</a:t>
            </a:r>
            <a:b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Alle elevene vil bli kalt inn til samtale med rådgiver angående søknad til videregående. Foresatte kan også ta kontakt ved behov</a:t>
            </a: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Foreldremøte</a:t>
            </a:r>
            <a:b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Januar - foreldremøte med informasjon om ulike valgmuligheter, info om søknadsprosessen osv.</a:t>
            </a: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Besøk fra vgs</a:t>
            </a:r>
            <a:br>
              <a:rPr lang="no" sz="56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 januar/februar inviterer vi videregående skole nærområdet til Rå skole.  </a:t>
            </a:r>
            <a:b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56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Info om påmelding kommer senere.</a:t>
            </a: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6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56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00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007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08" name="Google Shape;20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41650" y="351125"/>
            <a:ext cx="2037225" cy="801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9" name="Google Shape;209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8600" y="1152425"/>
            <a:ext cx="1805775" cy="86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Info fra Rådgiver fortsetter</a:t>
            </a:r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423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40000" lnSpcReduction="20000"/>
          </a:bodyPr>
          <a:lstStyle/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Utprøving:</a:t>
            </a:r>
            <a:b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Elevene velger aktuell studieretning og får besøke en skole som tilbyr den aktuelle studieretningen. </a:t>
            </a:r>
            <a:endParaRPr sz="4400" b="1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Skolebesøk</a:t>
            </a:r>
            <a:b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Elevene kan besøke 2 videregående skole (privat eller offentlig). Skoler tilbyr også besøkskvelder.</a:t>
            </a:r>
            <a:endParaRPr sz="4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Privat vgs/offentlig vgs.</a:t>
            </a:r>
            <a:br>
              <a:rPr lang="no" sz="4400" b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Dersom eleven ønsker å gå på </a:t>
            </a:r>
            <a:r>
              <a:rPr lang="no" sz="44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privatskole</a:t>
            </a: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, søker hen med karakterer etter første termin. Privatskoler har fortløpende inntak og elevene må oppsøke aktuell skole for å søke, som regel via nettsiden deres.</a:t>
            </a:r>
            <a:endParaRPr sz="4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Alle </a:t>
            </a:r>
            <a:r>
              <a:rPr lang="no" sz="4400" i="1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offentlige skole</a:t>
            </a:r>
            <a:r>
              <a:rPr lang="no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 søkes på gjennom søkeportalen vigo.no. Denne åpner i midten av januar og elevene bruker “minId” for å søke. </a:t>
            </a:r>
            <a:endParaRPr sz="4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sz="35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26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Eksamen</a:t>
            </a:r>
            <a:endParaRPr/>
          </a:p>
        </p:txBody>
      </p:sp>
      <p:sp>
        <p:nvSpPr>
          <p:cNvPr id="221" name="Google Shape;221;p32"/>
          <p:cNvSpPr txBox="1">
            <a:spLocks noGrp="1"/>
          </p:cNvSpPr>
          <p:nvPr>
            <p:ph type="body" idx="1"/>
          </p:nvPr>
        </p:nvSpPr>
        <p:spPr>
          <a:xfrm>
            <a:off x="311700" y="1066575"/>
            <a:ext cx="8520600" cy="381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To eksamener: én skriftlig eksamen og én muntlig eksamen</a:t>
            </a:r>
            <a:endParaRPr sz="6015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Kunngjøring av trekkfag </a:t>
            </a:r>
            <a:r>
              <a:rPr lang="no" sz="6015" b="1"/>
              <a:t>skriftlig eksamen </a:t>
            </a:r>
            <a:r>
              <a:rPr lang="no" sz="6015"/>
              <a:t>fredag 16. mai kl 09:00</a:t>
            </a:r>
            <a:endParaRPr sz="6015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                               </a:t>
            </a:r>
            <a:endParaRPr sz="6015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Tirsdag 20. mai: </a:t>
            </a:r>
            <a:r>
              <a:rPr lang="no" sz="6015" b="1"/>
              <a:t>EKSAMEN Matematikk</a:t>
            </a:r>
            <a:endParaRPr sz="6015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                             </a:t>
            </a:r>
            <a:endParaRPr sz="6015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Onsdag 21. mai: </a:t>
            </a:r>
            <a:r>
              <a:rPr lang="no" sz="6015" b="1"/>
              <a:t>EKSAMEN Norsk hovedmål</a:t>
            </a:r>
            <a:endParaRPr sz="6015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Torsdag 22. mai:</a:t>
            </a:r>
            <a:r>
              <a:rPr lang="no" sz="6015" b="1"/>
              <a:t> EKSAMEN Norsk sidemål</a:t>
            </a:r>
            <a:endParaRPr sz="6015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Fredag 23. mai: </a:t>
            </a:r>
            <a:r>
              <a:rPr lang="no" sz="6015" b="1"/>
              <a:t>EKSAMEN Engelsk</a:t>
            </a:r>
            <a:endParaRPr sz="6015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6015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Muntlig eksamen i juni, 4. juni, 6. juni og 13. june er aktuelle datoer (13. juni er vår hoveddag)</a:t>
            </a:r>
            <a:endParaRPr sz="6015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sz="6015"/>
              <a:t>Vitnemålsutdeling: 18. og 19. juni</a:t>
            </a:r>
            <a:endParaRPr sz="6015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33"/>
          <p:cNvSpPr txBox="1">
            <a:spLocks noGrp="1"/>
          </p:cNvSpPr>
          <p:nvPr>
            <p:ph type="title"/>
          </p:nvPr>
        </p:nvSpPr>
        <p:spPr>
          <a:xfrm>
            <a:off x="311700" y="141000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Andre viktige datoer: </a:t>
            </a:r>
            <a:endParaRPr/>
          </a:p>
        </p:txBody>
      </p:sp>
      <p:sp>
        <p:nvSpPr>
          <p:cNvPr id="227" name="Google Shape;227;p33"/>
          <p:cNvSpPr txBox="1">
            <a:spLocks noGrp="1"/>
          </p:cNvSpPr>
          <p:nvPr>
            <p:ph type="body" idx="1"/>
          </p:nvPr>
        </p:nvSpPr>
        <p:spPr>
          <a:xfrm>
            <a:off x="311700" y="774050"/>
            <a:ext cx="8520600" cy="411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4572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/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 b="1">
                <a:solidFill>
                  <a:srgbClr val="222222"/>
                </a:solidFill>
              </a:rPr>
              <a:t>Muntlig prøveeksamen 2. termin: </a:t>
            </a:r>
            <a:endParaRPr sz="1700" b="1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 b="1">
              <a:solidFill>
                <a:srgbClr val="222222"/>
              </a:solidFill>
            </a:endParaRPr>
          </a:p>
          <a:p>
            <a:pPr marL="0" lvl="0" indent="4572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>
                <a:solidFill>
                  <a:srgbClr val="222222"/>
                </a:solidFill>
              </a:rPr>
              <a:t>18.februar + 19.februar: forberedelse  </a:t>
            </a:r>
            <a:endParaRPr sz="1700">
              <a:solidFill>
                <a:srgbClr val="222222"/>
              </a:solidFill>
            </a:endParaRPr>
          </a:p>
          <a:p>
            <a:pPr marL="0" lvl="0" indent="45720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>
                <a:solidFill>
                  <a:srgbClr val="222222"/>
                </a:solidFill>
              </a:rPr>
              <a:t>20.februar: gjennomføring</a:t>
            </a:r>
            <a:endParaRPr sz="17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700">
              <a:solidFill>
                <a:srgbClr val="222222"/>
              </a:solidFill>
            </a:endParaRPr>
          </a:p>
          <a:p>
            <a:pPr marL="0" lvl="0" indent="0" algn="l" rtl="0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 sz="1700">
                <a:solidFill>
                  <a:srgbClr val="222222"/>
                </a:solidFill>
              </a:rPr>
              <a:t>Det anbefales at ingen tar permisjoner i 2. termin, da det er mange vurderingssituasjoner og mye som skal læres.</a:t>
            </a:r>
            <a:endParaRPr sz="1700">
              <a:solidFill>
                <a:srgbClr val="222222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p3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Behov for tilrettelegging på eksamen:</a:t>
            </a:r>
            <a:endParaRPr/>
          </a:p>
        </p:txBody>
      </p:sp>
      <p:sp>
        <p:nvSpPr>
          <p:cNvPr id="233" name="Google Shape;233;p34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Utvidet tid pga allergi, dysleksi …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Tilrettelegging i form av opplesing av tekst, tale til tekst-funksjon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De som har spesielle behov må søke om tilrettelegging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Info om dette kommer i vinter i form av skriv hjem, ta det gjerne opp på utviklingssamtale hvis du lurer på om det gjelder din ungdom.</a:t>
            </a: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Skal utjevne forskjeller, ikke være en fordel</a:t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Fritak for vurdering med karakter i sidemål</a:t>
            </a:r>
            <a:endParaRPr/>
          </a:p>
        </p:txBody>
      </p:sp>
      <p:sp>
        <p:nvSpPr>
          <p:cNvPr id="239" name="Google Shape;239;p35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Dette er mulig for de med </a:t>
            </a:r>
            <a:r>
              <a:rPr lang="no" u="sng"/>
              <a:t>store</a:t>
            </a:r>
            <a:r>
              <a:rPr lang="no"/>
              <a:t> utfordringer knyttet til språklæring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ikke tema før etter karakter 1. termin, 10. trinn er satt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diskuter med din kontaktlærer på utviklingssamtalen i februar hvis du mener dette gjelder ditt barn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no"/>
              <a:t>PPT avgjør hvem som får fritak etter uttalelse fra foresatte og faglærer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Skolehelsetjenesten på 10. trinn</a:t>
            </a:r>
            <a:endParaRPr/>
          </a:p>
        </p:txBody>
      </p:sp>
      <p:sp>
        <p:nvSpPr>
          <p:cNvPr id="245" name="Google Shape;245;p36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Påfylling av 1. klassevaksine (difteri, polio, stivkrampe og kikhoste)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Info-skriv blir sent hjem i Vigilo.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Vaksinering 13. november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Helsesykepleier har “åpen dør” og snakker mye med elever dersom de har behov for det.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5"/>
          <p:cNvSpPr txBox="1">
            <a:spLocks noGrp="1"/>
          </p:cNvSpPr>
          <p:nvPr>
            <p:ph type="title"/>
          </p:nvPr>
        </p:nvSpPr>
        <p:spPr>
          <a:xfrm>
            <a:off x="311700" y="333769"/>
            <a:ext cx="8520600" cy="53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sp>
        <p:nvSpPr>
          <p:cNvPr id="82" name="Google Shape;82;p15"/>
          <p:cNvSpPr txBox="1">
            <a:spLocks noGrp="1"/>
          </p:cNvSpPr>
          <p:nvPr>
            <p:ph type="body" idx="1"/>
          </p:nvPr>
        </p:nvSpPr>
        <p:spPr>
          <a:xfrm>
            <a:off x="311700" y="949744"/>
            <a:ext cx="8520600" cy="24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83" name="Google Shape;83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82725" y="0"/>
            <a:ext cx="754515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3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/>
              <a:t>Klassevise møter på flg. rom: </a:t>
            </a:r>
            <a:endParaRPr/>
          </a:p>
        </p:txBody>
      </p:sp>
      <p:sp>
        <p:nvSpPr>
          <p:cNvPr id="251" name="Google Shape;251;p37"/>
          <p:cNvSpPr txBox="1">
            <a:spLocks noGrp="1"/>
          </p:cNvSpPr>
          <p:nvPr>
            <p:ph type="body" idx="1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10A: rom 2 med Cecilie og Anne-Marthe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10B: rom 3 med Alexandra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10C: rom 4 med Annette og Kristin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10D: rom 5 med Runar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o" b="1"/>
              <a:t>10E: rom 6 med Emil og Huayun</a:t>
            </a:r>
            <a:endParaRPr b="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6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16"/>
          <p:cNvSpPr txBox="1"/>
          <p:nvPr/>
        </p:nvSpPr>
        <p:spPr>
          <a:xfrm>
            <a:off x="1115616" y="41151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1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5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1" name="Google Shape;91;p1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52400" y="1379310"/>
            <a:ext cx="6629401" cy="3030583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 txBox="1"/>
          <p:nvPr/>
        </p:nvSpPr>
        <p:spPr>
          <a:xfrm>
            <a:off x="318600" y="769172"/>
            <a:ext cx="7096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400"/>
              <a:buFont typeface="Arial"/>
              <a:buNone/>
            </a:pPr>
            <a:r>
              <a:rPr lang="no" sz="34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Laget rundt eleven</a:t>
            </a:r>
            <a:endParaRPr sz="34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>
            <a:spLocks noGrp="1"/>
          </p:cNvSpPr>
          <p:nvPr>
            <p:ph type="body" idx="1"/>
          </p:nvPr>
        </p:nvSpPr>
        <p:spPr>
          <a:xfrm>
            <a:off x="457200" y="900113"/>
            <a:ext cx="8229600" cy="2545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 b="1"/>
              <a:t>Ledelsen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/>
              <a:t>Rektor: Marianne Ingebrigtsen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/>
              <a:t>Avdelingsleder 8. trinn: Hilde-Merethe Ivarhus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/>
              <a:t>Avdelingsleder 9. trinn: (Cathrine H. Jacobsen)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r>
              <a:rPr lang="no"/>
              <a:t>Avdelingsleder 10. trinn: Bente L. Høiaas</a:t>
            </a:r>
            <a:endParaRPr/>
          </a:p>
        </p:txBody>
      </p:sp>
      <p:pic>
        <p:nvPicPr>
          <p:cNvPr id="99" name="Google Shape;99;p17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 txBox="1"/>
          <p:nvPr/>
        </p:nvSpPr>
        <p:spPr>
          <a:xfrm>
            <a:off x="1115616" y="41151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1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5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8"/>
          <p:cNvSpPr txBox="1">
            <a:spLocks noGrp="1"/>
          </p:cNvSpPr>
          <p:nvPr>
            <p:ph type="body" idx="1"/>
          </p:nvPr>
        </p:nvSpPr>
        <p:spPr>
          <a:xfrm>
            <a:off x="457200" y="1145756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77777"/>
              <a:buFont typeface="Arial"/>
              <a:buNone/>
            </a:pPr>
            <a:r>
              <a:rPr lang="no" b="1"/>
              <a:t>Rådgivere: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77777"/>
              <a:buFont typeface="Arial"/>
              <a:buNone/>
            </a:pPr>
            <a:r>
              <a:rPr lang="no"/>
              <a:t>Cathrine H. Jacobsen (10B, 10D og 10E)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ct val="177777"/>
              <a:buNone/>
            </a:pPr>
            <a:r>
              <a:rPr lang="no"/>
              <a:t>Frode Stubseid (10A og 10C)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Clr>
                <a:schemeClr val="dk1"/>
              </a:buClr>
              <a:buSzPct val="177777"/>
              <a:buFont typeface="Arial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8106"/>
              <a:buNone/>
            </a:pPr>
            <a:r>
              <a:rPr lang="no" b="1"/>
              <a:t>Helsesykepleier:</a:t>
            </a:r>
            <a:r>
              <a:rPr lang="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59999"/>
              <a:buNone/>
            </a:pPr>
            <a:r>
              <a:rPr lang="no"/>
              <a:t>Line S. Thøgersen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8106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8106"/>
              <a:buNone/>
            </a:pPr>
            <a:r>
              <a:rPr lang="no" b="1"/>
              <a:t>Miljøveileder:</a:t>
            </a:r>
            <a:r>
              <a:rPr lang="no"/>
              <a:t>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59999"/>
              <a:buNone/>
            </a:pPr>
            <a:r>
              <a:rPr lang="no"/>
              <a:t>Svanhild Garvik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ct val="108106"/>
              <a:buNone/>
            </a:pPr>
            <a:r>
              <a:rPr lang="no"/>
              <a:t>Utekontakten er tilstede på skolen i noen storefri og på kveldstid </a:t>
            </a: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  <a:p>
            <a:pPr marL="342900" lvl="0" indent="-139700" algn="l" rtl="0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ct val="177777"/>
              <a:buNone/>
            </a:pPr>
            <a:endParaRPr/>
          </a:p>
        </p:txBody>
      </p:sp>
      <p:pic>
        <p:nvPicPr>
          <p:cNvPr id="107" name="Google Shape;107;p18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9"/>
          <p:cNvSpPr txBox="1">
            <a:spLocks noGrp="1"/>
          </p:cNvSpPr>
          <p:nvPr>
            <p:ph type="body" idx="1"/>
          </p:nvPr>
        </p:nvSpPr>
        <p:spPr>
          <a:xfrm>
            <a:off x="457200" y="1051425"/>
            <a:ext cx="8229600" cy="339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Kontaktlærere og faglærere på 9. trinn: 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10A: Cecilie og Anne-Marthe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10B: Alexandra 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10C: Snorre (Kristin) og Annette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10D: Runar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r>
              <a:rPr lang="no"/>
              <a:t>10E: Huayun og Emil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114" name="Google Shape;114;p19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9"/>
          <p:cNvSpPr txBox="1"/>
          <p:nvPr/>
        </p:nvSpPr>
        <p:spPr>
          <a:xfrm>
            <a:off x="1115616" y="41151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1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15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20"/>
          <p:cNvSpPr txBox="1">
            <a:spLocks noGrp="1"/>
          </p:cNvSpPr>
          <p:nvPr>
            <p:ph type="body" idx="1"/>
          </p:nvPr>
        </p:nvSpPr>
        <p:spPr>
          <a:xfrm>
            <a:off x="581500" y="1553925"/>
            <a:ext cx="8229600" cy="2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457200" lvl="0" indent="-342900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Nye §-henvisninger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Tett oppfølging av fravær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Elevmedvirkning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Elevens beste</a:t>
            </a:r>
            <a:endParaRPr/>
          </a:p>
          <a:p>
            <a:pPr marL="457200" lvl="0" indent="-3429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no"/>
              <a:t>Skoleregler</a:t>
            </a:r>
            <a:endParaRPr/>
          </a:p>
          <a:p>
            <a:pPr marL="3429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2323"/>
              <a:buNone/>
            </a:pPr>
            <a:endParaRPr/>
          </a:p>
        </p:txBody>
      </p:sp>
      <p:pic>
        <p:nvPicPr>
          <p:cNvPr id="122" name="Google Shape;122;p20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23" name="Google Shape;123;p20"/>
          <p:cNvSpPr txBox="1"/>
          <p:nvPr/>
        </p:nvSpPr>
        <p:spPr>
          <a:xfrm>
            <a:off x="1115616" y="41151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0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sz="900"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0"/>
          <p:cNvSpPr txBox="1"/>
          <p:nvPr/>
        </p:nvSpPr>
        <p:spPr>
          <a:xfrm>
            <a:off x="503800" y="856413"/>
            <a:ext cx="5397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" sz="32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Ny opplæringslov</a:t>
            </a:r>
            <a:endParaRPr sz="3200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1"/>
          <p:cNvSpPr txBox="1">
            <a:spLocks noGrp="1"/>
          </p:cNvSpPr>
          <p:nvPr>
            <p:ph type="body" idx="1"/>
          </p:nvPr>
        </p:nvSpPr>
        <p:spPr>
          <a:xfrm>
            <a:off x="581500" y="1553925"/>
            <a:ext cx="8229600" cy="2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800"/>
              <a:buNone/>
            </a:pPr>
            <a:endParaRPr/>
          </a:p>
          <a:p>
            <a:pPr marL="457200" lvl="0" indent="0" algn="l" rtl="0">
              <a:lnSpc>
                <a:spcPct val="100000"/>
              </a:lnSpc>
              <a:spcBef>
                <a:spcPts val="592"/>
              </a:spcBef>
              <a:spcAft>
                <a:spcPts val="0"/>
              </a:spcAft>
              <a:buSzPts val="1800"/>
              <a:buNone/>
            </a:pPr>
            <a:endParaRPr/>
          </a:p>
        </p:txBody>
      </p:sp>
      <p:pic>
        <p:nvPicPr>
          <p:cNvPr id="131" name="Google Shape;131;p21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1"/>
          <p:cNvSpPr txBox="1"/>
          <p:nvPr/>
        </p:nvSpPr>
        <p:spPr>
          <a:xfrm>
            <a:off x="1056116" y="42706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0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3" name="Google Shape;133;p21"/>
          <p:cNvSpPr txBox="1"/>
          <p:nvPr/>
        </p:nvSpPr>
        <p:spPr>
          <a:xfrm>
            <a:off x="778850" y="815663"/>
            <a:ext cx="16113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" sz="3200" b="1" i="0" u="none" strike="noStrike" cap="none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§ 12-</a:t>
            </a:r>
            <a:r>
              <a:rPr lang="no" sz="3200" b="1">
                <a:solidFill>
                  <a:srgbClr val="222222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no" sz="3200" b="1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 </a:t>
            </a:r>
            <a:endParaRPr sz="3200" b="1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4" name="Google Shape;134;p21"/>
          <p:cNvSpPr txBox="1"/>
          <p:nvPr/>
        </p:nvSpPr>
        <p:spPr>
          <a:xfrm>
            <a:off x="2932875" y="859313"/>
            <a:ext cx="62277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5" name="Google Shape;135;p21"/>
          <p:cNvSpPr txBox="1"/>
          <p:nvPr/>
        </p:nvSpPr>
        <p:spPr>
          <a:xfrm>
            <a:off x="910025" y="1796738"/>
            <a:ext cx="17433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6" name="Google Shape;136;p2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22488" y="1696219"/>
            <a:ext cx="2466018" cy="2477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7" name="Google Shape;137;p21"/>
          <p:cNvSpPr txBox="1"/>
          <p:nvPr/>
        </p:nvSpPr>
        <p:spPr>
          <a:xfrm>
            <a:off x="4413025" y="1155338"/>
            <a:ext cx="4747500" cy="67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3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1"/>
          <p:cNvSpPr txBox="1"/>
          <p:nvPr/>
        </p:nvSpPr>
        <p:spPr>
          <a:xfrm>
            <a:off x="3609600" y="1251900"/>
            <a:ext cx="5253300" cy="35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marR="0" lvl="0" indent="0" algn="just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700" b="1" i="1" u="none" strike="noStrike" cap="none">
              <a:solidFill>
                <a:srgbClr val="0000FF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0" marR="0" lvl="0" indent="0" algn="just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o" sz="4000" b="1" i="0" u="none" strike="noStrike" cap="none">
                <a:solidFill>
                  <a:srgbClr val="0000FF"/>
                </a:solidFill>
                <a:latin typeface="Caveat"/>
                <a:ea typeface="Caveat"/>
                <a:cs typeface="Caveat"/>
                <a:sym typeface="Caveat"/>
              </a:rPr>
              <a:t>Alle elever har rett til et trygt og godt skolemiljø	som	fremmer helse, inkludering,	trivsel og læring.</a:t>
            </a:r>
            <a:endParaRPr sz="4000" b="1" i="0" u="none" strike="noStrike" cap="none">
              <a:solidFill>
                <a:srgbClr val="0000FF"/>
              </a:solidFill>
              <a:latin typeface="Caveat"/>
              <a:ea typeface="Caveat"/>
              <a:cs typeface="Caveat"/>
              <a:sym typeface="Caveat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4800"/>
              <a:buFont typeface="Arial"/>
              <a:buNone/>
            </a:pPr>
            <a:endParaRPr sz="48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22"/>
          <p:cNvSpPr txBox="1">
            <a:spLocks noGrp="1"/>
          </p:cNvSpPr>
          <p:nvPr>
            <p:ph type="body" idx="1"/>
          </p:nvPr>
        </p:nvSpPr>
        <p:spPr>
          <a:xfrm>
            <a:off x="581500" y="1724850"/>
            <a:ext cx="8229600" cy="285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457200" lvl="0" indent="-325755" algn="l" rtl="0">
              <a:lnSpc>
                <a:spcPct val="150000"/>
              </a:lnSpc>
              <a:spcBef>
                <a:spcPts val="36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Komme forberedt og presis på skolen.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Delta aktivt i undervisningen.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Gjøre skolearbeidet til rett tid og innenfor frister satt av lærer.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Snakke fint om, til og med, andre. Dette gjelder både fysisk og digitalt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Behandle de du møter i skolehverdagen med respekt.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Følge beskjeder fra de voksne på skolen.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Bare bruke mobiltelefonen når det er avtalt med lærer.</a:t>
            </a:r>
            <a:endParaRPr sz="1800"/>
          </a:p>
          <a:p>
            <a:pPr marL="457200" lvl="0" indent="-325755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no" sz="1800"/>
              <a:t>Bare ta eller dele bilder, film eller lydopptak når du har fått lov til dette.</a:t>
            </a:r>
            <a:endParaRPr sz="1800"/>
          </a:p>
          <a:p>
            <a:pPr marL="457200" lvl="0" indent="0" algn="l" rtl="0">
              <a:lnSpc>
                <a:spcPct val="150000"/>
              </a:lnSpc>
              <a:spcBef>
                <a:spcPts val="592"/>
              </a:spcBef>
              <a:spcAft>
                <a:spcPts val="0"/>
              </a:spcAft>
              <a:buSzPct val="100000"/>
              <a:buNone/>
            </a:pPr>
            <a:endParaRPr/>
          </a:p>
        </p:txBody>
      </p:sp>
      <p:pic>
        <p:nvPicPr>
          <p:cNvPr id="145" name="Google Shape;145;p22" descr="Bergenk1[1]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18588" y="77390"/>
            <a:ext cx="1882378" cy="531019"/>
          </a:xfrm>
          <a:prstGeom prst="rect">
            <a:avLst/>
          </a:prstGeom>
          <a:noFill/>
          <a:ln>
            <a:noFill/>
          </a:ln>
        </p:spPr>
      </p:pic>
      <p:sp>
        <p:nvSpPr>
          <p:cNvPr id="146" name="Google Shape;146;p22"/>
          <p:cNvSpPr txBox="1"/>
          <p:nvPr/>
        </p:nvSpPr>
        <p:spPr>
          <a:xfrm>
            <a:off x="1115616" y="411510"/>
            <a:ext cx="1451100" cy="278400"/>
          </a:xfrm>
          <a:prstGeom prst="rect">
            <a:avLst/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no" sz="1000" b="0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RÅ SKOLE</a:t>
            </a:r>
            <a:endParaRPr b="0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2"/>
          <p:cNvSpPr txBox="1"/>
          <p:nvPr/>
        </p:nvSpPr>
        <p:spPr>
          <a:xfrm>
            <a:off x="778850" y="815663"/>
            <a:ext cx="6400200" cy="531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no" sz="32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Forventninger til elevene:</a:t>
            </a:r>
            <a:endParaRPr sz="3200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no" sz="1800" b="1" i="0" u="none" strike="noStrike" cap="none">
                <a:solidFill>
                  <a:srgbClr val="222222"/>
                </a:solidFill>
                <a:latin typeface="Arial"/>
                <a:ea typeface="Arial"/>
                <a:cs typeface="Arial"/>
                <a:sym typeface="Arial"/>
              </a:rPr>
              <a:t>Elevene skal vise alminnelig god orden og oppførsel</a:t>
            </a:r>
            <a:endParaRPr sz="1800" b="1" i="0" u="none" strike="noStrike" cap="none">
              <a:solidFill>
                <a:srgbClr val="222222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1336</Words>
  <Application>Microsoft Office PowerPoint</Application>
  <PresentationFormat>Skjermfremvisning (16:9)</PresentationFormat>
  <Paragraphs>197</Paragraphs>
  <Slides>20</Slides>
  <Notes>20</Notes>
  <HiddenSlides>0</HiddenSlides>
  <MMClips>0</MMClips>
  <ScaleCrop>false</ScaleCrop>
  <HeadingPairs>
    <vt:vector size="6" baseType="variant">
      <vt:variant>
        <vt:lpstr>Brukte skrifter</vt:lpstr>
      </vt:variant>
      <vt:variant>
        <vt:i4>7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20</vt:i4>
      </vt:variant>
    </vt:vector>
  </HeadingPairs>
  <TitlesOfParts>
    <vt:vector size="28" baseType="lpstr">
      <vt:lpstr>Noto Sans Symbols</vt:lpstr>
      <vt:lpstr>Arial</vt:lpstr>
      <vt:lpstr>Calibri</vt:lpstr>
      <vt:lpstr>Open Sans</vt:lpstr>
      <vt:lpstr>PT Sans Narrow</vt:lpstr>
      <vt:lpstr>Caveat</vt:lpstr>
      <vt:lpstr>Comic Sans MS</vt:lpstr>
      <vt:lpstr>Tropic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PowerPoint-presentasjon</vt:lpstr>
      <vt:lpstr>Skolens fokusområder</vt:lpstr>
      <vt:lpstr>FAU</vt:lpstr>
      <vt:lpstr>Info fra Rådgiver</vt:lpstr>
      <vt:lpstr>Info fra Rådgiver fortsetter</vt:lpstr>
      <vt:lpstr>Eksamen</vt:lpstr>
      <vt:lpstr>Andre viktige datoer: </vt:lpstr>
      <vt:lpstr>Behov for tilrettelegging på eksamen:</vt:lpstr>
      <vt:lpstr>Fritak for vurdering med karakter i sidemål</vt:lpstr>
      <vt:lpstr>Skolehelsetjenesten på 10. trinn</vt:lpstr>
      <vt:lpstr>Klassevise møter på flg. rom: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Ingebrigtsen, Marianne</dc:creator>
  <cp:lastModifiedBy>Ingebrigtsen, Marianne</cp:lastModifiedBy>
  <cp:revision>1</cp:revision>
  <dcterms:modified xsi:type="dcterms:W3CDTF">2024-09-06T08:03:20Z</dcterms:modified>
</cp:coreProperties>
</file>