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9144000"/>
  <p:notesSz cx="6810375" cy="9942500"/>
  <p:embeddedFontLst>
    <p:embeddedFont>
      <p:font typeface="Roboto"/>
      <p:regular r:id="rId18"/>
      <p:bold r:id="rId19"/>
      <p:italic r:id="rId20"/>
      <p:boldItalic r:id="rId21"/>
    </p:embeddedFont>
    <p:embeddedFont>
      <p:font typeface="Montserrat"/>
      <p:regular r:id="rId22"/>
      <p:bold r:id="rId23"/>
      <p:italic r:id="rId24"/>
      <p:boldItalic r:id="rId25"/>
    </p:embeddedFont>
    <p:embeddedFont>
      <p:font typeface="Lato"/>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30" roundtripDataSignature="AMtx7mgu6OCW6WQtuLyjTDQe8XKx8trfE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22" Type="http://schemas.openxmlformats.org/officeDocument/2006/relationships/font" Target="fonts/Montserrat-regular.fntdata"/><Relationship Id="rId21" Type="http://schemas.openxmlformats.org/officeDocument/2006/relationships/font" Target="fonts/Roboto-boldItalic.fntdata"/><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regular.fntdata"/><Relationship Id="rId25" Type="http://schemas.openxmlformats.org/officeDocument/2006/relationships/font" Target="fonts/Montserrat-boldItalic.fntdata"/><Relationship Id="rId28" Type="http://schemas.openxmlformats.org/officeDocument/2006/relationships/font" Target="fonts/Lato-italic.fntdata"/><Relationship Id="rId27" Type="http://schemas.openxmlformats.org/officeDocument/2006/relationships/font" Target="fonts/Lat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boldItalic.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oboto-bold.fntdata"/><Relationship Id="rId18" Type="http://schemas.openxmlformats.org/officeDocument/2006/relationships/font" Target="fonts/Robo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51162" cy="4968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57625" y="0"/>
            <a:ext cx="2951162" cy="496887"/>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920750" y="746125"/>
            <a:ext cx="4968875"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81037" y="4722812"/>
            <a:ext cx="5448300" cy="44735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n"/>
          <p:cNvSpPr txBox="1"/>
          <p:nvPr>
            <p:ph idx="11" type="ftr"/>
          </p:nvPr>
        </p:nvSpPr>
        <p:spPr>
          <a:xfrm>
            <a:off x="0" y="9444037"/>
            <a:ext cx="2951162" cy="4968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57625" y="9444037"/>
            <a:ext cx="2951162" cy="4968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notes"/>
          <p:cNvSpPr/>
          <p:nvPr>
            <p:ph idx="2" type="sldImg"/>
          </p:nvPr>
        </p:nvSpPr>
        <p:spPr>
          <a:xfrm>
            <a:off x="920750" y="746125"/>
            <a:ext cx="496887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42" name="Google Shape;142;p1:notes"/>
          <p:cNvSpPr txBox="1"/>
          <p:nvPr>
            <p:ph idx="1" type="body"/>
          </p:nvPr>
        </p:nvSpPr>
        <p:spPr>
          <a:xfrm>
            <a:off x="681037" y="4722812"/>
            <a:ext cx="5448300" cy="44735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 name="Google Shape;143;p1:notes"/>
          <p:cNvSpPr txBox="1"/>
          <p:nvPr/>
        </p:nvSpPr>
        <p:spPr>
          <a:xfrm>
            <a:off x="3857625" y="9444037"/>
            <a:ext cx="2951162" cy="4968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f69bc2bfab_2_6:notes"/>
          <p:cNvSpPr/>
          <p:nvPr>
            <p:ph idx="2" type="sldImg"/>
          </p:nvPr>
        </p:nvSpPr>
        <p:spPr>
          <a:xfrm>
            <a:off x="920750" y="746125"/>
            <a:ext cx="4968900" cy="37275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f69bc2bfab_2_6:notes"/>
          <p:cNvSpPr txBox="1"/>
          <p:nvPr>
            <p:ph idx="1" type="body"/>
          </p:nvPr>
        </p:nvSpPr>
        <p:spPr>
          <a:xfrm>
            <a:off x="681037" y="4722812"/>
            <a:ext cx="5448300" cy="4473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g2f69bc2bfab_2_6:notes"/>
          <p:cNvSpPr txBox="1"/>
          <p:nvPr>
            <p:ph idx="12" type="sldNum"/>
          </p:nvPr>
        </p:nvSpPr>
        <p:spPr>
          <a:xfrm>
            <a:off x="3857625" y="9444037"/>
            <a:ext cx="2951100" cy="49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2:notes"/>
          <p:cNvSpPr/>
          <p:nvPr>
            <p:ph idx="2" type="sldImg"/>
          </p:nvPr>
        </p:nvSpPr>
        <p:spPr>
          <a:xfrm>
            <a:off x="920750" y="746125"/>
            <a:ext cx="496887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15" name="Google Shape;215;p12:notes"/>
          <p:cNvSpPr txBox="1"/>
          <p:nvPr>
            <p:ph idx="1" type="body"/>
          </p:nvPr>
        </p:nvSpPr>
        <p:spPr>
          <a:xfrm>
            <a:off x="681037" y="4722812"/>
            <a:ext cx="5448300" cy="44735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6" name="Google Shape;216;p12:notes"/>
          <p:cNvSpPr txBox="1"/>
          <p:nvPr/>
        </p:nvSpPr>
        <p:spPr>
          <a:xfrm>
            <a:off x="3857625" y="9444037"/>
            <a:ext cx="2951162" cy="4968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7910e22ffa_0_0:notes"/>
          <p:cNvSpPr/>
          <p:nvPr>
            <p:ph idx="2" type="sldImg"/>
          </p:nvPr>
        </p:nvSpPr>
        <p:spPr>
          <a:xfrm>
            <a:off x="920750" y="746125"/>
            <a:ext cx="49689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222" name="Google Shape;222;g27910e22ffa_0_0:notes"/>
          <p:cNvSpPr txBox="1"/>
          <p:nvPr>
            <p:ph idx="1" type="body"/>
          </p:nvPr>
        </p:nvSpPr>
        <p:spPr>
          <a:xfrm>
            <a:off x="681037" y="4722812"/>
            <a:ext cx="5448300" cy="4473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3" name="Google Shape;223;g27910e22ffa_0_0:notes"/>
          <p:cNvSpPr txBox="1"/>
          <p:nvPr>
            <p:ph idx="12" type="sldNum"/>
          </p:nvPr>
        </p:nvSpPr>
        <p:spPr>
          <a:xfrm>
            <a:off x="3857625" y="9444037"/>
            <a:ext cx="2951100" cy="4968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2:notes"/>
          <p:cNvSpPr/>
          <p:nvPr>
            <p:ph idx="2" type="sldImg"/>
          </p:nvPr>
        </p:nvSpPr>
        <p:spPr>
          <a:xfrm>
            <a:off x="920750" y="746125"/>
            <a:ext cx="4968875" cy="3727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50" name="Google Shape;150;p2:notes"/>
          <p:cNvSpPr txBox="1"/>
          <p:nvPr>
            <p:ph idx="1" type="body"/>
          </p:nvPr>
        </p:nvSpPr>
        <p:spPr>
          <a:xfrm>
            <a:off x="681037" y="4722812"/>
            <a:ext cx="5448300" cy="44735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t/>
            </a:r>
            <a:endParaRPr>
              <a:highlight>
                <a:srgbClr val="FFFF00"/>
              </a:highlight>
            </a:endParaRPr>
          </a:p>
          <a:p>
            <a:pPr indent="0" lvl="0" marL="0" rtl="0" algn="l">
              <a:lnSpc>
                <a:spcPct val="100000"/>
              </a:lnSpc>
              <a:spcBef>
                <a:spcPts val="0"/>
              </a:spcBef>
              <a:spcAft>
                <a:spcPts val="0"/>
              </a:spcAft>
              <a:buSzPts val="1800"/>
              <a:buNone/>
            </a:pPr>
            <a:r>
              <a:t/>
            </a:r>
            <a:endParaRPr>
              <a:highlight>
                <a:srgbClr val="FFFF00"/>
              </a:highlight>
            </a:endParaRPr>
          </a:p>
        </p:txBody>
      </p:sp>
      <p:sp>
        <p:nvSpPr>
          <p:cNvPr id="151" name="Google Shape;151;p2:notes"/>
          <p:cNvSpPr txBox="1"/>
          <p:nvPr/>
        </p:nvSpPr>
        <p:spPr>
          <a:xfrm>
            <a:off x="3857625" y="9444037"/>
            <a:ext cx="2951162" cy="4968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4400"/>
              <a:buFont typeface="Arial"/>
              <a:buNone/>
            </a:pPr>
            <a:fld id="{00000000-1234-1234-1234-123412341234}" type="slidenum">
              <a:rPr b="0" i="0" lang="en-US" sz="4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502eb4dcdd_2_2:notes"/>
          <p:cNvSpPr/>
          <p:nvPr>
            <p:ph idx="2" type="sldImg"/>
          </p:nvPr>
        </p:nvSpPr>
        <p:spPr>
          <a:xfrm>
            <a:off x="920750" y="746125"/>
            <a:ext cx="49689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156" name="Google Shape;156;g1502eb4dcdd_2_2:notes"/>
          <p:cNvSpPr txBox="1"/>
          <p:nvPr>
            <p:ph idx="1" type="body"/>
          </p:nvPr>
        </p:nvSpPr>
        <p:spPr>
          <a:xfrm>
            <a:off x="681037" y="4722812"/>
            <a:ext cx="5448300" cy="4473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7" name="Google Shape;157;g1502eb4dcdd_2_2:notes"/>
          <p:cNvSpPr txBox="1"/>
          <p:nvPr>
            <p:ph idx="12" type="sldNum"/>
          </p:nvPr>
        </p:nvSpPr>
        <p:spPr>
          <a:xfrm>
            <a:off x="3857625" y="9444037"/>
            <a:ext cx="2951100" cy="4968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502eb4dcdd_2_32:notes"/>
          <p:cNvSpPr/>
          <p:nvPr>
            <p:ph idx="2" type="sldImg"/>
          </p:nvPr>
        </p:nvSpPr>
        <p:spPr>
          <a:xfrm>
            <a:off x="920750" y="746125"/>
            <a:ext cx="49689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163" name="Google Shape;163;g1502eb4dcdd_2_32:notes"/>
          <p:cNvSpPr txBox="1"/>
          <p:nvPr>
            <p:ph idx="1" type="body"/>
          </p:nvPr>
        </p:nvSpPr>
        <p:spPr>
          <a:xfrm>
            <a:off x="681037" y="4722812"/>
            <a:ext cx="5448300" cy="4473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Bergen kommune har bestemt at all kommunikasjon mellom skole og hjem skal foregå via kommunikasjonsappen, Vigilo.</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Her sender dere meldinger til lærerne eller til oss i ledelsen når dere trenger å kommunisere med oss.</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Selv om det er dette som er vårt kommunikasjonsmiddel og det er en trygg arena å kommunisere på, så skal det ikke bli delt sensitiv informasjon her. Har dere noe dere trenger å ta opp av sensitiv art, så må dere bruke kontaktskjema som dere finner på skolens hjemmeside. Dette gjelder også dersom dere skal søke om fri over to dager, så må dere bruke kontaktskjema.</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US" sz="1200">
                <a:solidFill>
                  <a:schemeClr val="dk1"/>
                </a:solidFill>
              </a:rPr>
              <a:t>Vigilo blir altså brukt til den daglige kontakten. Dere velger selv hvem dere ønsker å sende den aktuelle meldingen til. </a:t>
            </a:r>
            <a:endParaRPr/>
          </a:p>
        </p:txBody>
      </p:sp>
      <p:sp>
        <p:nvSpPr>
          <p:cNvPr id="164" name="Google Shape;164;g1502eb4dcdd_2_32:notes"/>
          <p:cNvSpPr txBox="1"/>
          <p:nvPr>
            <p:ph idx="12" type="sldNum"/>
          </p:nvPr>
        </p:nvSpPr>
        <p:spPr>
          <a:xfrm>
            <a:off x="3857625" y="9444037"/>
            <a:ext cx="2951100" cy="4968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f690e0c1dc_0_0:notes"/>
          <p:cNvSpPr/>
          <p:nvPr>
            <p:ph idx="2" type="sldImg"/>
          </p:nvPr>
        </p:nvSpPr>
        <p:spPr>
          <a:xfrm>
            <a:off x="920750" y="746125"/>
            <a:ext cx="4968900" cy="37275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f690e0c1dc_0_0:notes"/>
          <p:cNvSpPr txBox="1"/>
          <p:nvPr>
            <p:ph idx="1" type="body"/>
          </p:nvPr>
        </p:nvSpPr>
        <p:spPr>
          <a:xfrm>
            <a:off x="681037" y="4722812"/>
            <a:ext cx="5448300" cy="4473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g2f690e0c1dc_0_0:notes"/>
          <p:cNvSpPr txBox="1"/>
          <p:nvPr>
            <p:ph idx="12" type="sldNum"/>
          </p:nvPr>
        </p:nvSpPr>
        <p:spPr>
          <a:xfrm>
            <a:off x="3857625" y="9444037"/>
            <a:ext cx="2951100" cy="49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78aeebe9c3_1_16:notes"/>
          <p:cNvSpPr/>
          <p:nvPr>
            <p:ph idx="2" type="sldImg"/>
          </p:nvPr>
        </p:nvSpPr>
        <p:spPr>
          <a:xfrm>
            <a:off x="920750" y="746125"/>
            <a:ext cx="49689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178" name="Google Shape;178;g278aeebe9c3_1_16:notes"/>
          <p:cNvSpPr txBox="1"/>
          <p:nvPr>
            <p:ph idx="1" type="body"/>
          </p:nvPr>
        </p:nvSpPr>
        <p:spPr>
          <a:xfrm>
            <a:off x="681037" y="4722812"/>
            <a:ext cx="5448300" cy="4473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Skolen har valgt å ha ekstra fokus på 3 felles skole regler fra denne høsten av. Dette fordi vi forrige skoleår opplevde en økning i klokke og mobilbruk og elever som ikke tar imot beskjeder eller forlater læringsrommet</a:t>
            </a:r>
            <a:endParaRPr/>
          </a:p>
        </p:txBody>
      </p:sp>
      <p:sp>
        <p:nvSpPr>
          <p:cNvPr id="179" name="Google Shape;179;g278aeebe9c3_1_16:notes"/>
          <p:cNvSpPr txBox="1"/>
          <p:nvPr>
            <p:ph idx="12" type="sldNum"/>
          </p:nvPr>
        </p:nvSpPr>
        <p:spPr>
          <a:xfrm>
            <a:off x="3857625" y="9444037"/>
            <a:ext cx="2951100" cy="4968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78aeebe9c3_1_3:notes"/>
          <p:cNvSpPr/>
          <p:nvPr>
            <p:ph idx="2" type="sldImg"/>
          </p:nvPr>
        </p:nvSpPr>
        <p:spPr>
          <a:xfrm>
            <a:off x="920750" y="746125"/>
            <a:ext cx="49689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186" name="Google Shape;186;g278aeebe9c3_1_3:notes"/>
          <p:cNvSpPr txBox="1"/>
          <p:nvPr>
            <p:ph idx="1" type="body"/>
          </p:nvPr>
        </p:nvSpPr>
        <p:spPr>
          <a:xfrm>
            <a:off x="681037" y="4722812"/>
            <a:ext cx="5448300" cy="4473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7" name="Google Shape;187;g278aeebe9c3_1_3:notes"/>
          <p:cNvSpPr txBox="1"/>
          <p:nvPr>
            <p:ph idx="12" type="sldNum"/>
          </p:nvPr>
        </p:nvSpPr>
        <p:spPr>
          <a:xfrm>
            <a:off x="3857625" y="9444037"/>
            <a:ext cx="2951100" cy="4968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edf7989087_0_27:notes"/>
          <p:cNvSpPr/>
          <p:nvPr>
            <p:ph idx="2" type="sldImg"/>
          </p:nvPr>
        </p:nvSpPr>
        <p:spPr>
          <a:xfrm>
            <a:off x="920750" y="746125"/>
            <a:ext cx="49689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193" name="Google Shape;193;gedf7989087_0_27:notes"/>
          <p:cNvSpPr txBox="1"/>
          <p:nvPr>
            <p:ph idx="1" type="body"/>
          </p:nvPr>
        </p:nvSpPr>
        <p:spPr>
          <a:xfrm>
            <a:off x="681037" y="4722812"/>
            <a:ext cx="5448300" cy="4473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4" name="Google Shape;194;gedf7989087_0_27:notes"/>
          <p:cNvSpPr txBox="1"/>
          <p:nvPr>
            <p:ph idx="12" type="sldNum"/>
          </p:nvPr>
        </p:nvSpPr>
        <p:spPr>
          <a:xfrm>
            <a:off x="3857625" y="9444037"/>
            <a:ext cx="2951100" cy="4968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f69bc2bfab_2_0:notes"/>
          <p:cNvSpPr/>
          <p:nvPr>
            <p:ph idx="2" type="sldImg"/>
          </p:nvPr>
        </p:nvSpPr>
        <p:spPr>
          <a:xfrm>
            <a:off x="920750" y="746125"/>
            <a:ext cx="4968900" cy="37275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f69bc2bfab_2_0:notes"/>
          <p:cNvSpPr txBox="1"/>
          <p:nvPr>
            <p:ph idx="1" type="body"/>
          </p:nvPr>
        </p:nvSpPr>
        <p:spPr>
          <a:xfrm>
            <a:off x="681037" y="4722812"/>
            <a:ext cx="5448300" cy="4473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g2f69bc2bfab_2_0:notes"/>
          <p:cNvSpPr txBox="1"/>
          <p:nvPr>
            <p:ph idx="12" type="sldNum"/>
          </p:nvPr>
        </p:nvSpPr>
        <p:spPr>
          <a:xfrm>
            <a:off x="3857625" y="9444037"/>
            <a:ext cx="2951100" cy="49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g2f69bc2bfab_1_317"/>
          <p:cNvSpPr/>
          <p:nvPr/>
        </p:nvSpPr>
        <p:spPr>
          <a:xfrm rot="5400000">
            <a:off x="7226400" y="274573"/>
            <a:ext cx="21915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 name="Google Shape;15;g2f69bc2bfab_1_317"/>
          <p:cNvGrpSpPr/>
          <p:nvPr/>
        </p:nvGrpSpPr>
        <p:grpSpPr>
          <a:xfrm>
            <a:off x="0" y="654"/>
            <a:ext cx="5153705" cy="6845694"/>
            <a:chOff x="0" y="75"/>
            <a:chExt cx="5153705" cy="5152950"/>
          </a:xfrm>
        </p:grpSpPr>
        <p:sp>
          <p:nvSpPr>
            <p:cNvPr id="16" name="Google Shape;16;g2f69bc2bfab_1_317"/>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g2f69bc2bfab_1_317"/>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g2f69bc2bfab_1_317"/>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g2f69bc2bfab_1_317"/>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 name="Google Shape;20;g2f69bc2bfab_1_317"/>
          <p:cNvSpPr txBox="1"/>
          <p:nvPr>
            <p:ph type="ctrTitle"/>
          </p:nvPr>
        </p:nvSpPr>
        <p:spPr>
          <a:xfrm>
            <a:off x="3537150" y="2104533"/>
            <a:ext cx="5017500" cy="21051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1" name="Google Shape;21;g2f69bc2bfab_1_317"/>
          <p:cNvSpPr txBox="1"/>
          <p:nvPr>
            <p:ph idx="1" type="subTitle"/>
          </p:nvPr>
        </p:nvSpPr>
        <p:spPr>
          <a:xfrm>
            <a:off x="5083950" y="5233233"/>
            <a:ext cx="3470700" cy="6747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22" name="Google Shape;22;g2f69bc2bfab_1_317"/>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9" name="Shape 109"/>
        <p:cNvGrpSpPr/>
        <p:nvPr/>
      </p:nvGrpSpPr>
      <p:grpSpPr>
        <a:xfrm>
          <a:off x="0" y="0"/>
          <a:ext cx="0" cy="0"/>
          <a:chOff x="0" y="0"/>
          <a:chExt cx="0" cy="0"/>
        </a:xfrm>
      </p:grpSpPr>
      <p:grpSp>
        <p:nvGrpSpPr>
          <p:cNvPr id="110" name="Google Shape;110;g2f69bc2bfab_1_413"/>
          <p:cNvGrpSpPr/>
          <p:nvPr/>
        </p:nvGrpSpPr>
        <p:grpSpPr>
          <a:xfrm>
            <a:off x="4406400" y="0"/>
            <a:ext cx="4737600" cy="6857248"/>
            <a:chOff x="4406400" y="0"/>
            <a:chExt cx="4737600" cy="5143065"/>
          </a:xfrm>
        </p:grpSpPr>
        <p:sp>
          <p:nvSpPr>
            <p:cNvPr id="111" name="Google Shape;111;g2f69bc2bfab_1_41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g2f69bc2bfab_1_41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g2f69bc2bfab_1_41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g2f69bc2bfab_1_41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g2f69bc2bfab_1_41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g2f69bc2bfab_1_41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g2f69bc2bfab_1_41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g2f69bc2bfab_1_41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g2f69bc2bfab_1_41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g2f69bc2bfab_1_41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g2f69bc2bfab_1_41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g2f69bc2bfab_1_41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g2f69bc2bfab_1_41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g2f69bc2bfab_1_41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g2f69bc2bfab_1_41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g2f69bc2bfab_1_41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2f69bc2bfab_1_41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g2f69bc2bfab_1_41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9" name="Google Shape;129;g2f69bc2bfab_1_413"/>
          <p:cNvSpPr txBox="1"/>
          <p:nvPr>
            <p:ph hasCustomPrompt="1" type="title"/>
          </p:nvPr>
        </p:nvSpPr>
        <p:spPr>
          <a:xfrm>
            <a:off x="823850" y="1712900"/>
            <a:ext cx="4776000" cy="1734300"/>
          </a:xfrm>
          <a:prstGeom prst="rect">
            <a:avLst/>
          </a:prstGeom>
        </p:spPr>
        <p:txBody>
          <a:bodyPr anchorCtr="0" anchor="t" bIns="91425" lIns="91425" spcFirstLastPara="1" rIns="91425" wrap="square" tIns="91425">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30" name="Google Shape;130;g2f69bc2bfab_1_413"/>
          <p:cNvSpPr txBox="1"/>
          <p:nvPr>
            <p:ph idx="1" type="body"/>
          </p:nvPr>
        </p:nvSpPr>
        <p:spPr>
          <a:xfrm>
            <a:off x="823850" y="3524166"/>
            <a:ext cx="4776000" cy="1625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1" name="Google Shape;131;g2f69bc2bfab_1_413"/>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2" name="Shape 132"/>
        <p:cNvGrpSpPr/>
        <p:nvPr/>
      </p:nvGrpSpPr>
      <p:grpSpPr>
        <a:xfrm>
          <a:off x="0" y="0"/>
          <a:ext cx="0" cy="0"/>
          <a:chOff x="0" y="0"/>
          <a:chExt cx="0" cy="0"/>
        </a:xfrm>
      </p:grpSpPr>
      <p:sp>
        <p:nvSpPr>
          <p:cNvPr id="133" name="Google Shape;133;g2f69bc2bfab_1_436"/>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tel og innhold" type="obj">
  <p:cSld name="OBJECT">
    <p:spTree>
      <p:nvGrpSpPr>
        <p:cNvPr id="134" name="Shape 134"/>
        <p:cNvGrpSpPr/>
        <p:nvPr/>
      </p:nvGrpSpPr>
      <p:grpSpPr>
        <a:xfrm>
          <a:off x="0" y="0"/>
          <a:ext cx="0" cy="0"/>
          <a:chOff x="0" y="0"/>
          <a:chExt cx="0" cy="0"/>
        </a:xfrm>
      </p:grpSpPr>
      <p:sp>
        <p:nvSpPr>
          <p:cNvPr id="135" name="Google Shape;135;g2f69bc2bfab_1_43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6" name="Google Shape;136;g2f69bc2bfab_1_438"/>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342900" lvl="0" marL="457200" rtl="0" algn="l">
              <a:lnSpc>
                <a:spcPct val="100000"/>
              </a:lnSpc>
              <a:spcBef>
                <a:spcPts val="360"/>
              </a:spcBef>
              <a:spcAft>
                <a:spcPts val="0"/>
              </a:spcAft>
              <a:buClr>
                <a:schemeClr val="dk1"/>
              </a:buClr>
              <a:buSzPts val="1800"/>
              <a:buChar char="•"/>
              <a:defRPr/>
            </a:lvl1pPr>
            <a:lvl2pPr indent="-342900" lvl="1" marL="914400" rtl="0" algn="l">
              <a:lnSpc>
                <a:spcPct val="100000"/>
              </a:lnSpc>
              <a:spcBef>
                <a:spcPts val="360"/>
              </a:spcBef>
              <a:spcAft>
                <a:spcPts val="0"/>
              </a:spcAft>
              <a:buClr>
                <a:schemeClr val="dk1"/>
              </a:buClr>
              <a:buSzPts val="1800"/>
              <a:buChar char="–"/>
              <a:defRPr/>
            </a:lvl2pPr>
            <a:lvl3pPr indent="-342900" lvl="2" marL="1371600" rtl="0" algn="l">
              <a:lnSpc>
                <a:spcPct val="100000"/>
              </a:lnSpc>
              <a:spcBef>
                <a:spcPts val="360"/>
              </a:spcBef>
              <a:spcAft>
                <a:spcPts val="0"/>
              </a:spcAft>
              <a:buClr>
                <a:schemeClr val="dk1"/>
              </a:buClr>
              <a:buSzPts val="1800"/>
              <a:buChar char="•"/>
              <a:defRPr/>
            </a:lvl3pPr>
            <a:lvl4pPr indent="-342900" lvl="3" marL="1828800" rtl="0" algn="l">
              <a:lnSpc>
                <a:spcPct val="100000"/>
              </a:lnSpc>
              <a:spcBef>
                <a:spcPts val="360"/>
              </a:spcBef>
              <a:spcAft>
                <a:spcPts val="0"/>
              </a:spcAft>
              <a:buClr>
                <a:schemeClr val="dk1"/>
              </a:buClr>
              <a:buSzPts val="1800"/>
              <a:buChar char="–"/>
              <a:defRPr/>
            </a:lvl4pPr>
            <a:lvl5pPr indent="-342900" lvl="4" marL="2286000" rtl="0" algn="l">
              <a:lnSpc>
                <a:spcPct val="100000"/>
              </a:lnSpc>
              <a:spcBef>
                <a:spcPts val="360"/>
              </a:spcBef>
              <a:spcAft>
                <a:spcPts val="0"/>
              </a:spcAft>
              <a:buClr>
                <a:schemeClr val="dk1"/>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137" name="Google Shape;137;g2f69bc2bfab_1_438"/>
          <p:cNvSpPr txBox="1"/>
          <p:nvPr>
            <p:ph idx="10" type="dt"/>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8" name="Google Shape;138;g2f69bc2bfab_1_438"/>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9" name="Google Shape;139;g2f69bc2bfab_1_438"/>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grpSp>
        <p:nvGrpSpPr>
          <p:cNvPr id="24" name="Google Shape;24;g2f69bc2bfab_1_327"/>
          <p:cNvGrpSpPr/>
          <p:nvPr/>
        </p:nvGrpSpPr>
        <p:grpSpPr>
          <a:xfrm>
            <a:off x="4406400" y="0"/>
            <a:ext cx="4737600" cy="6857248"/>
            <a:chOff x="4406400" y="0"/>
            <a:chExt cx="4737600" cy="5143065"/>
          </a:xfrm>
        </p:grpSpPr>
        <p:sp>
          <p:nvSpPr>
            <p:cNvPr id="25" name="Google Shape;25;g2f69bc2bfab_1_327"/>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g2f69bc2bfab_1_327"/>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g2f69bc2bfab_1_327"/>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g2f69bc2bfab_1_327"/>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g2f69bc2bfab_1_327"/>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g2f69bc2bfab_1_327"/>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g2f69bc2bfab_1_327"/>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g2f69bc2bfab_1_327"/>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g2f69bc2bfab_1_327"/>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g2f69bc2bfab_1_327"/>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g2f69bc2bfab_1_327"/>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g2f69bc2bfab_1_327"/>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g2f69bc2bfab_1_327"/>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g2f69bc2bfab_1_327"/>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g2f69bc2bfab_1_327"/>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g2f69bc2bfab_1_327"/>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g2f69bc2bfab_1_327"/>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g2f69bc2bfab_1_327"/>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 name="Google Shape;43;g2f69bc2bfab_1_327"/>
          <p:cNvSpPr txBox="1"/>
          <p:nvPr>
            <p:ph type="title"/>
          </p:nvPr>
        </p:nvSpPr>
        <p:spPr>
          <a:xfrm>
            <a:off x="823850" y="2737333"/>
            <a:ext cx="4587000" cy="15315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4" name="Google Shape;44;g2f69bc2bfab_1_327"/>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5" name="Shape 45"/>
        <p:cNvGrpSpPr/>
        <p:nvPr/>
      </p:nvGrpSpPr>
      <p:grpSpPr>
        <a:xfrm>
          <a:off x="0" y="0"/>
          <a:ext cx="0" cy="0"/>
          <a:chOff x="0" y="0"/>
          <a:chExt cx="0" cy="0"/>
        </a:xfrm>
      </p:grpSpPr>
      <p:grpSp>
        <p:nvGrpSpPr>
          <p:cNvPr id="46" name="Google Shape;46;g2f69bc2bfab_1_349"/>
          <p:cNvGrpSpPr/>
          <p:nvPr/>
        </p:nvGrpSpPr>
        <p:grpSpPr>
          <a:xfrm>
            <a:off x="0" y="507989"/>
            <a:ext cx="1037850" cy="1355016"/>
            <a:chOff x="0" y="381001"/>
            <a:chExt cx="1037850" cy="1016287"/>
          </a:xfrm>
        </p:grpSpPr>
        <p:sp>
          <p:nvSpPr>
            <p:cNvPr id="47" name="Google Shape;47;g2f69bc2bfab_1_34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g2f69bc2bfab_1_34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 name="Google Shape;49;g2f69bc2bfab_1_349"/>
          <p:cNvSpPr txBox="1"/>
          <p:nvPr>
            <p:ph type="title"/>
          </p:nvPr>
        </p:nvSpPr>
        <p:spPr>
          <a:xfrm>
            <a:off x="1297500" y="525000"/>
            <a:ext cx="7038900" cy="12189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0" name="Google Shape;50;g2f69bc2bfab_1_349"/>
          <p:cNvSpPr txBox="1"/>
          <p:nvPr>
            <p:ph idx="1" type="body"/>
          </p:nvPr>
        </p:nvSpPr>
        <p:spPr>
          <a:xfrm>
            <a:off x="1297500" y="2090067"/>
            <a:ext cx="7038900" cy="38817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1" name="Google Shape;51;g2f69bc2bfab_1_349"/>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2" name="Shape 52"/>
        <p:cNvGrpSpPr/>
        <p:nvPr/>
      </p:nvGrpSpPr>
      <p:grpSpPr>
        <a:xfrm>
          <a:off x="0" y="0"/>
          <a:ext cx="0" cy="0"/>
          <a:chOff x="0" y="0"/>
          <a:chExt cx="0" cy="0"/>
        </a:xfrm>
      </p:grpSpPr>
      <p:grpSp>
        <p:nvGrpSpPr>
          <p:cNvPr id="53" name="Google Shape;53;g2f69bc2bfab_1_356"/>
          <p:cNvGrpSpPr/>
          <p:nvPr/>
        </p:nvGrpSpPr>
        <p:grpSpPr>
          <a:xfrm>
            <a:off x="0" y="507989"/>
            <a:ext cx="1037850" cy="1355016"/>
            <a:chOff x="0" y="381001"/>
            <a:chExt cx="1037850" cy="1016287"/>
          </a:xfrm>
        </p:grpSpPr>
        <p:sp>
          <p:nvSpPr>
            <p:cNvPr id="54" name="Google Shape;54;g2f69bc2bfab_1_35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g2f69bc2bfab_1_35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 name="Google Shape;56;g2f69bc2bfab_1_356"/>
          <p:cNvSpPr txBox="1"/>
          <p:nvPr>
            <p:ph type="title"/>
          </p:nvPr>
        </p:nvSpPr>
        <p:spPr>
          <a:xfrm>
            <a:off x="1297500" y="525000"/>
            <a:ext cx="7038900" cy="12189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7" name="Google Shape;57;g2f69bc2bfab_1_356"/>
          <p:cNvSpPr txBox="1"/>
          <p:nvPr>
            <p:ph idx="1" type="body"/>
          </p:nvPr>
        </p:nvSpPr>
        <p:spPr>
          <a:xfrm>
            <a:off x="1297500" y="2090067"/>
            <a:ext cx="3403200" cy="38817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8" name="Google Shape;58;g2f69bc2bfab_1_356"/>
          <p:cNvSpPr txBox="1"/>
          <p:nvPr>
            <p:ph idx="2" type="body"/>
          </p:nvPr>
        </p:nvSpPr>
        <p:spPr>
          <a:xfrm>
            <a:off x="4933221" y="2090067"/>
            <a:ext cx="3403200" cy="38817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9" name="Google Shape;59;g2f69bc2bfab_1_356"/>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 name="Shape 60"/>
        <p:cNvGrpSpPr/>
        <p:nvPr/>
      </p:nvGrpSpPr>
      <p:grpSpPr>
        <a:xfrm>
          <a:off x="0" y="0"/>
          <a:ext cx="0" cy="0"/>
          <a:chOff x="0" y="0"/>
          <a:chExt cx="0" cy="0"/>
        </a:xfrm>
      </p:grpSpPr>
      <p:grpSp>
        <p:nvGrpSpPr>
          <p:cNvPr id="61" name="Google Shape;61;g2f69bc2bfab_1_364"/>
          <p:cNvGrpSpPr/>
          <p:nvPr/>
        </p:nvGrpSpPr>
        <p:grpSpPr>
          <a:xfrm>
            <a:off x="0" y="507989"/>
            <a:ext cx="1037850" cy="1355016"/>
            <a:chOff x="0" y="381001"/>
            <a:chExt cx="1037850" cy="1016287"/>
          </a:xfrm>
        </p:grpSpPr>
        <p:sp>
          <p:nvSpPr>
            <p:cNvPr id="62" name="Google Shape;62;g2f69bc2bfab_1_36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g2f69bc2bfab_1_36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 name="Google Shape;64;g2f69bc2bfab_1_364"/>
          <p:cNvSpPr txBox="1"/>
          <p:nvPr>
            <p:ph type="title"/>
          </p:nvPr>
        </p:nvSpPr>
        <p:spPr>
          <a:xfrm>
            <a:off x="1297500" y="525000"/>
            <a:ext cx="7038900" cy="12189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5" name="Google Shape;65;g2f69bc2bfab_1_364"/>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6" name="Shape 66"/>
        <p:cNvGrpSpPr/>
        <p:nvPr/>
      </p:nvGrpSpPr>
      <p:grpSpPr>
        <a:xfrm>
          <a:off x="0" y="0"/>
          <a:ext cx="0" cy="0"/>
          <a:chOff x="0" y="0"/>
          <a:chExt cx="0" cy="0"/>
        </a:xfrm>
      </p:grpSpPr>
      <p:grpSp>
        <p:nvGrpSpPr>
          <p:cNvPr id="67" name="Google Shape;67;g2f69bc2bfab_1_370"/>
          <p:cNvGrpSpPr/>
          <p:nvPr/>
        </p:nvGrpSpPr>
        <p:grpSpPr>
          <a:xfrm>
            <a:off x="0" y="507989"/>
            <a:ext cx="1037850" cy="1355016"/>
            <a:chOff x="0" y="381001"/>
            <a:chExt cx="1037850" cy="1016287"/>
          </a:xfrm>
        </p:grpSpPr>
        <p:sp>
          <p:nvSpPr>
            <p:cNvPr id="68" name="Google Shape;68;g2f69bc2bfab_1_370"/>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g2f69bc2bfab_1_370"/>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 name="Google Shape;70;g2f69bc2bfab_1_370"/>
          <p:cNvSpPr txBox="1"/>
          <p:nvPr>
            <p:ph type="title"/>
          </p:nvPr>
        </p:nvSpPr>
        <p:spPr>
          <a:xfrm>
            <a:off x="1297500" y="525000"/>
            <a:ext cx="3798900" cy="19908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71" name="Google Shape;71;g2f69bc2bfab_1_370"/>
          <p:cNvSpPr txBox="1"/>
          <p:nvPr>
            <p:ph idx="1" type="body"/>
          </p:nvPr>
        </p:nvSpPr>
        <p:spPr>
          <a:xfrm>
            <a:off x="1297500" y="2630067"/>
            <a:ext cx="3798900" cy="322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2" name="Google Shape;72;g2f69bc2bfab_1_370"/>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3" name="Shape 73"/>
        <p:cNvGrpSpPr/>
        <p:nvPr/>
      </p:nvGrpSpPr>
      <p:grpSpPr>
        <a:xfrm>
          <a:off x="0" y="0"/>
          <a:ext cx="0" cy="0"/>
          <a:chOff x="0" y="0"/>
          <a:chExt cx="0" cy="0"/>
        </a:xfrm>
      </p:grpSpPr>
      <p:grpSp>
        <p:nvGrpSpPr>
          <p:cNvPr id="74" name="Google Shape;74;g2f69bc2bfab_1_377"/>
          <p:cNvGrpSpPr/>
          <p:nvPr/>
        </p:nvGrpSpPr>
        <p:grpSpPr>
          <a:xfrm>
            <a:off x="4406400" y="0"/>
            <a:ext cx="4737600" cy="6857829"/>
            <a:chOff x="4406400" y="0"/>
            <a:chExt cx="4737600" cy="5143500"/>
          </a:xfrm>
        </p:grpSpPr>
        <p:sp>
          <p:nvSpPr>
            <p:cNvPr id="75" name="Google Shape;75;g2f69bc2bfab_1_377"/>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g2f69bc2bfab_1_377"/>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g2f69bc2bfab_1_377"/>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g2f69bc2bfab_1_377"/>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g2f69bc2bfab_1_377"/>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g2f69bc2bfab_1_377"/>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g2f69bc2bfab_1_377"/>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g2f69bc2bfab_1_377"/>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g2f69bc2bfab_1_377"/>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g2f69bc2bfab_1_377"/>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g2f69bc2bfab_1_377"/>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g2f69bc2bfab_1_377"/>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g2f69bc2bfab_1_377"/>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g2f69bc2bfab_1_377"/>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g2f69bc2bfab_1_377"/>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g2f69bc2bfab_1_377"/>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g2f69bc2bfab_1_377"/>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g2f69bc2bfab_1_377"/>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g2f69bc2bfab_1_377"/>
          <p:cNvSpPr txBox="1"/>
          <p:nvPr>
            <p:ph type="title"/>
          </p:nvPr>
        </p:nvSpPr>
        <p:spPr>
          <a:xfrm>
            <a:off x="823850" y="1155700"/>
            <a:ext cx="4587000" cy="46947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4" name="Google Shape;94;g2f69bc2bfab_1_377"/>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5" name="Shape 95"/>
        <p:cNvGrpSpPr/>
        <p:nvPr/>
      </p:nvGrpSpPr>
      <p:grpSpPr>
        <a:xfrm>
          <a:off x="0" y="0"/>
          <a:ext cx="0" cy="0"/>
          <a:chOff x="0" y="0"/>
          <a:chExt cx="0" cy="0"/>
        </a:xfrm>
      </p:grpSpPr>
      <p:grpSp>
        <p:nvGrpSpPr>
          <p:cNvPr id="96" name="Google Shape;96;g2f69bc2bfab_1_399"/>
          <p:cNvGrpSpPr/>
          <p:nvPr/>
        </p:nvGrpSpPr>
        <p:grpSpPr>
          <a:xfrm>
            <a:off x="0" y="507989"/>
            <a:ext cx="1037850" cy="1355016"/>
            <a:chOff x="0" y="381001"/>
            <a:chExt cx="1037850" cy="1016287"/>
          </a:xfrm>
        </p:grpSpPr>
        <p:sp>
          <p:nvSpPr>
            <p:cNvPr id="97" name="Google Shape;97;g2f69bc2bfab_1_39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g2f69bc2bfab_1_39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9" name="Google Shape;99;g2f69bc2bfab_1_399"/>
          <p:cNvSpPr txBox="1"/>
          <p:nvPr>
            <p:ph type="title"/>
          </p:nvPr>
        </p:nvSpPr>
        <p:spPr>
          <a:xfrm>
            <a:off x="1297500" y="2211100"/>
            <a:ext cx="3036300" cy="23355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00" name="Google Shape;100;g2f69bc2bfab_1_399"/>
          <p:cNvSpPr txBox="1"/>
          <p:nvPr>
            <p:ph idx="1" type="subTitle"/>
          </p:nvPr>
        </p:nvSpPr>
        <p:spPr>
          <a:xfrm>
            <a:off x="1297500" y="4717333"/>
            <a:ext cx="3036300" cy="6747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01" name="Google Shape;101;g2f69bc2bfab_1_399"/>
          <p:cNvSpPr txBox="1"/>
          <p:nvPr>
            <p:ph idx="2" type="body"/>
          </p:nvPr>
        </p:nvSpPr>
        <p:spPr>
          <a:xfrm>
            <a:off x="4648200" y="2262133"/>
            <a:ext cx="3676800" cy="3129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g2f69bc2bfab_1_399"/>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3" name="Shape 103"/>
        <p:cNvGrpSpPr/>
        <p:nvPr/>
      </p:nvGrpSpPr>
      <p:grpSpPr>
        <a:xfrm>
          <a:off x="0" y="0"/>
          <a:ext cx="0" cy="0"/>
          <a:chOff x="0" y="0"/>
          <a:chExt cx="0" cy="0"/>
        </a:xfrm>
      </p:grpSpPr>
      <p:grpSp>
        <p:nvGrpSpPr>
          <p:cNvPr id="104" name="Google Shape;104;g2f69bc2bfab_1_407"/>
          <p:cNvGrpSpPr/>
          <p:nvPr/>
        </p:nvGrpSpPr>
        <p:grpSpPr>
          <a:xfrm>
            <a:off x="0" y="5504636"/>
            <a:ext cx="698925" cy="912853"/>
            <a:chOff x="0" y="3785672"/>
            <a:chExt cx="698925" cy="684657"/>
          </a:xfrm>
        </p:grpSpPr>
        <p:sp>
          <p:nvSpPr>
            <p:cNvPr id="105" name="Google Shape;105;g2f69bc2bfab_1_407"/>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g2f69bc2bfab_1_407"/>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7" name="Google Shape;107;g2f69bc2bfab_1_407"/>
          <p:cNvSpPr txBox="1"/>
          <p:nvPr>
            <p:ph idx="1" type="body"/>
          </p:nvPr>
        </p:nvSpPr>
        <p:spPr>
          <a:xfrm>
            <a:off x="812725" y="5740500"/>
            <a:ext cx="6936000" cy="6984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g2f69bc2bfab_1_407"/>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9" name="Shape 9"/>
        <p:cNvGrpSpPr/>
        <p:nvPr/>
      </p:nvGrpSpPr>
      <p:grpSpPr>
        <a:xfrm>
          <a:off x="0" y="0"/>
          <a:ext cx="0" cy="0"/>
          <a:chOff x="0" y="0"/>
          <a:chExt cx="0" cy="0"/>
        </a:xfrm>
      </p:grpSpPr>
      <p:sp>
        <p:nvSpPr>
          <p:cNvPr id="10" name="Google Shape;10;g2f69bc2bfab_1_313"/>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11" name="Google Shape;11;g2f69bc2bfab_1_313"/>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12" name="Google Shape;12;g2f69bc2bfab_1_313"/>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hyperlink" Target="https://www.youtube.com/watch?v=rzlQWzkVeWk" TargetMode="External"/><Relationship Id="rId4" Type="http://schemas.openxmlformats.org/officeDocument/2006/relationships/hyperlink" Target="https://www.udir.no/contentassets/713b9e5103c84dbc85b35b575608568f/presentasjon-om-skolemiljo-nytt-kapittel-12_bokmal_ny.pptx"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hyperlink" Target="https://www.youtube.com/watch?v=_wdMMsmJp1g&amp;pp=ygUMcm9idXN0ZSBiYXJu" TargetMode="Externa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hyperlink" Target="https://www.bergen.kommune.no/omkommunen/avdelinger/haukedalen-skole/sfo" TargetMode="Externa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
          <p:cNvSpPr txBox="1"/>
          <p:nvPr>
            <p:ph idx="1" type="subTitle"/>
          </p:nvPr>
        </p:nvSpPr>
        <p:spPr>
          <a:xfrm>
            <a:off x="5083950" y="5233233"/>
            <a:ext cx="3470700" cy="6747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3200"/>
              <a:buFont typeface="Arial"/>
              <a:buNone/>
            </a:pPr>
            <a:r>
              <a:t/>
            </a:r>
            <a:endParaRPr/>
          </a:p>
        </p:txBody>
      </p:sp>
      <p:pic>
        <p:nvPicPr>
          <p:cNvPr id="146" name="Google Shape;146;p1"/>
          <p:cNvPicPr preferRelativeResize="0"/>
          <p:nvPr/>
        </p:nvPicPr>
        <p:blipFill rotWithShape="1">
          <a:blip r:embed="rId3">
            <a:alphaModFix/>
          </a:blip>
          <a:srcRect b="0" l="0" r="0" t="0"/>
          <a:stretch/>
        </p:blipFill>
        <p:spPr>
          <a:xfrm>
            <a:off x="-39850" y="0"/>
            <a:ext cx="9144003" cy="6858002"/>
          </a:xfrm>
          <a:prstGeom prst="rect">
            <a:avLst/>
          </a:prstGeom>
          <a:noFill/>
          <a:ln>
            <a:noFill/>
          </a:ln>
        </p:spPr>
      </p:pic>
      <p:sp>
        <p:nvSpPr>
          <p:cNvPr id="147" name="Google Shape;147;p1"/>
          <p:cNvSpPr txBox="1"/>
          <p:nvPr/>
        </p:nvSpPr>
        <p:spPr>
          <a:xfrm>
            <a:off x="597800" y="66400"/>
            <a:ext cx="5612700" cy="80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t/>
            </a:r>
            <a:endParaRPr b="1" sz="2600">
              <a:solidFill>
                <a:srgbClr val="FFD966"/>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600"/>
              <a:buFont typeface="Arial"/>
              <a:buNone/>
            </a:pPr>
            <a:r>
              <a:t/>
            </a:r>
            <a:endParaRPr b="1" sz="2600">
              <a:solidFill>
                <a:srgbClr val="FFD966"/>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600"/>
              <a:buFont typeface="Arial"/>
              <a:buNone/>
            </a:pPr>
            <a:r>
              <a:t/>
            </a:r>
            <a:endParaRPr b="1" sz="2600">
              <a:solidFill>
                <a:srgbClr val="FFD966"/>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600"/>
              <a:buFont typeface="Arial"/>
              <a:buNone/>
            </a:pPr>
            <a:r>
              <a:rPr b="1" i="0" lang="en-US" sz="2600" u="none" cap="none" strike="noStrike">
                <a:solidFill>
                  <a:srgbClr val="303030"/>
                </a:solidFill>
                <a:latin typeface="Roboto"/>
                <a:ea typeface="Roboto"/>
                <a:cs typeface="Roboto"/>
                <a:sym typeface="Roboto"/>
              </a:rPr>
              <a:t>Velkommen til foreldremøte</a:t>
            </a:r>
            <a:r>
              <a:rPr b="1" lang="en-US" sz="2600">
                <a:solidFill>
                  <a:srgbClr val="303030"/>
                </a:solidFill>
                <a:latin typeface="Roboto"/>
                <a:ea typeface="Roboto"/>
                <a:cs typeface="Roboto"/>
                <a:sym typeface="Roboto"/>
              </a:rPr>
              <a:t>    </a:t>
            </a:r>
            <a:r>
              <a:rPr b="1" i="0" lang="en-US" sz="2600" u="none" cap="none" strike="noStrike">
                <a:solidFill>
                  <a:srgbClr val="303030"/>
                </a:solidFill>
                <a:latin typeface="Roboto"/>
                <a:ea typeface="Roboto"/>
                <a:cs typeface="Roboto"/>
                <a:sym typeface="Roboto"/>
              </a:rPr>
              <a:t>29.08.2024</a:t>
            </a:r>
            <a:endParaRPr b="1" i="0" sz="2600" u="none" cap="none" strike="noStrike">
              <a:solidFill>
                <a:srgbClr val="303030"/>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g2f69bc2bfab_2_6"/>
          <p:cNvSpPr txBox="1"/>
          <p:nvPr>
            <p:ph type="title"/>
          </p:nvPr>
        </p:nvSpPr>
        <p:spPr>
          <a:xfrm>
            <a:off x="457200" y="274637"/>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a:solidFill>
                  <a:srgbClr val="FFFF00"/>
                </a:solidFill>
              </a:rPr>
              <a:t>Veiledende dagsplan</a:t>
            </a:r>
            <a:endParaRPr b="1">
              <a:solidFill>
                <a:srgbClr val="FFFF00"/>
              </a:solidFill>
            </a:endParaRPr>
          </a:p>
        </p:txBody>
      </p:sp>
      <p:sp>
        <p:nvSpPr>
          <p:cNvPr id="212" name="Google Shape;212;g2f69bc2bfab_2_6"/>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1" lang="en-US" sz="4400">
                <a:solidFill>
                  <a:srgbClr val="FFFF00"/>
                </a:solidFill>
                <a:latin typeface="Arial"/>
                <a:ea typeface="Arial"/>
                <a:cs typeface="Arial"/>
                <a:sym typeface="Arial"/>
              </a:rPr>
              <a:t>Skolehelsetjeneste</a:t>
            </a:r>
            <a:endParaRPr b="1">
              <a:solidFill>
                <a:srgbClr val="FFFF00"/>
              </a:solidFill>
            </a:endParaRPr>
          </a:p>
        </p:txBody>
      </p:sp>
      <p:sp>
        <p:nvSpPr>
          <p:cNvPr id="219" name="Google Shape;219;p12"/>
          <p:cNvSpPr txBox="1"/>
          <p:nvPr>
            <p:ph idx="1" type="body"/>
          </p:nvPr>
        </p:nvSpPr>
        <p:spPr>
          <a:xfrm>
            <a:off x="457200" y="1600200"/>
            <a:ext cx="8229600" cy="4990800"/>
          </a:xfrm>
          <a:prstGeom prst="rect">
            <a:avLst/>
          </a:prstGeom>
          <a:noFill/>
          <a:ln>
            <a:noFill/>
          </a:ln>
        </p:spPr>
        <p:txBody>
          <a:bodyPr anchorCtr="0" anchor="t" bIns="45700" lIns="91425" spcFirstLastPara="1" rIns="91425" wrap="square" tIns="45700">
            <a:noAutofit/>
          </a:bodyPr>
          <a:lstStyle/>
          <a:p>
            <a:pPr indent="-285750" lvl="0" marL="342900" rtl="0" algn="l">
              <a:lnSpc>
                <a:spcPct val="100000"/>
              </a:lnSpc>
              <a:spcBef>
                <a:spcPts val="0"/>
              </a:spcBef>
              <a:spcAft>
                <a:spcPts val="0"/>
              </a:spcAft>
              <a:buClr>
                <a:srgbClr val="FFFF00"/>
              </a:buClr>
              <a:buSzPts val="2300"/>
              <a:buFont typeface="Arial"/>
              <a:buChar char="•"/>
            </a:pPr>
            <a:r>
              <a:rPr b="1" lang="en-US" sz="2300">
                <a:solidFill>
                  <a:srgbClr val="FFFF00"/>
                </a:solidFill>
                <a:latin typeface="Arial"/>
                <a:ea typeface="Arial"/>
                <a:cs typeface="Arial"/>
                <a:sym typeface="Arial"/>
              </a:rPr>
              <a:t>Helsesykepleiere </a:t>
            </a:r>
            <a:endParaRPr b="1" sz="2300">
              <a:solidFill>
                <a:srgbClr val="FFFF00"/>
              </a:solidFill>
              <a:latin typeface="Arial"/>
              <a:ea typeface="Arial"/>
              <a:cs typeface="Arial"/>
              <a:sym typeface="Arial"/>
            </a:endParaRPr>
          </a:p>
          <a:p>
            <a:pPr indent="0" lvl="0" marL="457200" rtl="0" algn="l">
              <a:lnSpc>
                <a:spcPct val="100000"/>
              </a:lnSpc>
              <a:spcBef>
                <a:spcPts val="0"/>
              </a:spcBef>
              <a:spcAft>
                <a:spcPts val="0"/>
              </a:spcAft>
              <a:buSzPts val="1800"/>
              <a:buNone/>
            </a:pPr>
            <a:r>
              <a:rPr lang="en-US" sz="2300">
                <a:latin typeface="Arial"/>
                <a:ea typeface="Arial"/>
                <a:cs typeface="Arial"/>
                <a:sym typeface="Arial"/>
              </a:rPr>
              <a:t>Emilie Sundt tilstede mandag- onsdag og fredag i oddetallsuker</a:t>
            </a:r>
            <a:endParaRPr sz="2300">
              <a:latin typeface="Arial"/>
              <a:ea typeface="Arial"/>
              <a:cs typeface="Arial"/>
              <a:sym typeface="Arial"/>
            </a:endParaRPr>
          </a:p>
          <a:p>
            <a:pPr indent="0" lvl="0" marL="457200" rtl="0" algn="l">
              <a:lnSpc>
                <a:spcPct val="100000"/>
              </a:lnSpc>
              <a:spcBef>
                <a:spcPts val="0"/>
              </a:spcBef>
              <a:spcAft>
                <a:spcPts val="0"/>
              </a:spcAft>
              <a:buSzPts val="1800"/>
              <a:buNone/>
            </a:pPr>
            <a:r>
              <a:rPr lang="en-US" sz="2300">
                <a:latin typeface="Arial"/>
                <a:ea typeface="Arial"/>
                <a:cs typeface="Arial"/>
                <a:sym typeface="Arial"/>
              </a:rPr>
              <a:t>Kristin Ersland tilstede tirsdager</a:t>
            </a:r>
            <a:endParaRPr sz="2300">
              <a:latin typeface="Arial"/>
              <a:ea typeface="Arial"/>
              <a:cs typeface="Arial"/>
              <a:sym typeface="Arial"/>
            </a:endParaRPr>
          </a:p>
          <a:p>
            <a:pPr indent="0" lvl="0" marL="0" rtl="0" algn="l">
              <a:lnSpc>
                <a:spcPct val="100000"/>
              </a:lnSpc>
              <a:spcBef>
                <a:spcPts val="0"/>
              </a:spcBef>
              <a:spcAft>
                <a:spcPts val="0"/>
              </a:spcAft>
              <a:buSzPts val="1800"/>
              <a:buNone/>
            </a:pPr>
            <a:r>
              <a:t/>
            </a:r>
            <a:endParaRPr sz="2300">
              <a:latin typeface="Arial"/>
              <a:ea typeface="Arial"/>
              <a:cs typeface="Arial"/>
              <a:sym typeface="Arial"/>
            </a:endParaRPr>
          </a:p>
          <a:p>
            <a:pPr indent="-279400" lvl="0" marL="342900" rtl="0" algn="l">
              <a:lnSpc>
                <a:spcPct val="100000"/>
              </a:lnSpc>
              <a:spcBef>
                <a:spcPts val="0"/>
              </a:spcBef>
              <a:spcAft>
                <a:spcPts val="0"/>
              </a:spcAft>
              <a:buClr>
                <a:srgbClr val="FFFF00"/>
              </a:buClr>
              <a:buSzPts val="2200"/>
              <a:buFont typeface="Arial"/>
              <a:buChar char="•"/>
            </a:pPr>
            <a:r>
              <a:rPr b="1" lang="en-US" sz="2300">
                <a:solidFill>
                  <a:srgbClr val="FFFF00"/>
                </a:solidFill>
                <a:latin typeface="Arial"/>
                <a:ea typeface="Arial"/>
                <a:cs typeface="Arial"/>
                <a:sym typeface="Arial"/>
              </a:rPr>
              <a:t>Skolelege </a:t>
            </a:r>
            <a:endParaRPr b="1" sz="2300">
              <a:solidFill>
                <a:srgbClr val="FFFF00"/>
              </a:solidFill>
              <a:latin typeface="Arial"/>
              <a:ea typeface="Arial"/>
              <a:cs typeface="Arial"/>
              <a:sym typeface="Arial"/>
            </a:endParaRPr>
          </a:p>
          <a:p>
            <a:pPr indent="0" lvl="0" marL="457200" rtl="0" algn="l">
              <a:lnSpc>
                <a:spcPct val="100000"/>
              </a:lnSpc>
              <a:spcBef>
                <a:spcPts val="0"/>
              </a:spcBef>
              <a:spcAft>
                <a:spcPts val="0"/>
              </a:spcAft>
              <a:buSzPts val="1800"/>
              <a:buNone/>
            </a:pPr>
            <a:r>
              <a:rPr lang="en-US" sz="2300">
                <a:latin typeface="Arial"/>
                <a:ea typeface="Arial"/>
                <a:cs typeface="Arial"/>
                <a:sym typeface="Arial"/>
              </a:rPr>
              <a:t>Reyes Serrano Teruel, helsestasjons – og skolelege kommer til å ha skolestartundersøkelser på Haukedalen om </a:t>
            </a:r>
            <a:r>
              <a:rPr lang="en-US" sz="2300">
                <a:latin typeface="Arial"/>
                <a:ea typeface="Arial"/>
                <a:cs typeface="Arial"/>
                <a:sym typeface="Arial"/>
              </a:rPr>
              <a:t>mandager.</a:t>
            </a:r>
            <a:endParaRPr sz="2300">
              <a:latin typeface="Arial"/>
              <a:ea typeface="Arial"/>
              <a:cs typeface="Arial"/>
              <a:sym typeface="Arial"/>
            </a:endParaRPr>
          </a:p>
          <a:p>
            <a:pPr indent="0" lvl="0" marL="0" rtl="0" algn="l">
              <a:lnSpc>
                <a:spcPct val="115000"/>
              </a:lnSpc>
              <a:spcBef>
                <a:spcPts val="1200"/>
              </a:spcBef>
              <a:spcAft>
                <a:spcPts val="0"/>
              </a:spcAft>
              <a:buNone/>
            </a:pPr>
            <a:r>
              <a:t/>
            </a:r>
            <a:endParaRPr sz="2300">
              <a:latin typeface="Arial"/>
              <a:ea typeface="Arial"/>
              <a:cs typeface="Arial"/>
              <a:sym typeface="Arial"/>
            </a:endParaRPr>
          </a:p>
          <a:p>
            <a:pPr indent="0" lvl="0" marL="0" rtl="0" algn="l">
              <a:lnSpc>
                <a:spcPct val="115000"/>
              </a:lnSpc>
              <a:spcBef>
                <a:spcPts val="1200"/>
              </a:spcBef>
              <a:spcAft>
                <a:spcPts val="0"/>
              </a:spcAft>
              <a:buNone/>
            </a:pPr>
            <a:r>
              <a:t/>
            </a:r>
            <a:endParaRPr sz="3200">
              <a:latin typeface="Arial"/>
              <a:ea typeface="Arial"/>
              <a:cs typeface="Arial"/>
              <a:sym typeface="Arial"/>
            </a:endParaRPr>
          </a:p>
          <a:p>
            <a:pPr indent="0" lvl="0" marL="457200" rtl="0" algn="l">
              <a:lnSpc>
                <a:spcPct val="100000"/>
              </a:lnSpc>
              <a:spcBef>
                <a:spcPts val="1200"/>
              </a:spcBef>
              <a:spcAft>
                <a:spcPts val="0"/>
              </a:spcAft>
              <a:buSzPts val="1800"/>
              <a:buNone/>
            </a:pPr>
            <a:r>
              <a:t/>
            </a:r>
            <a:endParaRPr sz="3200">
              <a:latin typeface="Arial"/>
              <a:ea typeface="Arial"/>
              <a:cs typeface="Arial"/>
              <a:sym typeface="Arial"/>
            </a:endParaRPr>
          </a:p>
          <a:p>
            <a:pPr indent="0" lvl="0" marL="457200" rtl="0" algn="l">
              <a:lnSpc>
                <a:spcPct val="100000"/>
              </a:lnSpc>
              <a:spcBef>
                <a:spcPts val="0"/>
              </a:spcBef>
              <a:spcAft>
                <a:spcPts val="0"/>
              </a:spcAft>
              <a:buSzPts val="1800"/>
              <a:buNone/>
            </a:pPr>
            <a:r>
              <a:t/>
            </a:r>
            <a:endParaRPr sz="3200">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g27910e22ffa_0_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Trinn/klassemøte</a:t>
            </a:r>
            <a:endParaRPr/>
          </a:p>
        </p:txBody>
      </p:sp>
      <p:sp>
        <p:nvSpPr>
          <p:cNvPr id="226" name="Google Shape;226;g27910e22ffa_0_0"/>
          <p:cNvSpPr txBox="1"/>
          <p:nvPr>
            <p:ph idx="1" type="body"/>
          </p:nvPr>
        </p:nvSpPr>
        <p:spPr>
          <a:xfrm>
            <a:off x="457200" y="570950"/>
            <a:ext cx="8229600" cy="55554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360"/>
              </a:spcBef>
              <a:spcAft>
                <a:spcPts val="0"/>
              </a:spcAft>
              <a:buNone/>
            </a:pPr>
            <a:r>
              <a:t/>
            </a:r>
            <a:endParaRPr sz="2300"/>
          </a:p>
          <a:p>
            <a:pPr indent="0" lvl="0" marL="457200" rtl="0" algn="l">
              <a:lnSpc>
                <a:spcPct val="100000"/>
              </a:lnSpc>
              <a:spcBef>
                <a:spcPts val="360"/>
              </a:spcBef>
              <a:spcAft>
                <a:spcPts val="0"/>
              </a:spcAft>
              <a:buNone/>
            </a:pPr>
            <a:r>
              <a:t/>
            </a:r>
            <a:endParaRPr sz="2300"/>
          </a:p>
          <a:p>
            <a:pPr indent="0" lvl="0" marL="457200" rtl="0" algn="l">
              <a:lnSpc>
                <a:spcPct val="100000"/>
              </a:lnSpc>
              <a:spcBef>
                <a:spcPts val="360"/>
              </a:spcBef>
              <a:spcAft>
                <a:spcPts val="0"/>
              </a:spcAft>
              <a:buNone/>
            </a:pPr>
            <a:r>
              <a:t/>
            </a:r>
            <a:endParaRPr b="1" sz="2300"/>
          </a:p>
          <a:p>
            <a:pPr indent="-374650" lvl="0" marL="457200" rtl="0" algn="ctr">
              <a:lnSpc>
                <a:spcPct val="100000"/>
              </a:lnSpc>
              <a:spcBef>
                <a:spcPts val="360"/>
              </a:spcBef>
              <a:spcAft>
                <a:spcPts val="0"/>
              </a:spcAft>
              <a:buSzPts val="2300"/>
              <a:buChar char="●"/>
            </a:pPr>
            <a:r>
              <a:rPr lang="en-US" sz="2300"/>
              <a:t>1.trinn blir værende i gymsalen</a:t>
            </a:r>
            <a:endParaRPr sz="2300"/>
          </a:p>
          <a:p>
            <a:pPr indent="-374650" lvl="0" marL="457200" rtl="0" algn="ctr">
              <a:lnSpc>
                <a:spcPct val="100000"/>
              </a:lnSpc>
              <a:spcBef>
                <a:spcPts val="0"/>
              </a:spcBef>
              <a:spcAft>
                <a:spcPts val="0"/>
              </a:spcAft>
              <a:buSzPts val="2300"/>
              <a:buChar char="●"/>
            </a:pPr>
            <a:r>
              <a:rPr lang="en-US" sz="2300"/>
              <a:t>2.trinn går på trinnet sitt læringsrom</a:t>
            </a:r>
            <a:endParaRPr sz="2300"/>
          </a:p>
          <a:p>
            <a:pPr indent="-374650" lvl="0" marL="457200" rtl="0" algn="ctr">
              <a:lnSpc>
                <a:spcPct val="100000"/>
              </a:lnSpc>
              <a:spcBef>
                <a:spcPts val="360"/>
              </a:spcBef>
              <a:spcAft>
                <a:spcPts val="0"/>
              </a:spcAft>
              <a:buSzPts val="2300"/>
              <a:buChar char="●"/>
            </a:pPr>
            <a:r>
              <a:rPr lang="en-US" sz="2300"/>
              <a:t>3.trinn går til 3B sitt klasserom</a:t>
            </a:r>
            <a:endParaRPr sz="2300"/>
          </a:p>
          <a:p>
            <a:pPr indent="-374650" lvl="0" marL="457200" rtl="0" algn="ctr">
              <a:lnSpc>
                <a:spcPct val="100000"/>
              </a:lnSpc>
              <a:spcBef>
                <a:spcPts val="360"/>
              </a:spcBef>
              <a:spcAft>
                <a:spcPts val="0"/>
              </a:spcAft>
              <a:buSzPts val="2300"/>
              <a:buChar char="●"/>
            </a:pPr>
            <a:r>
              <a:rPr lang="en-US" sz="2300"/>
              <a:t>4.trinn går på biblioteket</a:t>
            </a:r>
            <a:endParaRPr sz="2300"/>
          </a:p>
          <a:p>
            <a:pPr indent="0" lvl="0" marL="0" rtl="0" algn="ctr">
              <a:lnSpc>
                <a:spcPct val="100000"/>
              </a:lnSpc>
              <a:spcBef>
                <a:spcPts val="360"/>
              </a:spcBef>
              <a:spcAft>
                <a:spcPts val="0"/>
              </a:spcAft>
              <a:buNone/>
            </a:pPr>
            <a:r>
              <a:t/>
            </a:r>
            <a:endParaRPr sz="2600"/>
          </a:p>
          <a:p>
            <a:pPr indent="0" lvl="0" marL="0" rtl="0" algn="ctr">
              <a:lnSpc>
                <a:spcPct val="100000"/>
              </a:lnSpc>
              <a:spcBef>
                <a:spcPts val="360"/>
              </a:spcBef>
              <a:spcAft>
                <a:spcPts val="0"/>
              </a:spcAft>
              <a:buNone/>
            </a:pPr>
            <a:r>
              <a:rPr lang="en-US" sz="2600"/>
              <a:t>Valg</a:t>
            </a:r>
            <a:endParaRPr sz="2600"/>
          </a:p>
          <a:p>
            <a:pPr indent="0" lvl="0" marL="0" rtl="0" algn="l">
              <a:lnSpc>
                <a:spcPct val="100000"/>
              </a:lnSpc>
              <a:spcBef>
                <a:spcPts val="360"/>
              </a:spcBef>
              <a:spcAft>
                <a:spcPts val="0"/>
              </a:spcAft>
              <a:buNone/>
            </a:pPr>
            <a:r>
              <a:rPr lang="en-US" sz="2300"/>
              <a:t>      </a:t>
            </a:r>
            <a:r>
              <a:rPr lang="en-US" sz="1600"/>
              <a:t>1. og 2. trinn velger begge 4</a:t>
            </a:r>
            <a:r>
              <a:rPr lang="en-US" sz="1600"/>
              <a:t> </a:t>
            </a:r>
            <a:r>
              <a:rPr lang="en-US" sz="1600"/>
              <a:t>trinn kontakter, 4</a:t>
            </a:r>
            <a:r>
              <a:rPr lang="en-US" sz="1600"/>
              <a:t> vara og 2 FAU representant  + 2 vara </a:t>
            </a:r>
            <a:endParaRPr sz="1600"/>
          </a:p>
          <a:p>
            <a:pPr indent="0" lvl="0" marL="0" rtl="0" algn="ctr">
              <a:lnSpc>
                <a:spcPct val="100000"/>
              </a:lnSpc>
              <a:spcBef>
                <a:spcPts val="360"/>
              </a:spcBef>
              <a:spcAft>
                <a:spcPts val="0"/>
              </a:spcAft>
              <a:buSzPts val="1800"/>
              <a:buNone/>
            </a:pPr>
            <a:r>
              <a:rPr lang="en-US" sz="1600"/>
              <a:t>         3. og 4.trinn trinn velger 2 klassekontakt og 2 vara fra hver klasse, 1 FAU representant +1 vara fra hver klasse</a:t>
            </a:r>
            <a:endParaRPr sz="1600"/>
          </a:p>
          <a:p>
            <a:pPr indent="0" lvl="0" marL="0" rtl="0" algn="ctr">
              <a:lnSpc>
                <a:spcPct val="100000"/>
              </a:lnSpc>
              <a:spcBef>
                <a:spcPts val="360"/>
              </a:spcBef>
              <a:spcAft>
                <a:spcPts val="0"/>
              </a:spcAft>
              <a:buSzPts val="1800"/>
              <a:buNone/>
            </a:pPr>
            <a:r>
              <a:t/>
            </a:r>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
          <p:cNvSpPr txBox="1"/>
          <p:nvPr>
            <p:ph idx="1" type="body"/>
          </p:nvPr>
        </p:nvSpPr>
        <p:spPr>
          <a:xfrm>
            <a:off x="457200" y="1600200"/>
            <a:ext cx="8229600" cy="4525962"/>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457200" rtl="0" algn="l">
              <a:lnSpc>
                <a:spcPct val="90000"/>
              </a:lnSpc>
              <a:spcBef>
                <a:spcPts val="0"/>
              </a:spcBef>
              <a:spcAft>
                <a:spcPts val="0"/>
              </a:spcAft>
              <a:buNone/>
            </a:pPr>
            <a:r>
              <a:rPr lang="en-US" sz="2800">
                <a:solidFill>
                  <a:srgbClr val="FFFF00"/>
                </a:solidFill>
                <a:latin typeface="Arial"/>
                <a:ea typeface="Arial"/>
                <a:cs typeface="Arial"/>
                <a:sym typeface="Arial"/>
              </a:rPr>
              <a:t>Agenda</a:t>
            </a:r>
            <a:r>
              <a:rPr lang="en-US" sz="2800">
                <a:solidFill>
                  <a:srgbClr val="FFFF00"/>
                </a:solidFill>
                <a:latin typeface="Arial"/>
                <a:ea typeface="Arial"/>
                <a:cs typeface="Arial"/>
                <a:sym typeface="Arial"/>
              </a:rPr>
              <a:t>:</a:t>
            </a:r>
            <a:endParaRPr sz="2800">
              <a:solidFill>
                <a:srgbClr val="FFFF00"/>
              </a:solidFill>
              <a:latin typeface="Arial"/>
              <a:ea typeface="Arial"/>
              <a:cs typeface="Arial"/>
              <a:sym typeface="Arial"/>
            </a:endParaRPr>
          </a:p>
          <a:p>
            <a:pPr indent="0" lvl="0" marL="457200" rtl="0" algn="l">
              <a:lnSpc>
                <a:spcPct val="90000"/>
              </a:lnSpc>
              <a:spcBef>
                <a:spcPts val="0"/>
              </a:spcBef>
              <a:spcAft>
                <a:spcPts val="0"/>
              </a:spcAft>
              <a:buNone/>
            </a:pPr>
            <a:r>
              <a:t/>
            </a:r>
            <a:endParaRPr sz="2800">
              <a:latin typeface="Arial"/>
              <a:ea typeface="Arial"/>
              <a:cs typeface="Arial"/>
              <a:sym typeface="Arial"/>
            </a:endParaRPr>
          </a:p>
          <a:p>
            <a:pPr indent="-266700" lvl="0" marL="342900" rtl="0" algn="l">
              <a:lnSpc>
                <a:spcPct val="90000"/>
              </a:lnSpc>
              <a:spcBef>
                <a:spcPts val="0"/>
              </a:spcBef>
              <a:spcAft>
                <a:spcPts val="0"/>
              </a:spcAft>
              <a:buClr>
                <a:schemeClr val="dk1"/>
              </a:buClr>
              <a:buSzPts val="1600"/>
              <a:buFont typeface="Arial"/>
              <a:buChar char="★"/>
            </a:pPr>
            <a:r>
              <a:rPr lang="en-US" sz="1600"/>
              <a:t>Presentasjon av ledelsen og personalet</a:t>
            </a:r>
            <a:endParaRPr sz="1600"/>
          </a:p>
          <a:p>
            <a:pPr indent="-266700" lvl="0" marL="342900" rtl="0" algn="l">
              <a:lnSpc>
                <a:spcPct val="90000"/>
              </a:lnSpc>
              <a:spcBef>
                <a:spcPts val="0"/>
              </a:spcBef>
              <a:spcAft>
                <a:spcPts val="0"/>
              </a:spcAft>
              <a:buSzPts val="1600"/>
              <a:buChar char="★"/>
            </a:pPr>
            <a:r>
              <a:rPr lang="en-US" sz="1600"/>
              <a:t>Ny opplæringslov  fra august 2024 </a:t>
            </a:r>
            <a:endParaRPr sz="1600"/>
          </a:p>
          <a:p>
            <a:pPr indent="-266700" lvl="0" marL="342900" rtl="0" algn="l">
              <a:lnSpc>
                <a:spcPct val="90000"/>
              </a:lnSpc>
              <a:spcBef>
                <a:spcPts val="0"/>
              </a:spcBef>
              <a:spcAft>
                <a:spcPts val="0"/>
              </a:spcAft>
              <a:buSzPts val="1600"/>
              <a:buChar char="★"/>
            </a:pPr>
            <a:r>
              <a:rPr lang="en-US" sz="1600"/>
              <a:t>Vigilo</a:t>
            </a:r>
            <a:endParaRPr sz="1600"/>
          </a:p>
          <a:p>
            <a:pPr indent="-266700" lvl="0" marL="342900" rtl="0" algn="l">
              <a:lnSpc>
                <a:spcPct val="90000"/>
              </a:lnSpc>
              <a:spcBef>
                <a:spcPts val="0"/>
              </a:spcBef>
              <a:spcAft>
                <a:spcPts val="0"/>
              </a:spcAft>
              <a:buSzPts val="1600"/>
              <a:buChar char="★"/>
            </a:pPr>
            <a:r>
              <a:rPr lang="en-US" sz="1600"/>
              <a:t>Skole regler/trinnregler</a:t>
            </a:r>
            <a:endParaRPr sz="1600"/>
          </a:p>
          <a:p>
            <a:pPr indent="-266700" lvl="0" marL="342900" rtl="0" algn="l">
              <a:lnSpc>
                <a:spcPct val="90000"/>
              </a:lnSpc>
              <a:spcBef>
                <a:spcPts val="0"/>
              </a:spcBef>
              <a:spcAft>
                <a:spcPts val="0"/>
              </a:spcAft>
              <a:buSzPts val="1600"/>
              <a:buChar char="★"/>
            </a:pPr>
            <a:r>
              <a:rPr lang="en-US" sz="1600"/>
              <a:t>Hjemmeside</a:t>
            </a:r>
            <a:endParaRPr sz="1600"/>
          </a:p>
          <a:p>
            <a:pPr indent="-266700" lvl="0" marL="342900" rtl="0" algn="l">
              <a:lnSpc>
                <a:spcPct val="90000"/>
              </a:lnSpc>
              <a:spcBef>
                <a:spcPts val="0"/>
              </a:spcBef>
              <a:spcAft>
                <a:spcPts val="0"/>
              </a:spcAft>
              <a:buSzPts val="1600"/>
              <a:buChar char="★"/>
            </a:pPr>
            <a:r>
              <a:rPr lang="en-US" sz="1600"/>
              <a:t>Sosial kompetanse</a:t>
            </a:r>
            <a:endParaRPr sz="1600"/>
          </a:p>
          <a:p>
            <a:pPr indent="-266700" lvl="0" marL="342900" rtl="0" algn="l">
              <a:lnSpc>
                <a:spcPct val="90000"/>
              </a:lnSpc>
              <a:spcBef>
                <a:spcPts val="0"/>
              </a:spcBef>
              <a:spcAft>
                <a:spcPts val="0"/>
              </a:spcAft>
              <a:buSzPts val="1600"/>
              <a:buChar char="★"/>
            </a:pPr>
            <a:r>
              <a:rPr lang="en-US" sz="1600"/>
              <a:t>Valg av foreldrekontakter</a:t>
            </a:r>
            <a:endParaRPr sz="1600"/>
          </a:p>
          <a:p>
            <a:pPr indent="-266700" lvl="0" marL="342900" rtl="0" algn="l">
              <a:lnSpc>
                <a:spcPct val="90000"/>
              </a:lnSpc>
              <a:spcBef>
                <a:spcPts val="0"/>
              </a:spcBef>
              <a:spcAft>
                <a:spcPts val="0"/>
              </a:spcAft>
              <a:buSzPts val="1600"/>
              <a:buChar char="★"/>
            </a:pPr>
            <a:r>
              <a:rPr lang="en-US" sz="1600"/>
              <a:t>SFO</a:t>
            </a:r>
            <a:endParaRPr sz="1600"/>
          </a:p>
          <a:p>
            <a:pPr indent="0" lvl="0" marL="457200" rtl="0" algn="l">
              <a:lnSpc>
                <a:spcPct val="90000"/>
              </a:lnSpc>
              <a:spcBef>
                <a:spcPts val="0"/>
              </a:spcBef>
              <a:spcAft>
                <a:spcPts val="0"/>
              </a:spcAft>
              <a:buNone/>
            </a:pPr>
            <a:r>
              <a:t/>
            </a:r>
            <a:endParaRPr sz="1600"/>
          </a:p>
          <a:p>
            <a:pPr indent="0" lvl="0" marL="457200" rtl="0" algn="l">
              <a:lnSpc>
                <a:spcPct val="90000"/>
              </a:lnSpc>
              <a:spcBef>
                <a:spcPts val="0"/>
              </a:spcBef>
              <a:spcAft>
                <a:spcPts val="0"/>
              </a:spcAft>
              <a:buNone/>
            </a:pPr>
            <a:r>
              <a:t/>
            </a:r>
            <a:endParaRPr sz="1600"/>
          </a:p>
          <a:p>
            <a:pPr indent="0" lvl="0" marL="342900" rtl="0" algn="l">
              <a:lnSpc>
                <a:spcPct val="90000"/>
              </a:lnSpc>
              <a:spcBef>
                <a:spcPts val="560"/>
              </a:spcBef>
              <a:spcAft>
                <a:spcPts val="0"/>
              </a:spcAft>
              <a:buSzPts val="1800"/>
              <a:buNone/>
            </a:pPr>
            <a:r>
              <a:t/>
            </a:r>
            <a:endParaRPr sz="1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g1502eb4dcdd_2_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rPr>
              <a:t>Ny opplæringslov </a:t>
            </a:r>
            <a:endParaRPr b="1">
              <a:solidFill>
                <a:srgbClr val="FFFF00"/>
              </a:solidFill>
            </a:endParaRPr>
          </a:p>
        </p:txBody>
      </p:sp>
      <p:sp>
        <p:nvSpPr>
          <p:cNvPr id="160" name="Google Shape;160;g1502eb4dcdd_2_2"/>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800"/>
              </a:spcBef>
              <a:spcAft>
                <a:spcPts val="0"/>
              </a:spcAft>
              <a:buClr>
                <a:schemeClr val="dk1"/>
              </a:buClr>
              <a:buSzPts val="1100"/>
              <a:buFont typeface="Arial"/>
              <a:buNone/>
            </a:pPr>
            <a:r>
              <a:rPr lang="en-US" u="sng">
                <a:solidFill>
                  <a:schemeClr val="hlink"/>
                </a:solidFill>
              </a:rPr>
              <a:t>§ 12 i opplæringsloven</a:t>
            </a:r>
            <a:endParaRPr u="sng">
              <a:solidFill>
                <a:schemeClr val="hlink"/>
              </a:solidFill>
            </a:endParaRPr>
          </a:p>
          <a:p>
            <a:pPr indent="0" lvl="0" marL="0" rtl="0" algn="l">
              <a:lnSpc>
                <a:spcPct val="115000"/>
              </a:lnSpc>
              <a:spcBef>
                <a:spcPts val="800"/>
              </a:spcBef>
              <a:spcAft>
                <a:spcPts val="0"/>
              </a:spcAft>
              <a:buClr>
                <a:schemeClr val="dk1"/>
              </a:buClr>
              <a:buSzPts val="1100"/>
              <a:buFont typeface="Arial"/>
              <a:buNone/>
            </a:pPr>
            <a:r>
              <a:rPr lang="en-US" sz="1100" u="sng">
                <a:solidFill>
                  <a:schemeClr val="hlink"/>
                </a:solidFill>
                <a:latin typeface="Arial"/>
                <a:ea typeface="Arial"/>
                <a:cs typeface="Arial"/>
                <a:sym typeface="Arial"/>
                <a:hlinkClick r:id="rId3"/>
              </a:rPr>
              <a:t>Retten til et trygt og godt skolemiljø 2024 (youtube.com)</a:t>
            </a:r>
            <a:endParaRPr u="sng">
              <a:solidFill>
                <a:schemeClr val="hlink"/>
              </a:solidFill>
            </a:endParaRPr>
          </a:p>
          <a:p>
            <a:pPr indent="0" lvl="0" marL="457200" rtl="0" algn="l">
              <a:lnSpc>
                <a:spcPct val="115000"/>
              </a:lnSpc>
              <a:spcBef>
                <a:spcPts val="800"/>
              </a:spcBef>
              <a:spcAft>
                <a:spcPts val="0"/>
              </a:spcAft>
              <a:buClr>
                <a:schemeClr val="dk1"/>
              </a:buClr>
              <a:buSzPts val="1100"/>
              <a:buFont typeface="Arial"/>
              <a:buNone/>
            </a:pPr>
            <a:r>
              <a:rPr lang="en-US" sz="2600">
                <a:solidFill>
                  <a:srgbClr val="FFFF00"/>
                </a:solidFill>
              </a:rPr>
              <a:t>“Alle elevar har rett til eit trygt og godt skolemiljø som fremjar helse, inkludering, trivsel og læring”</a:t>
            </a:r>
            <a:endParaRPr sz="4300">
              <a:solidFill>
                <a:srgbClr val="FFFF00"/>
              </a:solidFill>
            </a:endParaRPr>
          </a:p>
          <a:p>
            <a:pPr indent="0" lvl="0" marL="0" rtl="0" algn="l">
              <a:lnSpc>
                <a:spcPct val="115000"/>
              </a:lnSpc>
              <a:spcBef>
                <a:spcPts val="800"/>
              </a:spcBef>
              <a:spcAft>
                <a:spcPts val="0"/>
              </a:spcAft>
              <a:buClr>
                <a:schemeClr val="dk1"/>
              </a:buClr>
              <a:buSzPts val="1100"/>
              <a:buFont typeface="Arial"/>
              <a:buNone/>
            </a:pPr>
            <a:r>
              <a:t/>
            </a:r>
            <a:endParaRPr/>
          </a:p>
          <a:p>
            <a:pPr indent="-374650" lvl="0" marL="457200" rtl="0" algn="l">
              <a:lnSpc>
                <a:spcPct val="115000"/>
              </a:lnSpc>
              <a:spcBef>
                <a:spcPts val="800"/>
              </a:spcBef>
              <a:spcAft>
                <a:spcPts val="0"/>
              </a:spcAft>
              <a:buSzPts val="2300"/>
              <a:buChar char="-"/>
            </a:pPr>
            <a:r>
              <a:rPr lang="en-US" sz="1800"/>
              <a:t>Voksne på skolen skal gripe inn</a:t>
            </a:r>
            <a:endParaRPr sz="1800"/>
          </a:p>
          <a:p>
            <a:pPr indent="-374650" lvl="0" marL="457200" rtl="0" algn="l">
              <a:lnSpc>
                <a:spcPct val="115000"/>
              </a:lnSpc>
              <a:spcBef>
                <a:spcPts val="0"/>
              </a:spcBef>
              <a:spcAft>
                <a:spcPts val="0"/>
              </a:spcAft>
              <a:buSzPts val="2300"/>
              <a:buChar char="-"/>
            </a:pPr>
            <a:r>
              <a:rPr lang="en-US" sz="1800"/>
              <a:t>Skolen skal undersøke og evt. sette inn tiltak i en skriftlig plan</a:t>
            </a:r>
            <a:endParaRPr sz="1800"/>
          </a:p>
          <a:p>
            <a:pPr indent="-374650" lvl="0" marL="457200" rtl="0" algn="l">
              <a:lnSpc>
                <a:spcPct val="115000"/>
              </a:lnSpc>
              <a:spcBef>
                <a:spcPts val="0"/>
              </a:spcBef>
              <a:spcAft>
                <a:spcPts val="0"/>
              </a:spcAft>
              <a:buSzPts val="2300"/>
              <a:buChar char="-"/>
            </a:pPr>
            <a:r>
              <a:rPr lang="en-US" sz="1800"/>
              <a:t>Dersom en elev ikke har et trygt og godt skolemiljø, kan foresatte eller elev melde saken til statsforvalteren etter at saken er tatt opp med rektor.</a:t>
            </a:r>
            <a:endParaRPr sz="1800"/>
          </a:p>
          <a:p>
            <a:pPr indent="0" lvl="0" marL="457200" rtl="0" algn="l">
              <a:lnSpc>
                <a:spcPct val="115000"/>
              </a:lnSpc>
              <a:spcBef>
                <a:spcPts val="0"/>
              </a:spcBef>
              <a:spcAft>
                <a:spcPts val="0"/>
              </a:spcAft>
              <a:buNone/>
            </a:pPr>
            <a:r>
              <a:rPr lang="en-US" sz="1200" u="sng">
                <a:solidFill>
                  <a:schemeClr val="accent5"/>
                </a:solidFill>
                <a:hlinkClick r:id="rId4">
                  <a:extLst>
                    <a:ext uri="{A12FA001-AC4F-418D-AE19-62706E023703}">
                      <ahyp:hlinkClr val="tx"/>
                    </a:ext>
                  </a:extLst>
                </a:hlinkClick>
              </a:rPr>
              <a:t>https://www.udir.no/contentassets/713b9e5103c84dbc85b35b575608568f/presentasjon-om-skolemiljo-nytt-kapittel-12_bokmal_ny.pptx</a:t>
            </a:r>
            <a:endParaRPr sz="1200"/>
          </a:p>
          <a:p>
            <a:pPr indent="0" lvl="0" marL="0" rtl="0" algn="l">
              <a:lnSpc>
                <a:spcPct val="115000"/>
              </a:lnSpc>
              <a:spcBef>
                <a:spcPts val="0"/>
              </a:spcBef>
              <a:spcAft>
                <a:spcPts val="0"/>
              </a:spcAft>
              <a:buNone/>
            </a:pPr>
            <a:r>
              <a:t/>
            </a:r>
            <a:endParaRPr/>
          </a:p>
          <a:p>
            <a:pPr indent="0" lvl="0" marL="0" rtl="0" algn="l">
              <a:lnSpc>
                <a:spcPct val="100000"/>
              </a:lnSpc>
              <a:spcBef>
                <a:spcPts val="360"/>
              </a:spcBef>
              <a:spcAft>
                <a:spcPts val="0"/>
              </a:spcAft>
              <a:buSzPts val="1800"/>
              <a:buNone/>
            </a:pPr>
            <a:r>
              <a:t/>
            </a:r>
            <a:endParaRPr sz="1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1502eb4dcdd_2_32"/>
          <p:cNvSpPr txBox="1"/>
          <p:nvPr>
            <p:ph type="title"/>
          </p:nvPr>
        </p:nvSpPr>
        <p:spPr>
          <a:xfrm>
            <a:off x="1297500" y="525000"/>
            <a:ext cx="7038900" cy="12189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3000"/>
              <a:buNone/>
            </a:pPr>
            <a:r>
              <a:rPr b="1" lang="en-US" sz="4500">
                <a:solidFill>
                  <a:srgbClr val="FFFF00"/>
                </a:solidFill>
              </a:rPr>
              <a:t>Vigilo</a:t>
            </a:r>
            <a:endParaRPr b="1" sz="4500">
              <a:solidFill>
                <a:srgbClr val="FFFF00"/>
              </a:solidFill>
            </a:endParaRPr>
          </a:p>
        </p:txBody>
      </p:sp>
      <p:sp>
        <p:nvSpPr>
          <p:cNvPr id="167" name="Google Shape;167;g1502eb4dcdd_2_32"/>
          <p:cNvSpPr txBox="1"/>
          <p:nvPr>
            <p:ph idx="2" type="body"/>
          </p:nvPr>
        </p:nvSpPr>
        <p:spPr>
          <a:xfrm>
            <a:off x="4933221" y="2090067"/>
            <a:ext cx="3403200" cy="3881700"/>
          </a:xfrm>
          <a:prstGeom prst="rect">
            <a:avLst/>
          </a:prstGeom>
          <a:noFill/>
          <a:ln>
            <a:noFill/>
          </a:ln>
        </p:spPr>
        <p:txBody>
          <a:bodyPr anchorCtr="0" anchor="t" bIns="91425" lIns="91425" spcFirstLastPara="1" rIns="91425" wrap="square" tIns="91425">
            <a:normAutofit/>
          </a:bodyPr>
          <a:lstStyle/>
          <a:p>
            <a:pPr indent="-457200" lvl="0" marL="457200" rtl="0" algn="l">
              <a:lnSpc>
                <a:spcPct val="115000"/>
              </a:lnSpc>
              <a:spcBef>
                <a:spcPts val="0"/>
              </a:spcBef>
              <a:spcAft>
                <a:spcPts val="0"/>
              </a:spcAft>
              <a:buSzPts val="4000"/>
              <a:buChar char="-"/>
            </a:pPr>
            <a:r>
              <a:rPr lang="en-US" sz="4000"/>
              <a:t>Meldinger</a:t>
            </a:r>
            <a:endParaRPr sz="4000"/>
          </a:p>
          <a:p>
            <a:pPr indent="-457200" lvl="0" marL="457200" rtl="0" algn="l">
              <a:lnSpc>
                <a:spcPct val="115000"/>
              </a:lnSpc>
              <a:spcBef>
                <a:spcPts val="0"/>
              </a:spcBef>
              <a:spcAft>
                <a:spcPts val="0"/>
              </a:spcAft>
              <a:buSzPts val="4000"/>
              <a:buChar char="-"/>
            </a:pPr>
            <a:r>
              <a:rPr lang="en-US" sz="4000"/>
              <a:t>Fravær</a:t>
            </a:r>
            <a:endParaRPr sz="4000"/>
          </a:p>
          <a:p>
            <a:pPr indent="-457200" lvl="0" marL="457200" rtl="0" algn="l">
              <a:lnSpc>
                <a:spcPct val="115000"/>
              </a:lnSpc>
              <a:spcBef>
                <a:spcPts val="0"/>
              </a:spcBef>
              <a:spcAft>
                <a:spcPts val="0"/>
              </a:spcAft>
              <a:buSzPts val="4000"/>
              <a:buChar char="-"/>
            </a:pPr>
            <a:r>
              <a:rPr lang="en-US" sz="4000"/>
              <a:t>Samtykke</a:t>
            </a:r>
            <a:endParaRPr sz="4000"/>
          </a:p>
        </p:txBody>
      </p:sp>
      <p:pic>
        <p:nvPicPr>
          <p:cNvPr id="168" name="Google Shape;168;g1502eb4dcdd_2_32"/>
          <p:cNvPicPr preferRelativeResize="0"/>
          <p:nvPr/>
        </p:nvPicPr>
        <p:blipFill rotWithShape="1">
          <a:blip r:embed="rId3">
            <a:alphaModFix/>
          </a:blip>
          <a:srcRect b="0" l="0" r="0" t="0"/>
          <a:stretch/>
        </p:blipFill>
        <p:spPr>
          <a:xfrm>
            <a:off x="245763" y="1986425"/>
            <a:ext cx="4284174" cy="30933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2f690e0c1dc_0_0"/>
          <p:cNvSpPr txBox="1"/>
          <p:nvPr>
            <p:ph type="title"/>
          </p:nvPr>
        </p:nvSpPr>
        <p:spPr>
          <a:xfrm>
            <a:off x="457200" y="274637"/>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4300">
                <a:solidFill>
                  <a:srgbClr val="FFFF00"/>
                </a:solidFill>
              </a:rPr>
              <a:t>Skoleregler</a:t>
            </a:r>
            <a:endParaRPr b="1" sz="4300">
              <a:solidFill>
                <a:srgbClr val="FFFF00"/>
              </a:solidFill>
            </a:endParaRPr>
          </a:p>
        </p:txBody>
      </p:sp>
      <p:sp>
        <p:nvSpPr>
          <p:cNvPr id="175" name="Google Shape;175;g2f690e0c1dc_0_0"/>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419100" lvl="0" marL="457200" rtl="0" algn="l">
              <a:spcBef>
                <a:spcPts val="360"/>
              </a:spcBef>
              <a:spcAft>
                <a:spcPts val="0"/>
              </a:spcAft>
              <a:buSzPts val="3000"/>
              <a:buChar char="●"/>
            </a:pPr>
            <a:r>
              <a:rPr lang="en-US" sz="2500"/>
              <a:t>Mobiltelefonen og telefonklokke skal ligge avslått i sekken eller hjemme gjennom hele skoledagen</a:t>
            </a:r>
            <a:endParaRPr sz="2500"/>
          </a:p>
          <a:p>
            <a:pPr indent="0" lvl="0" marL="457200" rtl="0" algn="l">
              <a:spcBef>
                <a:spcPts val="360"/>
              </a:spcBef>
              <a:spcAft>
                <a:spcPts val="0"/>
              </a:spcAft>
              <a:buNone/>
            </a:pPr>
            <a:r>
              <a:t/>
            </a:r>
            <a:endParaRPr sz="2500"/>
          </a:p>
          <a:p>
            <a:pPr indent="-419100" lvl="0" marL="457200" rtl="0" algn="l">
              <a:spcBef>
                <a:spcPts val="360"/>
              </a:spcBef>
              <a:spcAft>
                <a:spcPts val="0"/>
              </a:spcAft>
              <a:buSzPts val="3000"/>
              <a:buChar char="●"/>
            </a:pPr>
            <a:r>
              <a:rPr lang="en-US" sz="2500"/>
              <a:t>Vi kommer raskt ut i friminutt og raskt inn fra friminutt </a:t>
            </a:r>
            <a:endParaRPr sz="2500"/>
          </a:p>
          <a:p>
            <a:pPr indent="0" lvl="0" marL="0" rtl="0" algn="l">
              <a:spcBef>
                <a:spcPts val="360"/>
              </a:spcBef>
              <a:spcAft>
                <a:spcPts val="0"/>
              </a:spcAft>
              <a:buNone/>
            </a:pPr>
            <a:r>
              <a:t/>
            </a:r>
            <a:endParaRPr sz="2500"/>
          </a:p>
          <a:p>
            <a:pPr indent="-419100" lvl="0" marL="457200" rtl="0" algn="l">
              <a:spcBef>
                <a:spcPts val="360"/>
              </a:spcBef>
              <a:spcAft>
                <a:spcPts val="0"/>
              </a:spcAft>
              <a:buSzPts val="3000"/>
              <a:buChar char="●"/>
            </a:pPr>
            <a:r>
              <a:rPr lang="en-US" sz="2500"/>
              <a:t>Vi følger beskjedene til de voksne</a:t>
            </a:r>
            <a:endParaRPr sz="25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278aeebe9c3_1_1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rPr>
              <a:t>Sosial kompetanse</a:t>
            </a:r>
            <a:endParaRPr b="1" sz="4000">
              <a:solidFill>
                <a:srgbClr val="FFFF00"/>
              </a:solidFill>
            </a:endParaRPr>
          </a:p>
        </p:txBody>
      </p:sp>
      <p:sp>
        <p:nvSpPr>
          <p:cNvPr id="182" name="Google Shape;182;g278aeebe9c3_1_1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55600" lvl="0" marL="457200" rtl="0" algn="l">
              <a:lnSpc>
                <a:spcPct val="100000"/>
              </a:lnSpc>
              <a:spcBef>
                <a:spcPts val="360"/>
              </a:spcBef>
              <a:spcAft>
                <a:spcPts val="0"/>
              </a:spcAft>
              <a:buSzPts val="2000"/>
              <a:buChar char="➔"/>
            </a:pPr>
            <a:r>
              <a:rPr lang="en-US" sz="2000"/>
              <a:t>Felles </a:t>
            </a:r>
            <a:r>
              <a:rPr lang="en-US" sz="2000"/>
              <a:t>skole regler</a:t>
            </a:r>
            <a:endParaRPr sz="2000"/>
          </a:p>
          <a:p>
            <a:pPr indent="-355600" lvl="0" marL="457200" rtl="0" algn="l">
              <a:lnSpc>
                <a:spcPct val="100000"/>
              </a:lnSpc>
              <a:spcBef>
                <a:spcPts val="360"/>
              </a:spcBef>
              <a:spcAft>
                <a:spcPts val="0"/>
              </a:spcAft>
              <a:buSzPts val="2000"/>
              <a:buChar char="➔"/>
            </a:pPr>
            <a:r>
              <a:rPr lang="en-US" sz="2000"/>
              <a:t>Trinnregler</a:t>
            </a:r>
            <a:endParaRPr sz="2000"/>
          </a:p>
          <a:p>
            <a:pPr indent="-355600" lvl="0" marL="457200" rtl="0" algn="l">
              <a:lnSpc>
                <a:spcPct val="100000"/>
              </a:lnSpc>
              <a:spcBef>
                <a:spcPts val="360"/>
              </a:spcBef>
              <a:spcAft>
                <a:spcPts val="0"/>
              </a:spcAft>
              <a:buSzPts val="2000"/>
              <a:buChar char="➔"/>
            </a:pPr>
            <a:r>
              <a:rPr lang="en-US" sz="2000"/>
              <a:t>Timen livet</a:t>
            </a:r>
            <a:endParaRPr sz="2000"/>
          </a:p>
          <a:p>
            <a:pPr indent="-355600" lvl="0" marL="457200" rtl="0" algn="l">
              <a:lnSpc>
                <a:spcPct val="100000"/>
              </a:lnSpc>
              <a:spcBef>
                <a:spcPts val="360"/>
              </a:spcBef>
              <a:spcAft>
                <a:spcPts val="0"/>
              </a:spcAft>
              <a:buSzPts val="2000"/>
              <a:buChar char="➔"/>
            </a:pPr>
            <a:r>
              <a:rPr lang="en-US" sz="2000"/>
              <a:t>Bergen kompetansesenter for læring</a:t>
            </a:r>
            <a:endParaRPr sz="2000"/>
          </a:p>
          <a:p>
            <a:pPr indent="-355600" lvl="0" marL="457200" rtl="0" algn="l">
              <a:lnSpc>
                <a:spcPct val="100000"/>
              </a:lnSpc>
              <a:spcBef>
                <a:spcPts val="360"/>
              </a:spcBef>
              <a:spcAft>
                <a:spcPts val="0"/>
              </a:spcAft>
              <a:buSzPts val="2000"/>
              <a:buChar char="➔"/>
            </a:pPr>
            <a:r>
              <a:rPr lang="en-US" sz="2000"/>
              <a:t>TL aktiviteter i friminutt</a:t>
            </a:r>
            <a:endParaRPr sz="2000"/>
          </a:p>
          <a:p>
            <a:pPr indent="-355600" lvl="0" marL="457200" rtl="0" algn="l">
              <a:lnSpc>
                <a:spcPct val="100000"/>
              </a:lnSpc>
              <a:spcBef>
                <a:spcPts val="360"/>
              </a:spcBef>
              <a:spcAft>
                <a:spcPts val="0"/>
              </a:spcAft>
              <a:buSzPts val="2000"/>
              <a:buChar char="➔"/>
            </a:pPr>
            <a:r>
              <a:rPr lang="en-US" sz="2000"/>
              <a:t>Fellesarrangement gjennom året</a:t>
            </a:r>
            <a:endParaRPr sz="2000"/>
          </a:p>
          <a:p>
            <a:pPr indent="-355600" lvl="0" marL="457200" rtl="0" algn="l">
              <a:lnSpc>
                <a:spcPct val="100000"/>
              </a:lnSpc>
              <a:spcBef>
                <a:spcPts val="360"/>
              </a:spcBef>
              <a:spcAft>
                <a:spcPts val="0"/>
              </a:spcAft>
              <a:buSzPts val="2000"/>
              <a:buChar char="➔"/>
            </a:pPr>
            <a:r>
              <a:rPr lang="en-US" sz="2000"/>
              <a:t>Faddersamarbeid</a:t>
            </a:r>
            <a:endParaRPr sz="2000"/>
          </a:p>
          <a:p>
            <a:pPr indent="-355600" lvl="0" marL="457200" rtl="0" algn="l">
              <a:lnSpc>
                <a:spcPct val="100000"/>
              </a:lnSpc>
              <a:spcBef>
                <a:spcPts val="360"/>
              </a:spcBef>
              <a:spcAft>
                <a:spcPts val="0"/>
              </a:spcAft>
              <a:buSzPts val="2000"/>
              <a:buChar char="➔"/>
            </a:pPr>
            <a:r>
              <a:rPr lang="en-US" sz="2000"/>
              <a:t>Trinn organisering for småtrinnet</a:t>
            </a:r>
            <a:endParaRPr sz="2000"/>
          </a:p>
          <a:p>
            <a:pPr indent="0" lvl="0" marL="0" rtl="0" algn="l">
              <a:lnSpc>
                <a:spcPct val="100000"/>
              </a:lnSpc>
              <a:spcBef>
                <a:spcPts val="360"/>
              </a:spcBef>
              <a:spcAft>
                <a:spcPts val="0"/>
              </a:spcAft>
              <a:buNone/>
            </a:pPr>
            <a:r>
              <a:t/>
            </a:r>
            <a:endParaRPr sz="2000"/>
          </a:p>
          <a:p>
            <a:pPr indent="-355600" lvl="0" marL="457200" rtl="0" algn="l">
              <a:lnSpc>
                <a:spcPct val="115000"/>
              </a:lnSpc>
              <a:spcBef>
                <a:spcPts val="0"/>
              </a:spcBef>
              <a:spcAft>
                <a:spcPts val="0"/>
              </a:spcAft>
              <a:buSzPts val="2000"/>
              <a:buChar char="➔"/>
            </a:pPr>
            <a:r>
              <a:rPr lang="en-US" sz="2000"/>
              <a:t>Robuste barn:</a:t>
            </a:r>
            <a:endParaRPr sz="2000"/>
          </a:p>
          <a:p>
            <a:pPr indent="0" lvl="0" marL="0" rtl="0" algn="l">
              <a:lnSpc>
                <a:spcPct val="115000"/>
              </a:lnSpc>
              <a:spcBef>
                <a:spcPts val="0"/>
              </a:spcBef>
              <a:spcAft>
                <a:spcPts val="0"/>
              </a:spcAft>
              <a:buNone/>
            </a:pPr>
            <a:r>
              <a:t/>
            </a:r>
            <a:endParaRPr sz="1100" u="sng">
              <a:solidFill>
                <a:schemeClr val="hlink"/>
              </a:solidFill>
              <a:latin typeface="Arial"/>
              <a:ea typeface="Arial"/>
              <a:cs typeface="Arial"/>
              <a:sym typeface="Arial"/>
            </a:endParaRPr>
          </a:p>
          <a:p>
            <a:pPr indent="0" lvl="0" marL="457200" rtl="0" algn="l">
              <a:lnSpc>
                <a:spcPct val="100000"/>
              </a:lnSpc>
              <a:spcBef>
                <a:spcPts val="360"/>
              </a:spcBef>
              <a:spcAft>
                <a:spcPts val="0"/>
              </a:spcAft>
              <a:buSzPts val="1800"/>
              <a:buNone/>
            </a:pPr>
            <a:r>
              <a:rPr lang="en-US" sz="2000" u="sng">
                <a:solidFill>
                  <a:schemeClr val="hlink"/>
                </a:solidFill>
                <a:hlinkClick r:id="rId3"/>
              </a:rPr>
              <a:t>https://www.youtube.com/watch?v=_wdMMsmJp1g&amp;pp=ygUMcm9idXN0ZSBiYXJu</a:t>
            </a:r>
            <a:endParaRPr sz="2000"/>
          </a:p>
          <a:p>
            <a:pPr indent="0" lvl="0" marL="457200" rtl="0" algn="l">
              <a:lnSpc>
                <a:spcPct val="100000"/>
              </a:lnSpc>
              <a:spcBef>
                <a:spcPts val="360"/>
              </a:spcBef>
              <a:spcAft>
                <a:spcPts val="0"/>
              </a:spcAft>
              <a:buSzPts val="1800"/>
              <a:buNone/>
            </a:pPr>
            <a:r>
              <a:t/>
            </a:r>
            <a:endParaRPr sz="2000"/>
          </a:p>
        </p:txBody>
      </p:sp>
      <p:pic>
        <p:nvPicPr>
          <p:cNvPr id="183" name="Google Shape;183;g278aeebe9c3_1_16"/>
          <p:cNvPicPr preferRelativeResize="0"/>
          <p:nvPr/>
        </p:nvPicPr>
        <p:blipFill rotWithShape="1">
          <a:blip r:embed="rId4">
            <a:alphaModFix/>
          </a:blip>
          <a:srcRect b="0" l="0" r="0" t="0"/>
          <a:stretch/>
        </p:blipFill>
        <p:spPr>
          <a:xfrm>
            <a:off x="6782750" y="169999"/>
            <a:ext cx="2106900" cy="1247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278aeebe9c3_1_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3500">
                <a:solidFill>
                  <a:srgbClr val="FFFF00"/>
                </a:solidFill>
              </a:rPr>
              <a:t>Skole/hjem samarbeid</a:t>
            </a:r>
            <a:endParaRPr b="1" sz="3500">
              <a:solidFill>
                <a:srgbClr val="FFFF00"/>
              </a:solidFill>
            </a:endParaRPr>
          </a:p>
        </p:txBody>
      </p:sp>
      <p:sp>
        <p:nvSpPr>
          <p:cNvPr id="190" name="Google Shape;190;g278aeebe9c3_1_3"/>
          <p:cNvSpPr txBox="1"/>
          <p:nvPr>
            <p:ph idx="1" type="body"/>
          </p:nvPr>
        </p:nvSpPr>
        <p:spPr>
          <a:xfrm>
            <a:off x="457200" y="1600200"/>
            <a:ext cx="8229600" cy="4834500"/>
          </a:xfrm>
          <a:prstGeom prst="rect">
            <a:avLst/>
          </a:prstGeom>
          <a:noFill/>
          <a:ln>
            <a:noFill/>
          </a:ln>
        </p:spPr>
        <p:txBody>
          <a:bodyPr anchorCtr="0" anchor="t" bIns="45700" lIns="91425" spcFirstLastPara="1" rIns="91425" wrap="square" tIns="45700">
            <a:noAutofit/>
          </a:bodyPr>
          <a:lstStyle/>
          <a:p>
            <a:pPr indent="-412750" lvl="0" marL="457200" marR="0" rtl="0" algn="l">
              <a:lnSpc>
                <a:spcPct val="100000"/>
              </a:lnSpc>
              <a:spcBef>
                <a:spcPts val="1200"/>
              </a:spcBef>
              <a:spcAft>
                <a:spcPts val="0"/>
              </a:spcAft>
              <a:buSzPts val="2900"/>
              <a:buChar char="●"/>
            </a:pPr>
            <a:r>
              <a:rPr lang="en-US" sz="2900"/>
              <a:t>Foreldremedvirkning</a:t>
            </a:r>
            <a:endParaRPr sz="2900"/>
          </a:p>
          <a:p>
            <a:pPr indent="-412750" lvl="0" marL="457200" rtl="0" algn="l">
              <a:lnSpc>
                <a:spcPct val="100000"/>
              </a:lnSpc>
              <a:spcBef>
                <a:spcPts val="0"/>
              </a:spcBef>
              <a:spcAft>
                <a:spcPts val="0"/>
              </a:spcAft>
              <a:buSzPts val="2900"/>
              <a:buChar char="●"/>
            </a:pPr>
            <a:r>
              <a:rPr lang="en-US" sz="2900"/>
              <a:t>Ulike historier</a:t>
            </a:r>
            <a:endParaRPr sz="2900"/>
          </a:p>
          <a:p>
            <a:pPr indent="-412750" lvl="0" marL="457200" rtl="0" algn="l">
              <a:lnSpc>
                <a:spcPct val="100000"/>
              </a:lnSpc>
              <a:spcBef>
                <a:spcPts val="0"/>
              </a:spcBef>
              <a:spcAft>
                <a:spcPts val="0"/>
              </a:spcAft>
              <a:buSzPts val="2900"/>
              <a:buChar char="-"/>
            </a:pPr>
            <a:r>
              <a:rPr lang="en-US" sz="2900"/>
              <a:t>- konflikthåndtering</a:t>
            </a:r>
            <a:endParaRPr sz="2900"/>
          </a:p>
          <a:p>
            <a:pPr indent="-412750" lvl="0" marL="457200" rtl="0" algn="l">
              <a:lnSpc>
                <a:spcPct val="100000"/>
              </a:lnSpc>
              <a:spcBef>
                <a:spcPts val="0"/>
              </a:spcBef>
              <a:spcAft>
                <a:spcPts val="0"/>
              </a:spcAft>
              <a:buSzPts val="2900"/>
              <a:buChar char="●"/>
            </a:pPr>
            <a:r>
              <a:rPr lang="en-US" sz="2900"/>
              <a:t>Ansvarlig for egne valg</a:t>
            </a:r>
            <a:endParaRPr sz="2900"/>
          </a:p>
          <a:p>
            <a:pPr indent="0" lvl="0" marL="0" rtl="0" algn="l">
              <a:lnSpc>
                <a:spcPct val="100000"/>
              </a:lnSpc>
              <a:spcBef>
                <a:spcPts val="1200"/>
              </a:spcBef>
              <a:spcAft>
                <a:spcPts val="0"/>
              </a:spcAft>
              <a:buNone/>
            </a:pPr>
            <a:r>
              <a:t/>
            </a:r>
            <a:endParaRPr sz="2900"/>
          </a:p>
          <a:p>
            <a:pPr indent="457200" lvl="0" marL="0" rtl="0" algn="l">
              <a:lnSpc>
                <a:spcPct val="100000"/>
              </a:lnSpc>
              <a:spcBef>
                <a:spcPts val="1200"/>
              </a:spcBef>
              <a:spcAft>
                <a:spcPts val="0"/>
              </a:spcAft>
              <a:buNone/>
            </a:pPr>
            <a:r>
              <a:rPr lang="en-US" sz="2900"/>
              <a:t>-&gt; Viktig med tett samarbeid skole/hjem</a:t>
            </a:r>
            <a:r>
              <a:rPr lang="en-US" sz="2400"/>
              <a:t> </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edf7989087_0_2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rPr>
              <a:t>SFO</a:t>
            </a:r>
            <a:endParaRPr b="1" sz="4000">
              <a:solidFill>
                <a:srgbClr val="FFFF00"/>
              </a:solidFill>
            </a:endParaRPr>
          </a:p>
        </p:txBody>
      </p:sp>
      <p:sp>
        <p:nvSpPr>
          <p:cNvPr id="197" name="Google Shape;197;gedf7989087_0_27"/>
          <p:cNvSpPr txBox="1"/>
          <p:nvPr>
            <p:ph idx="1" type="body"/>
          </p:nvPr>
        </p:nvSpPr>
        <p:spPr>
          <a:xfrm>
            <a:off x="457200" y="1222625"/>
            <a:ext cx="8229600" cy="4903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800"/>
          </a:p>
          <a:p>
            <a:pPr indent="0" lvl="0" marL="0" rtl="0" algn="l">
              <a:lnSpc>
                <a:spcPct val="115000"/>
              </a:lnSpc>
              <a:spcBef>
                <a:spcPts val="400"/>
              </a:spcBef>
              <a:spcAft>
                <a:spcPts val="0"/>
              </a:spcAft>
              <a:buClr>
                <a:schemeClr val="dk1"/>
              </a:buClr>
              <a:buSzPts val="1100"/>
              <a:buFont typeface="Arial"/>
              <a:buNone/>
            </a:pPr>
            <a:r>
              <a:rPr lang="en-US" sz="1800"/>
              <a:t>Hjemmesiden vår – bilder, info, månedsbrev, årsplan:</a:t>
            </a:r>
            <a:endParaRPr sz="1800"/>
          </a:p>
          <a:p>
            <a:pPr indent="0" lvl="0" marL="0" rtl="0" algn="l">
              <a:lnSpc>
                <a:spcPct val="115000"/>
              </a:lnSpc>
              <a:spcBef>
                <a:spcPts val="400"/>
              </a:spcBef>
              <a:spcAft>
                <a:spcPts val="0"/>
              </a:spcAft>
              <a:buClr>
                <a:schemeClr val="dk1"/>
              </a:buClr>
              <a:buSzPts val="1100"/>
              <a:buFont typeface="Arial"/>
              <a:buNone/>
            </a:pPr>
            <a:r>
              <a:rPr lang="en-US" sz="1700" u="sng">
                <a:solidFill>
                  <a:schemeClr val="hlink"/>
                </a:solidFill>
                <a:hlinkClick r:id="rId3"/>
              </a:rPr>
              <a:t>https://www.bergen.kommune.no/omkommunen/avdelinger/haukedalen-skole/sfo</a:t>
            </a:r>
            <a:endParaRPr sz="1700" u="sng">
              <a:solidFill>
                <a:schemeClr val="hlink"/>
              </a:solidFill>
            </a:endParaRPr>
          </a:p>
          <a:p>
            <a:pPr indent="0" lvl="0" marL="0" rtl="0" algn="l">
              <a:lnSpc>
                <a:spcPct val="115000"/>
              </a:lnSpc>
              <a:spcBef>
                <a:spcPts val="0"/>
              </a:spcBef>
              <a:spcAft>
                <a:spcPts val="0"/>
              </a:spcAft>
              <a:buClr>
                <a:schemeClr val="dk1"/>
              </a:buClr>
              <a:buSzPts val="1100"/>
              <a:buFont typeface="Arial"/>
              <a:buNone/>
            </a:pPr>
            <a:r>
              <a:rPr lang="en-US" sz="1800"/>
              <a:t>  </a:t>
            </a:r>
            <a:endParaRPr sz="1800"/>
          </a:p>
          <a:p>
            <a:pPr indent="0" lvl="0" marL="203200" rtl="0" algn="l">
              <a:lnSpc>
                <a:spcPct val="115000"/>
              </a:lnSpc>
              <a:spcBef>
                <a:spcPts val="0"/>
              </a:spcBef>
              <a:spcAft>
                <a:spcPts val="0"/>
              </a:spcAft>
              <a:buClr>
                <a:schemeClr val="dk1"/>
              </a:buClr>
              <a:buSzPts val="1100"/>
              <a:buFont typeface="Arial"/>
              <a:buNone/>
            </a:pPr>
            <a:r>
              <a:rPr lang="en-US" sz="1800"/>
              <a:t>SFO-nytt (info fra SFO ca. en gang i mnd.) sendes hjem </a:t>
            </a:r>
            <a:r>
              <a:rPr lang="en-US"/>
              <a:t>i Vigilo </a:t>
            </a:r>
            <a:r>
              <a:rPr lang="en-US" sz="1800"/>
              <a:t>og legges ut på hjemmesiden.</a:t>
            </a:r>
            <a:endParaRPr sz="1800"/>
          </a:p>
          <a:p>
            <a:pPr indent="0" lvl="0" marL="0" rtl="0" algn="l">
              <a:lnSpc>
                <a:spcPct val="100000"/>
              </a:lnSpc>
              <a:spcBef>
                <a:spcPts val="360"/>
              </a:spcBef>
              <a:spcAft>
                <a:spcPts val="0"/>
              </a:spcAft>
              <a:buSzPts val="1800"/>
              <a:buNone/>
            </a:pPr>
            <a:r>
              <a:t/>
            </a:r>
            <a:endParaRPr sz="1800"/>
          </a:p>
          <a:p>
            <a:pPr indent="0" lvl="0" marL="0" rtl="0" algn="l">
              <a:lnSpc>
                <a:spcPct val="100000"/>
              </a:lnSpc>
              <a:spcBef>
                <a:spcPts val="360"/>
              </a:spcBef>
              <a:spcAft>
                <a:spcPts val="0"/>
              </a:spcAft>
              <a:buSzPts val="1800"/>
              <a:buNone/>
            </a:pPr>
            <a:r>
              <a:rPr lang="en-US" sz="1800"/>
              <a:t>Beskjeder til SFO sendes i Vigilo innen kl. 11.00 den dagen den gjelder for. </a:t>
            </a:r>
            <a:endParaRPr sz="1800"/>
          </a:p>
          <a:p>
            <a:pPr indent="0" lvl="0" marL="0" rtl="0" algn="l">
              <a:lnSpc>
                <a:spcPct val="100000"/>
              </a:lnSpc>
              <a:spcBef>
                <a:spcPts val="360"/>
              </a:spcBef>
              <a:spcAft>
                <a:spcPts val="0"/>
              </a:spcAft>
              <a:buSzPts val="1800"/>
              <a:buNone/>
            </a:pPr>
            <a:r>
              <a:rPr lang="en-US" sz="1800"/>
              <a:t>Husk å skriv barnets fornavn og klasse i emnefeltet.</a:t>
            </a:r>
            <a:endParaRPr sz="1800"/>
          </a:p>
          <a:p>
            <a:pPr indent="0" lvl="0" marL="0" rtl="0" algn="l">
              <a:lnSpc>
                <a:spcPct val="100000"/>
              </a:lnSpc>
              <a:spcBef>
                <a:spcPts val="360"/>
              </a:spcBef>
              <a:spcAft>
                <a:spcPts val="0"/>
              </a:spcAft>
              <a:buSzPts val="1800"/>
              <a:buNone/>
            </a:pPr>
            <a:r>
              <a:rPr lang="en-US" sz="1800"/>
              <a:t>Faste avtaler sendes som melding i Vigilo, merk med “fast”</a:t>
            </a:r>
            <a:endParaRPr sz="1800"/>
          </a:p>
          <a:p>
            <a:pPr indent="0" lvl="0" marL="0" rtl="0" algn="l">
              <a:lnSpc>
                <a:spcPct val="100000"/>
              </a:lnSpc>
              <a:spcBef>
                <a:spcPts val="360"/>
              </a:spcBef>
              <a:spcAft>
                <a:spcPts val="0"/>
              </a:spcAft>
              <a:buSzPts val="1800"/>
              <a:buNone/>
            </a:pPr>
            <a:r>
              <a:t/>
            </a:r>
            <a:endParaRPr/>
          </a:p>
          <a:p>
            <a:pPr indent="0" lvl="0" marL="0" rtl="0" algn="l">
              <a:lnSpc>
                <a:spcPct val="100000"/>
              </a:lnSpc>
              <a:spcBef>
                <a:spcPts val="360"/>
              </a:spcBef>
              <a:spcAft>
                <a:spcPts val="0"/>
              </a:spcAft>
              <a:buSzPts val="1800"/>
              <a:buNone/>
            </a:pPr>
            <a:r>
              <a:t/>
            </a:r>
            <a:endParaRPr sz="1800"/>
          </a:p>
          <a:p>
            <a:pPr indent="0" lvl="0" marL="0" rtl="0" algn="l">
              <a:lnSpc>
                <a:spcPct val="100000"/>
              </a:lnSpc>
              <a:spcBef>
                <a:spcPts val="360"/>
              </a:spcBef>
              <a:spcAft>
                <a:spcPts val="0"/>
              </a:spcAft>
              <a:buSzPts val="1800"/>
              <a:buNone/>
            </a:pPr>
            <a:r>
              <a:t/>
            </a:r>
            <a:endParaRPr sz="1800"/>
          </a:p>
        </p:txBody>
      </p:sp>
      <p:pic>
        <p:nvPicPr>
          <p:cNvPr id="198" name="Google Shape;198;gedf7989087_0_27"/>
          <p:cNvPicPr preferRelativeResize="0"/>
          <p:nvPr/>
        </p:nvPicPr>
        <p:blipFill rotWithShape="1">
          <a:blip r:embed="rId4">
            <a:alphaModFix/>
          </a:blip>
          <a:srcRect b="0" l="0" r="0" t="0"/>
          <a:stretch/>
        </p:blipFill>
        <p:spPr>
          <a:xfrm>
            <a:off x="6204200" y="5132800"/>
            <a:ext cx="2313974" cy="1182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2f69bc2bfab_2_0"/>
          <p:cNvSpPr txBox="1"/>
          <p:nvPr>
            <p:ph type="title"/>
          </p:nvPr>
        </p:nvSpPr>
        <p:spPr>
          <a:xfrm>
            <a:off x="457200" y="274637"/>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4000">
                <a:solidFill>
                  <a:srgbClr val="FFFF00"/>
                </a:solidFill>
              </a:rPr>
              <a:t>Bilder</a:t>
            </a:r>
            <a:endParaRPr b="1" sz="4000">
              <a:solidFill>
                <a:srgbClr val="FFFF00"/>
              </a:solidFill>
            </a:endParaRPr>
          </a:p>
        </p:txBody>
      </p:sp>
      <p:sp>
        <p:nvSpPr>
          <p:cNvPr id="205" name="Google Shape;205;g2f69bc2bfab_2_0"/>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2011-05-19T06:18:12Z</dcterms:created>
  <dc:creator>Bergen Kommune</dc:creator>
</cp:coreProperties>
</file>

<file path=docProps/custom.xml><?xml version="1.0" encoding="utf-8"?>
<Properties xmlns="http://schemas.openxmlformats.org/officeDocument/2006/custom-properties" xmlns:vt="http://schemas.openxmlformats.org/officeDocument/2006/docPropsVTypes"/>
</file>