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4"/>
  </p:notesMasterIdLst>
  <p:sldIdLst>
    <p:sldId id="256" r:id="rId5"/>
    <p:sldId id="257" r:id="rId6"/>
    <p:sldId id="258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4" r:id="rId23"/>
  </p:sldIdLst>
  <p:sldSz cx="9144000" cy="6858000" type="screen4x3"/>
  <p:notesSz cx="6810375" cy="9942513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E4223-B595-A4A3-C1BE-BB3FE5448D8C}" v="284" dt="2024-09-03T20:30:06.291"/>
    <p1510:client id="{7384A542-92A1-92C9-013A-90D577E33AAA}" v="2" dt="2024-09-04T08:07:11.114"/>
    <p1510:client id="{C805B0D1-64F8-2CBE-5DC7-C6AD44F85386}" v="3" dt="2024-09-04T12:43:36.087"/>
    <p1510:client id="{E2316F92-9E9A-7922-91AF-44165EA15BF0}" v="212" dt="2024-09-03T07:34:22.523"/>
    <p1510:client id="{F13551F6-7FAF-40DF-96AF-C6263C2902A2}" v="86" dt="2024-09-04T09:24:15.239"/>
    <p1510:client id="{FA58B985-C125-9237-47FD-057F0C426440}" v="2" dt="2024-09-04T12:18:30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57625" y="9444037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fff809aa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fff809aa8_1_8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4fff809aa8_1_8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nb-NO" err="1"/>
              <a:t>Aukande</a:t>
            </a:r>
            <a:r>
              <a:rPr lang="nb-NO"/>
              <a:t>, men det er det i heile landet 2023 – 10% 5kl- vg3 = 10% </a:t>
            </a:r>
          </a:p>
          <a:p>
            <a:pPr marL="0" indent="0"/>
            <a:r>
              <a:rPr lang="nb-NO"/>
              <a:t>Hos oss: 8,9%, men alt over 0 er for høgt </a:t>
            </a:r>
          </a:p>
          <a:p>
            <a:pPr marL="0" indent="0"/>
            <a:r>
              <a:rPr lang="nb-NO" err="1"/>
              <a:t>Skuleplassen</a:t>
            </a:r>
            <a:r>
              <a:rPr lang="nb-NO"/>
              <a:t> eller i korridor mest, </a:t>
            </a:r>
            <a:r>
              <a:rPr lang="nb-NO" err="1"/>
              <a:t>verbalt+utestengt</a:t>
            </a:r>
            <a:r>
              <a:rPr lang="nb-NO"/>
              <a:t>, </a:t>
            </a:r>
            <a:r>
              <a:rPr lang="nb-NO" err="1"/>
              <a:t>utsjånad</a:t>
            </a:r>
            <a:r>
              <a:rPr lang="nb-NO"/>
              <a:t> </a:t>
            </a:r>
          </a:p>
          <a:p>
            <a:pPr marL="0" indent="0"/>
            <a:r>
              <a:rPr lang="nb-NO"/>
              <a:t>Lyspunkt (</a:t>
            </a:r>
            <a:r>
              <a:rPr lang="nb-NO" err="1"/>
              <a:t>synast</a:t>
            </a:r>
            <a:r>
              <a:rPr lang="nb-NO"/>
              <a:t> vi): No svarer 1/3 at </a:t>
            </a:r>
            <a:r>
              <a:rPr lang="nb-NO" err="1"/>
              <a:t>dei</a:t>
            </a:r>
            <a:r>
              <a:rPr lang="nb-NO"/>
              <a:t> har sagt ifrå til </a:t>
            </a:r>
            <a:r>
              <a:rPr lang="nb-NO" err="1"/>
              <a:t>nokon</a:t>
            </a:r>
            <a:r>
              <a:rPr lang="nb-NO"/>
              <a:t> (</a:t>
            </a:r>
            <a:r>
              <a:rPr lang="nb-NO" err="1"/>
              <a:t>skulen</a:t>
            </a:r>
            <a:r>
              <a:rPr lang="nb-NO"/>
              <a:t>/heime) </a:t>
            </a:r>
          </a:p>
          <a:p>
            <a:pPr marL="0" indent="0"/>
            <a:r>
              <a:rPr lang="nb-NO"/>
              <a:t>Berre litt over 20% </a:t>
            </a:r>
            <a:r>
              <a:rPr lang="nb-NO" err="1"/>
              <a:t>svarar</a:t>
            </a:r>
            <a:r>
              <a:rPr lang="nb-NO"/>
              <a:t> at </a:t>
            </a:r>
            <a:r>
              <a:rPr lang="nb-NO" err="1"/>
              <a:t>nokon</a:t>
            </a:r>
            <a:r>
              <a:rPr lang="nb-NO"/>
              <a:t> heime har tatt kontakt med </a:t>
            </a:r>
            <a:r>
              <a:rPr lang="nb-NO" err="1"/>
              <a:t>skulen</a:t>
            </a:r>
            <a:r>
              <a:rPr lang="nb-NO"/>
              <a:t> for å </a:t>
            </a:r>
            <a:r>
              <a:rPr lang="nb-NO" err="1"/>
              <a:t>seie</a:t>
            </a:r>
            <a:r>
              <a:rPr lang="nb-NO"/>
              <a:t> ifrå </a:t>
            </a:r>
          </a:p>
          <a:p>
            <a:pPr marL="0" indent="0"/>
            <a:r>
              <a:rPr lang="nb-NO"/>
              <a:t>Høg trivsel, både på </a:t>
            </a:r>
            <a:r>
              <a:rPr lang="nb-NO" err="1"/>
              <a:t>skulen</a:t>
            </a:r>
            <a:r>
              <a:rPr lang="nb-NO"/>
              <a:t>, i klassen og i friminutt </a:t>
            </a:r>
          </a:p>
          <a:p>
            <a:pPr marL="0" indent="0"/>
            <a:endParaRPr lang="nb-NO"/>
          </a:p>
          <a:p>
            <a:pPr marL="0" indent="0"/>
            <a:endParaRPr lang="nb-NO"/>
          </a:p>
          <a:p>
            <a:pPr marL="0" indent="0"/>
            <a:r>
              <a:rPr lang="nb-NO"/>
              <a:t>lys</a:t>
            </a:r>
          </a:p>
          <a:p>
            <a:pPr marL="0" indent="0"/>
            <a:r>
              <a:rPr lang="nb-NO" err="1"/>
              <a:t>lyspu</a:t>
            </a:r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8bec65f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8bec65f34_0_0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78bec65f34_0_0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80478d3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80478d32d_0_2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780478d32d_0_2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80478d3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80478d32d_0_8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780478d32d_0_8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80478d3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80478d32d_0_2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780478d32d_0_2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87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b90a0cd2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b90a0cd23_2_15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7b90a0cd23_2_15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A, S I</a:t>
            </a: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1037" y="4722812"/>
            <a:ext cx="5448300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715700" y="4904975"/>
            <a:ext cx="7902000" cy="1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800" b="0" i="0" u="none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800" b="0" i="0" u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1" err="1">
                <a:solidFill>
                  <a:schemeClr val="tx1"/>
                </a:solidFill>
              </a:rPr>
              <a:t>Velkommen</a:t>
            </a:r>
            <a:r>
              <a:rPr lang="en-US" sz="3800" b="1">
                <a:solidFill>
                  <a:schemeClr val="tx1"/>
                </a:solidFill>
              </a:rPr>
              <a:t> </a:t>
            </a:r>
            <a:r>
              <a:rPr lang="en-US" sz="3800" b="1" err="1">
                <a:solidFill>
                  <a:schemeClr val="tx1"/>
                </a:solidFill>
              </a:rPr>
              <a:t>til</a:t>
            </a:r>
            <a:r>
              <a:rPr lang="en-US" sz="3800" b="1">
                <a:solidFill>
                  <a:schemeClr val="tx1"/>
                </a:solidFill>
              </a:rPr>
              <a:t> Blokkhaugen skole</a:t>
            </a:r>
            <a:endParaRPr sz="3800" b="1">
              <a:solidFill>
                <a:schemeClr val="tx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800" b="1" err="1">
                <a:solidFill>
                  <a:schemeClr val="tx1"/>
                </a:solidFill>
              </a:rPr>
              <a:t>Skoleåret</a:t>
            </a:r>
            <a:r>
              <a:rPr lang="en-US" sz="3800" b="1">
                <a:solidFill>
                  <a:schemeClr val="tx1"/>
                </a:solidFill>
              </a:rPr>
              <a:t> 2024-2025</a:t>
            </a:r>
            <a:endParaRPr sz="3800" b="1">
              <a:solidFill>
                <a:schemeClr val="tx1"/>
              </a:solidFill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575" y="267128"/>
            <a:ext cx="6958050" cy="43643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5226447" y="550825"/>
            <a:ext cx="2664300" cy="1294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Trivsel</a:t>
            </a:r>
            <a:r>
              <a:rPr lang="en-US" sz="2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US" sz="200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læring</a:t>
            </a:r>
            <a:r>
              <a:rPr lang="en-US" sz="2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for alle </a:t>
            </a:r>
            <a:r>
              <a:rPr lang="en-US" sz="200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hver</a:t>
            </a:r>
            <a:r>
              <a:rPr lang="en-US" sz="2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endParaRPr sz="20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Fire</a:t>
            </a:r>
            <a:r>
              <a:rPr lang="en-US" sz="3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klasseregler mot mobbing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100"/>
              <a:buFont typeface="Arial"/>
              <a:buNone/>
            </a:pP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/>
              <a:t>)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 Vi skal ikke mobbe andre.</a:t>
            </a:r>
            <a:endParaRPr sz="2400"/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2100"/>
              <a:buFont typeface="Arial"/>
              <a:buNone/>
            </a:pP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/>
              <a:t>)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 Vi skal forsøke å hjelpe elever som blir mobbet.</a:t>
            </a:r>
            <a:endParaRPr sz="2400"/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2100"/>
              <a:buFont typeface="Arial"/>
              <a:buNone/>
            </a:pP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/>
              <a:t>)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 Vi skal også være sammen med elever som lett blir alene.</a:t>
            </a:r>
            <a:endParaRPr sz="2400"/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2100"/>
              <a:buFont typeface="Arial"/>
              <a:buNone/>
            </a:pP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/>
              <a:t>)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 Hvis vi vet at noen blir mobbet, skal vi fortelle det til kontaktlæreren (eller annen lærer) og de hjemme.</a:t>
            </a:r>
            <a:endParaRPr sz="2400"/>
          </a:p>
          <a:p>
            <a:pPr marL="17145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171450" marR="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554" y="4827250"/>
            <a:ext cx="4968650" cy="1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Hvordan jobber vi med Olweus?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629842" y="1300163"/>
            <a:ext cx="38682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Aktiviteter: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629842" y="2200275"/>
            <a:ext cx="38682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900" err="1"/>
              <a:t>Klassemøter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 err="1"/>
              <a:t>Trivselskalender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Olweus-</a:t>
            </a:r>
            <a:r>
              <a:rPr lang="en-US" sz="1900" err="1"/>
              <a:t>dager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Bli </a:t>
            </a:r>
            <a:r>
              <a:rPr lang="en-US" sz="1900" err="1"/>
              <a:t>kjent-aktiviteter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Team-building</a:t>
            </a:r>
            <a:endParaRPr sz="1900"/>
          </a:p>
          <a:p>
            <a:pPr indent="-3302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900"/>
              <a:t>Jente- </a:t>
            </a:r>
            <a:r>
              <a:rPr lang="en-US" sz="1900" err="1"/>
              <a:t>og</a:t>
            </a:r>
            <a:r>
              <a:rPr lang="en-US" sz="1900"/>
              <a:t> </a:t>
            </a:r>
            <a:r>
              <a:rPr lang="en-US" sz="1900" err="1"/>
              <a:t>guttegrupper</a:t>
            </a:r>
          </a:p>
          <a:p>
            <a:pPr indent="0">
              <a:buNone/>
            </a:pPr>
            <a:endParaRPr lang="nb-NO"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3"/>
          </p:nvPr>
        </p:nvSpPr>
        <p:spPr>
          <a:xfrm>
            <a:off x="3867150" y="1300163"/>
            <a:ext cx="38874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Tema i klassemøter: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4"/>
          </p:nvPr>
        </p:nvSpPr>
        <p:spPr>
          <a:xfrm>
            <a:off x="3881150" y="2200275"/>
            <a:ext cx="46353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Hvordan ta imot de nye 8. klassingene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Seksuell trakassering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Språkbruk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Ulike former for press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Nettvett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Rasisme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Vennskap/samarbeid</a:t>
            </a:r>
            <a:endParaRPr sz="19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900"/>
              <a:t>Mental helse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Forslag fra elevene (elevmedvirkning)</a:t>
            </a:r>
            <a:endParaRPr sz="19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563" y="365113"/>
            <a:ext cx="25050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650" y="4954663"/>
            <a:ext cx="28575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>
                <a:latin typeface="Calibri"/>
                <a:ea typeface="Calibri"/>
                <a:cs typeface="Calibri"/>
                <a:sym typeface="Calibri"/>
              </a:rPr>
              <a:t>Olweus </a:t>
            </a:r>
            <a:r>
              <a:rPr lang="en-US" err="1"/>
              <a:t>spørjeundersøking</a:t>
            </a: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628650" y="1486475"/>
            <a:ext cx="7886700" cy="50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err="1"/>
              <a:t>Undersøker</a:t>
            </a:r>
            <a:r>
              <a:rPr lang="en-US"/>
              <a:t> </a:t>
            </a:r>
            <a:r>
              <a:rPr lang="en-US" err="1"/>
              <a:t>ulike</a:t>
            </a:r>
            <a:r>
              <a:rPr lang="en-US"/>
              <a:t> </a:t>
            </a:r>
            <a:r>
              <a:rPr lang="en-US" err="1"/>
              <a:t>aspekt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mobbing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err="1"/>
              <a:t>Jobbar</a:t>
            </a:r>
            <a:r>
              <a:rPr lang="en-US"/>
              <a:t> med </a:t>
            </a:r>
            <a:r>
              <a:rPr lang="en-US" err="1"/>
              <a:t>resultatet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personalet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med </a:t>
            </a:r>
            <a:r>
              <a:rPr lang="en-US" err="1"/>
              <a:t>elevane</a:t>
            </a:r>
            <a:r>
              <a:rPr lang="en-US"/>
              <a:t> 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Anonym</a:t>
            </a:r>
            <a:endParaRPr/>
          </a:p>
          <a:p>
            <a:pPr marL="17145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err="1"/>
              <a:t>Årleg</a:t>
            </a:r>
            <a:r>
              <a:rPr lang="en-US"/>
              <a:t> - </a:t>
            </a:r>
            <a:r>
              <a:rPr lang="en-US" sz="2100" b="0" i="0" u="none">
                <a:latin typeface="Calibri"/>
                <a:ea typeface="Calibri"/>
                <a:cs typeface="Calibri"/>
                <a:sym typeface="Calibri"/>
              </a:rPr>
              <a:t>sist </a:t>
            </a:r>
            <a:r>
              <a:rPr lang="en-US" sz="2100" b="0" i="0" u="none" err="1">
                <a:latin typeface="Calibri"/>
                <a:ea typeface="Calibri"/>
                <a:cs typeface="Calibri"/>
                <a:sym typeface="Calibri"/>
              </a:rPr>
              <a:t>gjennomført</a:t>
            </a:r>
            <a:r>
              <a:rPr lang="en-US" sz="2100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2023</a:t>
            </a:r>
          </a:p>
          <a:p>
            <a:pPr marL="171450" indent="-171450">
              <a:lnSpc>
                <a:spcPct val="150000"/>
              </a:lnSpc>
              <a:spcBef>
                <a:spcPts val="700"/>
              </a:spcBef>
              <a:buSzPts val="2100"/>
            </a:pPr>
            <a:r>
              <a:rPr lang="en-US" sz="2100" b="0" i="0" u="none">
                <a:latin typeface="Calibri"/>
                <a:ea typeface="Calibri"/>
                <a:cs typeface="Calibri"/>
                <a:sym typeface="Calibri"/>
              </a:rPr>
              <a:t>Stort sett </a:t>
            </a:r>
            <a:r>
              <a:rPr lang="en-US" sz="2100" b="0" i="0" u="none" err="1">
                <a:latin typeface="Calibri"/>
                <a:ea typeface="Calibri"/>
                <a:cs typeface="Calibri"/>
                <a:sym typeface="Calibri"/>
              </a:rPr>
              <a:t>gode</a:t>
            </a:r>
            <a:r>
              <a:rPr lang="en-US" sz="2100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err="1"/>
              <a:t>resultat</a:t>
            </a:r>
            <a:r>
              <a:rPr lang="en-US" sz="2100" b="0" i="0" u="none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/>
              <a:t>2023</a:t>
            </a:r>
            <a:r>
              <a:rPr lang="en-US" sz="2100" b="0" i="0" u="none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/>
          </a:p>
          <a:p>
            <a:pPr marL="514350" lvl="1" indent="-171450">
              <a:lnSpc>
                <a:spcPct val="150000"/>
              </a:lnSpc>
              <a:spcBef>
                <a:spcPts val="300"/>
              </a:spcBef>
            </a:pPr>
            <a:r>
              <a:rPr lang="en-US"/>
              <a:t>Høg </a:t>
            </a:r>
            <a:r>
              <a:rPr lang="en-US" err="1"/>
              <a:t>trivsel</a:t>
            </a:r>
            <a:r>
              <a:rPr lang="en-US"/>
              <a:t> </a:t>
            </a:r>
            <a:r>
              <a:rPr lang="en-US" err="1"/>
              <a:t>jamt</a:t>
            </a:r>
            <a:r>
              <a:rPr lang="en-US"/>
              <a:t> over </a:t>
            </a:r>
          </a:p>
          <a:p>
            <a:pPr marL="514350" lvl="1" indent="-171450">
              <a:lnSpc>
                <a:spcPct val="150000"/>
              </a:lnSpc>
              <a:spcBef>
                <a:spcPts val="300"/>
              </a:spcBef>
            </a:pPr>
            <a:r>
              <a:rPr lang="en-US" err="1"/>
              <a:t>Aukande</a:t>
            </a:r>
            <a:r>
              <a:rPr lang="en-US"/>
              <a:t>, 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resten</a:t>
            </a:r>
            <a:r>
              <a:rPr lang="en-US"/>
              <a:t> av </a:t>
            </a:r>
            <a:r>
              <a:rPr lang="en-US" err="1"/>
              <a:t>landet</a:t>
            </a:r>
            <a:endParaRPr lang="en-US"/>
          </a:p>
          <a:p>
            <a:pPr marL="514350" lvl="1" indent="-171450">
              <a:lnSpc>
                <a:spcPct val="150000"/>
              </a:lnSpc>
              <a:spcBef>
                <a:spcPts val="300"/>
              </a:spcBef>
            </a:pPr>
            <a:r>
              <a:rPr lang="en-US"/>
              <a:t>Mest mobbing </a:t>
            </a:r>
            <a:r>
              <a:rPr lang="en-US" err="1"/>
              <a:t>blant</a:t>
            </a:r>
            <a:r>
              <a:rPr lang="en-US"/>
              <a:t> </a:t>
            </a:r>
            <a:r>
              <a:rPr lang="en-US" err="1"/>
              <a:t>jenter</a:t>
            </a:r>
            <a:endParaRPr lang="en-US"/>
          </a:p>
          <a:p>
            <a:pPr marL="514350" lvl="1" indent="-171450">
              <a:lnSpc>
                <a:spcPct val="150000"/>
              </a:lnSpc>
              <a:spcBef>
                <a:spcPts val="300"/>
              </a:spcBef>
            </a:pPr>
            <a:r>
              <a:rPr lang="en-US" err="1"/>
              <a:t>Skuleplassen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korridorane</a:t>
            </a:r>
            <a:endParaRPr lang="en-US"/>
          </a:p>
          <a:p>
            <a:pPr marL="514350" lvl="1" indent="-171450">
              <a:lnSpc>
                <a:spcPct val="150000"/>
              </a:lnSpc>
              <a:spcBef>
                <a:spcPts val="300"/>
              </a:spcBef>
            </a:pPr>
            <a:r>
              <a:rPr lang="en-US" err="1"/>
              <a:t>Få</a:t>
            </a:r>
            <a:r>
              <a:rPr lang="en-US"/>
              <a:t>, men </a:t>
            </a:r>
            <a:r>
              <a:rPr lang="en-US" err="1"/>
              <a:t>fleire</a:t>
            </a:r>
            <a:r>
              <a:rPr lang="en-US"/>
              <a:t> </a:t>
            </a:r>
            <a:r>
              <a:rPr lang="en-US" err="1"/>
              <a:t>fortel</a:t>
            </a:r>
            <a:r>
              <a:rPr lang="en-US"/>
              <a:t> om </a:t>
            </a:r>
            <a:r>
              <a:rPr lang="en-US" err="1"/>
              <a:t>mobbinga</a:t>
            </a:r>
            <a:r>
              <a:rPr lang="en-US"/>
              <a:t> </a:t>
            </a: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265" y="2887446"/>
            <a:ext cx="2572150" cy="14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 foresatte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 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Fortell oss om du mistenker at noen ikke har det bra eller                       mistenker/vet at noen blir mobbet.</a:t>
            </a:r>
            <a:endParaRPr sz="2400"/>
          </a:p>
          <a:p>
            <a:pPr marL="171450" marR="0" lvl="0" indent="-1905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 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Snakk med barna deres om trivsel og nettvett.</a:t>
            </a:r>
            <a:endParaRPr sz="2400"/>
          </a:p>
          <a:p>
            <a:pPr marL="171450" marR="0" lvl="0" indent="-1905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 </a:t>
            </a: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Spør dem om mobbing.</a:t>
            </a:r>
            <a:endParaRPr sz="2400"/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</a:endParaRPr>
          </a:p>
          <a:p>
            <a: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75" y="4438075"/>
            <a:ext cx="2349900" cy="13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425" y="4295650"/>
            <a:ext cx="2349890" cy="17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875" y="1171573"/>
            <a:ext cx="6140243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575" y="3883335"/>
            <a:ext cx="451485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Kva er det? </a:t>
            </a:r>
            <a:endParaRPr sz="4100"/>
          </a:p>
        </p:txBody>
      </p:sp>
      <p:sp>
        <p:nvSpPr>
          <p:cNvPr id="194" name="Google Shape;194;p27"/>
          <p:cNvSpPr txBox="1"/>
          <p:nvPr/>
        </p:nvSpPr>
        <p:spPr>
          <a:xfrm>
            <a:off x="647600" y="1703175"/>
            <a:ext cx="7460100" cy="4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Kompetanseprogram av RVTS for Bergen kommune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Kvifor?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○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Forsking viser at vi snakkar for sjeldan med barn og unge ein er bekymra for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Ressurspersonar, portvakt-kurs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Hovudressursgruppe Arna/Åsane 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2203"/>
            <a:ext cx="9144000" cy="589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08E50-AAD6-51AB-B8DD-33622C1C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FAU  BLOKKHAUGEN SKOLE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D3587E-ECE9-C5EE-EED5-1C3EE81F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57" y="1426691"/>
            <a:ext cx="8386292" cy="4635923"/>
          </a:xfrm>
        </p:spPr>
        <p:txBody>
          <a:bodyPr/>
          <a:lstStyle/>
          <a:p>
            <a:r>
              <a:rPr lang="nb-NO"/>
              <a:t>Trafikkampanjer (2 </a:t>
            </a:r>
            <a:r>
              <a:rPr lang="nb-NO" err="1"/>
              <a:t>stk</a:t>
            </a:r>
            <a:r>
              <a:rPr lang="nb-NO"/>
              <a:t>) for å påminne foreldre/foresatte om at kjøring opp til rundkjøring er uønsket *</a:t>
            </a:r>
          </a:p>
          <a:p>
            <a:r>
              <a:rPr lang="nb-NO"/>
              <a:t>Salg av kaffe og kaker, samt parkeringsvakt, ifm. skolens juleshow</a:t>
            </a:r>
          </a:p>
          <a:p>
            <a:r>
              <a:rPr lang="nb-NO"/>
              <a:t>Dialog med FAU på Rolland og Haukedalen vedr. overgang fra 7. til 8. klasse</a:t>
            </a:r>
          </a:p>
          <a:p>
            <a:r>
              <a:rPr lang="nb-NO"/>
              <a:t>Møter med skolen og Bergen kommune vedr. Kvalitetsoppfølging</a:t>
            </a:r>
          </a:p>
          <a:p>
            <a:r>
              <a:rPr lang="nb-NO"/>
              <a:t>Organisering av «Sammen for unge i Åsane», som ble gjennomført 22. mai i Åsane Arena, i samarbeid med andre FAU i Arna/Åsane</a:t>
            </a:r>
          </a:p>
          <a:p>
            <a:r>
              <a:rPr lang="nb-NO"/>
              <a:t>Organisering av skoleball 29. mai, sammen med FAU Åstveit</a:t>
            </a:r>
          </a:p>
          <a:p>
            <a:r>
              <a:rPr lang="nb-NO"/>
              <a:t>Støtte til skidag, og innkjøp av utstyr til bruk i friminuttene </a:t>
            </a:r>
          </a:p>
          <a:p>
            <a:r>
              <a:rPr lang="nb-NO" err="1"/>
              <a:t>Årshjul</a:t>
            </a:r>
            <a:r>
              <a:rPr lang="nb-NO"/>
              <a:t>/plan for hvert enkelt trinn, som ledd i «skole-hjem-samarbeidet» - påbegynt </a:t>
            </a:r>
          </a:p>
        </p:txBody>
      </p:sp>
    </p:spTree>
    <p:extLst>
      <p:ext uri="{BB962C8B-B14F-4D97-AF65-F5344CB8AC3E}">
        <p14:creationId xmlns:p14="http://schemas.microsoft.com/office/powerpoint/2010/main" val="384453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D029B2-FF95-8C17-B162-394820C7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kan være viktig i 2024/2025 sesongen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D8591B-433D-AF72-3ED8-2DDF8B8B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45" y="1681642"/>
            <a:ext cx="8186261" cy="4778170"/>
          </a:xfrm>
        </p:spPr>
        <p:txBody>
          <a:bodyPr/>
          <a:lstStyle/>
          <a:p>
            <a:r>
              <a:rPr lang="nb-NO"/>
              <a:t>Knytte relasjoner til de andre FAU-ene i Åsane med tanke på tidlig planlegging og organisering av videre møter etter «22. mai møtet»; dvs. nedskalerte møter/møtepunkter på hver skole</a:t>
            </a:r>
          </a:p>
          <a:p>
            <a:r>
              <a:rPr lang="nb-NO"/>
              <a:t>Sette av tid og ressurser til 4 trafikkampanjer – det trengs åpenbart flere enn 2 </a:t>
            </a:r>
          </a:p>
          <a:p>
            <a:r>
              <a:rPr lang="nb-NO"/>
              <a:t>Bidra til økt deltakelse/svarprosent i foreldreundersøkelsen</a:t>
            </a:r>
          </a:p>
          <a:p>
            <a:r>
              <a:rPr lang="nb-NO"/>
              <a:t>Identifisere støtteordninger og definere egnet prosjekt</a:t>
            </a:r>
          </a:p>
          <a:p>
            <a:r>
              <a:rPr lang="nb-NO"/>
              <a:t>Øke antall inntektskilder for FAU</a:t>
            </a:r>
          </a:p>
          <a:p>
            <a:r>
              <a:rPr lang="nb-NO"/>
              <a:t>Senest før jul sette av ressurser til planlegging av eventuelt nytt skoleball, samt ta kontakt med Åstveit for å dra læring av forrige arrangement</a:t>
            </a:r>
          </a:p>
          <a:p>
            <a:r>
              <a:rPr lang="nb-NO"/>
              <a:t>Fortsette «skole-hjem-samarbeidet», herunder etablere </a:t>
            </a:r>
            <a:r>
              <a:rPr lang="nb-NO" err="1"/>
              <a:t>årshjul</a:t>
            </a:r>
            <a:r>
              <a:rPr lang="nb-NO"/>
              <a:t> og faste aktiviteter for både elever og foresatte knyttet til hvert trinn</a:t>
            </a:r>
          </a:p>
        </p:txBody>
      </p:sp>
    </p:spTree>
    <p:extLst>
      <p:ext uri="{BB962C8B-B14F-4D97-AF65-F5344CB8AC3E}">
        <p14:creationId xmlns:p14="http://schemas.microsoft.com/office/powerpoint/2010/main" val="401227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err="1"/>
              <a:t>Klassemøter</a:t>
            </a:r>
            <a:endParaRPr sz="4100"/>
          </a:p>
        </p:txBody>
      </p:sp>
      <p:sp>
        <p:nvSpPr>
          <p:cNvPr id="194" name="Google Shape;194;p27"/>
          <p:cNvSpPr txBox="1"/>
          <p:nvPr/>
        </p:nvSpPr>
        <p:spPr>
          <a:xfrm>
            <a:off x="647600" y="1263722"/>
            <a:ext cx="7460100" cy="559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</a:pPr>
            <a:endParaRPr lang="nb-NO" sz="27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716F715-A50C-B941-0DF2-9A6C11F6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16995"/>
              </p:ext>
            </p:extLst>
          </p:nvPr>
        </p:nvGraphicFramePr>
        <p:xfrm>
          <a:off x="924674" y="1396999"/>
          <a:ext cx="7571728" cy="50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864">
                  <a:extLst>
                    <a:ext uri="{9D8B030D-6E8A-4147-A177-3AD203B41FA5}">
                      <a16:colId xmlns:a16="http://schemas.microsoft.com/office/drawing/2014/main" val="3835313402"/>
                    </a:ext>
                  </a:extLst>
                </a:gridCol>
                <a:gridCol w="3785864">
                  <a:extLst>
                    <a:ext uri="{9D8B030D-6E8A-4147-A177-3AD203B41FA5}">
                      <a16:colId xmlns:a16="http://schemas.microsoft.com/office/drawing/2014/main" val="2340613472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r>
                        <a:rPr lang="nb-NO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8635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73795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13219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8C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85409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7225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24905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9C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79798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9D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3468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10B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053926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nb-NO" sz="1800"/>
                        <a:t>10C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82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5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89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BLOKKHAUGEN SKOLE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28650" y="1258225"/>
            <a:ext cx="7886700" cy="54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96850">
              <a:lnSpc>
                <a:spcPct val="150000"/>
              </a:lnSpc>
              <a:spcBef>
                <a:spcPts val="700"/>
              </a:spcBef>
              <a:buClr>
                <a:srgbClr val="40404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404040"/>
                </a:solidFill>
              </a:rPr>
              <a:t>Vi er 38 </a:t>
            </a:r>
            <a:r>
              <a:rPr lang="en-US" sz="2400" err="1">
                <a:solidFill>
                  <a:srgbClr val="404040"/>
                </a:solidFill>
              </a:rPr>
              <a:t>ansatte</a:t>
            </a:r>
            <a:endParaRPr lang="en-US" sz="2400">
              <a:solidFill>
                <a:srgbClr val="404040"/>
              </a:solidFill>
            </a:endParaRPr>
          </a:p>
          <a:p>
            <a:pPr marL="774700" lvl="1">
              <a:lnSpc>
                <a:spcPct val="150000"/>
              </a:lnSpc>
              <a:spcBef>
                <a:spcPts val="700"/>
              </a:spcBef>
              <a:buClr>
                <a:srgbClr val="404040"/>
              </a:buClr>
              <a:buSzPts val="2400"/>
              <a:buFont typeface="Courier New"/>
              <a:buChar char="o"/>
            </a:pPr>
            <a:r>
              <a:rPr lang="en-US" sz="2100">
                <a:solidFill>
                  <a:srgbClr val="404040"/>
                </a:solidFill>
              </a:rPr>
              <a:t>26 </a:t>
            </a:r>
            <a:r>
              <a:rPr lang="en-US" sz="2100" err="1">
                <a:solidFill>
                  <a:srgbClr val="404040"/>
                </a:solidFill>
              </a:rPr>
              <a:t>lærerstillinger</a:t>
            </a:r>
            <a:r>
              <a:rPr lang="en-US" sz="2100">
                <a:solidFill>
                  <a:srgbClr val="404040"/>
                </a:solidFill>
              </a:rPr>
              <a:t>, 2 </a:t>
            </a:r>
            <a:r>
              <a:rPr lang="en-US" sz="2100" err="1">
                <a:solidFill>
                  <a:srgbClr val="404040"/>
                </a:solidFill>
              </a:rPr>
              <a:t>avdelingsledere</a:t>
            </a:r>
            <a:r>
              <a:rPr lang="en-US" sz="2100">
                <a:solidFill>
                  <a:srgbClr val="404040"/>
                </a:solidFill>
              </a:rPr>
              <a:t>, </a:t>
            </a:r>
            <a:r>
              <a:rPr lang="en-US" sz="2100" err="1">
                <a:solidFill>
                  <a:srgbClr val="404040"/>
                </a:solidFill>
              </a:rPr>
              <a:t>rektor</a:t>
            </a:r>
            <a:r>
              <a:rPr lang="en-US" sz="2100">
                <a:solidFill>
                  <a:srgbClr val="404040"/>
                </a:solidFill>
              </a:rPr>
              <a:t>, 2 </a:t>
            </a:r>
            <a:r>
              <a:rPr lang="en-US" sz="2100" err="1">
                <a:solidFill>
                  <a:srgbClr val="404040"/>
                </a:solidFill>
              </a:rPr>
              <a:t>barne</a:t>
            </a:r>
            <a:r>
              <a:rPr lang="en-US" sz="2100">
                <a:solidFill>
                  <a:srgbClr val="404040"/>
                </a:solidFill>
              </a:rPr>
              <a:t>- og </a:t>
            </a:r>
            <a:r>
              <a:rPr lang="en-US" sz="2100" err="1">
                <a:solidFill>
                  <a:srgbClr val="404040"/>
                </a:solidFill>
              </a:rPr>
              <a:t>ungdomsarbeidere</a:t>
            </a:r>
            <a:r>
              <a:rPr lang="en-US" sz="2100">
                <a:solidFill>
                  <a:srgbClr val="404040"/>
                </a:solidFill>
              </a:rPr>
              <a:t>, 1 </a:t>
            </a:r>
            <a:r>
              <a:rPr lang="en-US" sz="2100" err="1">
                <a:solidFill>
                  <a:srgbClr val="404040"/>
                </a:solidFill>
              </a:rPr>
              <a:t>miljøarbeider</a:t>
            </a:r>
            <a:r>
              <a:rPr lang="en-US" sz="2100">
                <a:solidFill>
                  <a:srgbClr val="404040"/>
                </a:solidFill>
              </a:rPr>
              <a:t>, 1 </a:t>
            </a:r>
            <a:r>
              <a:rPr lang="en-US" sz="2100" err="1">
                <a:solidFill>
                  <a:srgbClr val="404040"/>
                </a:solidFill>
              </a:rPr>
              <a:t>konsulent</a:t>
            </a:r>
            <a:r>
              <a:rPr lang="en-US" sz="2100">
                <a:solidFill>
                  <a:srgbClr val="404040"/>
                </a:solidFill>
              </a:rPr>
              <a:t>, 3 </a:t>
            </a:r>
            <a:r>
              <a:rPr lang="en-US" sz="2100" err="1">
                <a:solidFill>
                  <a:srgbClr val="404040"/>
                </a:solidFill>
              </a:rPr>
              <a:t>renholdere</a:t>
            </a:r>
            <a:r>
              <a:rPr lang="en-US" sz="2100">
                <a:solidFill>
                  <a:srgbClr val="404040"/>
                </a:solidFill>
              </a:rPr>
              <a:t> og 2 </a:t>
            </a:r>
            <a:r>
              <a:rPr lang="en-US" sz="2100" err="1">
                <a:solidFill>
                  <a:srgbClr val="404040"/>
                </a:solidFill>
              </a:rPr>
              <a:t>tilsynsvakter</a:t>
            </a:r>
            <a:endParaRPr lang="nb-NO" sz="2100"/>
          </a:p>
          <a:p>
            <a:pPr marL="171450" lvl="0" indent="-19685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Calibri"/>
              <a:buChar char="●"/>
            </a:pPr>
            <a:r>
              <a:rPr lang="en-US" sz="2400" err="1">
                <a:solidFill>
                  <a:srgbClr val="404040"/>
                </a:solidFill>
              </a:rPr>
              <a:t>Avdelingsleder</a:t>
            </a:r>
            <a:r>
              <a:rPr lang="en-US" sz="2400">
                <a:solidFill>
                  <a:srgbClr val="404040"/>
                </a:solidFill>
              </a:rPr>
              <a:t> for 10.trinn er Stefan Samuelsen</a:t>
            </a:r>
            <a:endParaRPr sz="2400"/>
          </a:p>
          <a:p>
            <a:pPr marL="171450" indent="-196850">
              <a:lnSpc>
                <a:spcPct val="150000"/>
              </a:lnSpc>
              <a:spcBef>
                <a:spcPts val="700"/>
              </a:spcBef>
              <a:buClr>
                <a:srgbClr val="404040"/>
              </a:buClr>
              <a:buSzPts val="2400"/>
              <a:buFont typeface="Calibri"/>
              <a:buChar char="●"/>
            </a:pPr>
            <a:r>
              <a:rPr lang="en-US" sz="2400" err="1">
                <a:solidFill>
                  <a:srgbClr val="404040"/>
                </a:solidFill>
              </a:rPr>
              <a:t>Avdelingsleder</a:t>
            </a:r>
            <a:r>
              <a:rPr lang="en-US" sz="2400">
                <a:solidFill>
                  <a:srgbClr val="404040"/>
                </a:solidFill>
              </a:rPr>
              <a:t> for 9.trinn er Anne K. Larsen</a:t>
            </a:r>
          </a:p>
          <a:p>
            <a:pPr marL="171450" indent="-196850">
              <a:lnSpc>
                <a:spcPct val="150000"/>
              </a:lnSpc>
              <a:spcBef>
                <a:spcPts val="700"/>
              </a:spcBef>
              <a:buClr>
                <a:srgbClr val="404040"/>
              </a:buClr>
              <a:buSzPts val="2400"/>
              <a:buFont typeface="Calibri"/>
              <a:buChar char="●"/>
            </a:pPr>
            <a:r>
              <a:rPr lang="en-US" sz="2400" err="1">
                <a:solidFill>
                  <a:srgbClr val="404040"/>
                </a:solidFill>
              </a:rPr>
              <a:t>Avdelingsleder</a:t>
            </a:r>
            <a:r>
              <a:rPr lang="en-US" sz="2400">
                <a:solidFill>
                  <a:srgbClr val="404040"/>
                </a:solidFill>
              </a:rPr>
              <a:t> for 8.trinn: Anne L. (8A) og Stefan (8B og C)</a:t>
            </a:r>
            <a:endParaRPr sz="2400">
              <a:solidFill>
                <a:srgbClr val="404040"/>
              </a:solidFill>
            </a:endParaRPr>
          </a:p>
          <a:p>
            <a:pPr marL="171450" indent="-196850">
              <a:lnSpc>
                <a:spcPct val="150000"/>
              </a:lnSpc>
              <a:spcBef>
                <a:spcPts val="700"/>
              </a:spcBef>
              <a:buClr>
                <a:srgbClr val="404040"/>
              </a:buClr>
              <a:buSzPts val="2400"/>
              <a:buFont typeface="Calibri"/>
              <a:buChar char="●"/>
            </a:pPr>
            <a:r>
              <a:rPr lang="en-US" sz="2400" err="1">
                <a:solidFill>
                  <a:srgbClr val="404040"/>
                </a:solidFill>
              </a:rPr>
              <a:t>Helsesykepleier</a:t>
            </a:r>
            <a:r>
              <a:rPr lang="en-US" sz="2400">
                <a:solidFill>
                  <a:srgbClr val="404040"/>
                </a:solidFill>
              </a:rPr>
              <a:t> er Maria G. Gunnarskog </a:t>
            </a:r>
            <a:r>
              <a:rPr lang="en-US" sz="2400" err="1">
                <a:solidFill>
                  <a:srgbClr val="404040"/>
                </a:solidFill>
              </a:rPr>
              <a:t>som</a:t>
            </a:r>
            <a:r>
              <a:rPr lang="en-US" sz="2400">
                <a:solidFill>
                  <a:srgbClr val="404040"/>
                </a:solidFill>
              </a:rPr>
              <a:t> </a:t>
            </a:r>
            <a:r>
              <a:rPr lang="en-US" sz="2400" err="1">
                <a:solidFill>
                  <a:srgbClr val="404040"/>
                </a:solidFill>
              </a:rPr>
              <a:t>vil</a:t>
            </a:r>
            <a:r>
              <a:rPr lang="en-US" sz="2400">
                <a:solidFill>
                  <a:srgbClr val="404040"/>
                </a:solidFill>
              </a:rPr>
              <a:t> </a:t>
            </a:r>
            <a:r>
              <a:rPr lang="en-US" sz="2400" err="1">
                <a:solidFill>
                  <a:srgbClr val="404040"/>
                </a:solidFill>
              </a:rPr>
              <a:t>være</a:t>
            </a:r>
            <a:r>
              <a:rPr lang="en-US" sz="2400">
                <a:solidFill>
                  <a:srgbClr val="404040"/>
                </a:solidFill>
              </a:rPr>
              <a:t> </a:t>
            </a:r>
            <a:r>
              <a:rPr lang="en-US" sz="2400" err="1">
                <a:solidFill>
                  <a:srgbClr val="404040"/>
                </a:solidFill>
              </a:rPr>
              <a:t>til</a:t>
            </a:r>
            <a:r>
              <a:rPr lang="en-US" sz="2400">
                <a:solidFill>
                  <a:srgbClr val="404040"/>
                </a:solidFill>
              </a:rPr>
              <a:t> </a:t>
            </a:r>
            <a:r>
              <a:rPr lang="en-US" sz="2400" err="1">
                <a:solidFill>
                  <a:srgbClr val="404040"/>
                </a:solidFill>
              </a:rPr>
              <a:t>stede</a:t>
            </a:r>
            <a:r>
              <a:rPr lang="en-US" sz="2400">
                <a:solidFill>
                  <a:srgbClr val="404040"/>
                </a:solidFill>
              </a:rPr>
              <a:t> </a:t>
            </a:r>
            <a:r>
              <a:rPr lang="en-US" sz="2400" err="1">
                <a:solidFill>
                  <a:srgbClr val="404040"/>
                </a:solidFill>
              </a:rPr>
              <a:t>mandag</a:t>
            </a:r>
            <a:r>
              <a:rPr lang="en-US" sz="2400">
                <a:solidFill>
                  <a:srgbClr val="404040"/>
                </a:solidFill>
              </a:rPr>
              <a:t>, </a:t>
            </a:r>
            <a:r>
              <a:rPr lang="en-US" sz="2400" err="1">
                <a:solidFill>
                  <a:srgbClr val="404040"/>
                </a:solidFill>
              </a:rPr>
              <a:t>tirsdag</a:t>
            </a:r>
            <a:r>
              <a:rPr lang="en-US" sz="2400">
                <a:solidFill>
                  <a:srgbClr val="404040"/>
                </a:solidFill>
              </a:rPr>
              <a:t> og </a:t>
            </a:r>
            <a:r>
              <a:rPr lang="en-US" sz="2400" err="1">
                <a:solidFill>
                  <a:srgbClr val="404040"/>
                </a:solidFill>
              </a:rPr>
              <a:t>torsdag</a:t>
            </a:r>
            <a:endParaRPr lang="nb-NO" sz="240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86900" y="328773"/>
            <a:ext cx="7747500" cy="79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en-US">
                <a:solidFill>
                  <a:srgbClr val="262626"/>
                </a:solidFill>
              </a:rPr>
              <a:t>INFORMASJON</a:t>
            </a:r>
            <a:endParaRPr lang="en-US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78550" y="934948"/>
            <a:ext cx="7747500" cy="572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>
                <a:solidFill>
                  <a:srgbClr val="404040"/>
                </a:solidFill>
              </a:rPr>
              <a:t>Kommunikasjon </a:t>
            </a:r>
          </a:p>
          <a:p>
            <a:pPr marL="800100" lvl="1">
              <a:spcBef>
                <a:spcPts val="700"/>
              </a:spcBef>
              <a:buClr>
                <a:srgbClr val="404040"/>
              </a:buClr>
              <a:buSzPts val="2400"/>
              <a:buFont typeface="Courier New"/>
              <a:buChar char="o"/>
            </a:pPr>
            <a:r>
              <a:rPr lang="nb-NO" err="1">
                <a:solidFill>
                  <a:srgbClr val="404040"/>
                </a:solidFill>
              </a:rPr>
              <a:t>Vigilo</a:t>
            </a:r>
            <a:r>
              <a:rPr lang="nb-NO">
                <a:solidFill>
                  <a:srgbClr val="404040"/>
                </a:solidFill>
              </a:rPr>
              <a:t>, e-post, kontaktskjema, telefon</a:t>
            </a:r>
          </a:p>
          <a:p>
            <a:pPr marL="0" indent="0">
              <a:spcBef>
                <a:spcPts val="700"/>
              </a:spcBef>
              <a:buClr>
                <a:srgbClr val="404040"/>
              </a:buClr>
              <a:buSzPts val="2400"/>
              <a:buNone/>
            </a:pPr>
            <a:endParaRPr lang="nb-NO" sz="1800">
              <a:solidFill>
                <a:srgbClr val="404040"/>
              </a:solidFill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Permisjon</a:t>
            </a:r>
            <a:endParaRPr lang="nb-NO" sz="1800" b="0" i="0" u="none">
              <a:solidFill>
                <a:srgbClr val="404040"/>
              </a:solidFill>
              <a:latin typeface="Calibri"/>
              <a:ea typeface="Calibri"/>
              <a:cs typeface="Calibri"/>
            </a:endParaRPr>
          </a:p>
          <a:p>
            <a:pPr marL="800100" lvl="1">
              <a:spcBef>
                <a:spcPts val="700"/>
              </a:spcBef>
              <a:buClr>
                <a:srgbClr val="404040"/>
              </a:buClr>
              <a:buSzPts val="2400"/>
              <a:buFont typeface="Courier New"/>
              <a:buChar char="o"/>
            </a:pPr>
            <a:r>
              <a:rPr lang="nb-NO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Kontaktlærer kan gi permisjon inntil to dager</a:t>
            </a:r>
            <a:endParaRPr lang="nb-NO"/>
          </a:p>
          <a:p>
            <a:pPr marL="800100" lvl="1">
              <a:spcBef>
                <a:spcPts val="700"/>
              </a:spcBef>
              <a:buClr>
                <a:srgbClr val="404040"/>
              </a:buClr>
              <a:buSzPts val="2400"/>
              <a:buFont typeface="Courier New"/>
              <a:buChar char="o"/>
            </a:pPr>
            <a:r>
              <a:rPr lang="nb-NO">
                <a:solidFill>
                  <a:srgbClr val="404040"/>
                </a:solidFill>
              </a:rPr>
              <a:t>Søknad for permisjoner utover to dager</a:t>
            </a:r>
          </a:p>
          <a:p>
            <a:pPr marL="1257300" lvl="2">
              <a:spcBef>
                <a:spcPts val="700"/>
              </a:spcBef>
              <a:buClr>
                <a:srgbClr val="404040"/>
              </a:buClr>
              <a:buSzPts val="2400"/>
              <a:buFont typeface="Wingdings" panose="05000000000000000000" pitchFamily="2" charset="2"/>
              <a:buChar char="§"/>
            </a:pPr>
            <a:r>
              <a:rPr lang="nb-NO">
                <a:solidFill>
                  <a:srgbClr val="404040"/>
                </a:solidFill>
              </a:rPr>
              <a:t>Skolens hjemmeside </a:t>
            </a:r>
            <a:r>
              <a:rPr lang="nb-NO">
                <a:solidFill>
                  <a:srgbClr val="404040"/>
                </a:solidFill>
                <a:sym typeface="Wingdings" panose="05000000000000000000" pitchFamily="2" charset="2"/>
              </a:rPr>
              <a:t></a:t>
            </a:r>
            <a:r>
              <a:rPr lang="nb-NO">
                <a:solidFill>
                  <a:srgbClr val="404040"/>
                </a:solidFill>
              </a:rPr>
              <a:t> “Innbyggerhjelpen”</a:t>
            </a:r>
          </a:p>
          <a:p>
            <a:pPr marL="0" indent="0">
              <a:spcBef>
                <a:spcPts val="700"/>
              </a:spcBef>
              <a:buClr>
                <a:srgbClr val="404040"/>
              </a:buClr>
              <a:buSzPts val="2400"/>
              <a:buNone/>
            </a:pPr>
            <a:endParaRPr lang="nb-NO" sz="1800">
              <a:solidFill>
                <a:srgbClr val="404040"/>
              </a:solidFill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Kjøring til og fra skolen</a:t>
            </a:r>
            <a:endParaRPr lang="nb-NO"/>
          </a:p>
          <a:p>
            <a:pPr marL="0" indent="0">
              <a:spcBef>
                <a:spcPts val="700"/>
              </a:spcBef>
              <a:buClr>
                <a:srgbClr val="404040"/>
              </a:buClr>
              <a:buSzPts val="2400"/>
              <a:buNone/>
            </a:pPr>
            <a:endParaRPr lang="nb-NO" sz="1800">
              <a:solidFill>
                <a:srgbClr val="404040"/>
              </a:solidFill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Sykler og elektriske løpehjul </a:t>
            </a:r>
            <a:r>
              <a:rPr lang="nb-NO" sz="1800">
                <a:solidFill>
                  <a:srgbClr val="404040"/>
                </a:solidFill>
              </a:rPr>
              <a:t>er ikke</a:t>
            </a:r>
            <a:r>
              <a:rPr lang="nb-NO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800">
                <a:solidFill>
                  <a:srgbClr val="404040"/>
                </a:solidFill>
              </a:rPr>
              <a:t>tillatt</a:t>
            </a:r>
            <a:r>
              <a:rPr lang="nb-NO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på skoleplassen</a:t>
            </a:r>
            <a:endParaRPr lang="nb-NO" sz="1800"/>
          </a:p>
          <a:p>
            <a:pPr marL="0" indent="0">
              <a:spcBef>
                <a:spcPts val="700"/>
              </a:spcBef>
              <a:buSzPts val="2100"/>
              <a:buNone/>
            </a:pPr>
            <a:endParaRPr lang="nb-NO" sz="18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Mobilfri skole – på skolens område hele dagen</a:t>
            </a:r>
          </a:p>
          <a:p>
            <a:pPr marL="0" indent="0">
              <a:spcBef>
                <a:spcPts val="700"/>
              </a:spcBef>
              <a:buClr>
                <a:srgbClr val="404040"/>
              </a:buClr>
              <a:buSzPts val="2400"/>
              <a:buNone/>
            </a:pPr>
            <a:endParaRPr lang="nb-NO" sz="1800">
              <a:solidFill>
                <a:srgbClr val="404040"/>
              </a:solidFill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>
                <a:solidFill>
                  <a:srgbClr val="404040"/>
                </a:solidFill>
              </a:rPr>
              <a:t>Leksehjelp</a:t>
            </a:r>
          </a:p>
          <a:p>
            <a:pPr marL="0" indent="0">
              <a:spcBef>
                <a:spcPts val="700"/>
              </a:spcBef>
              <a:buClr>
                <a:srgbClr val="404040"/>
              </a:buClr>
              <a:buSzPts val="2400"/>
              <a:buNone/>
            </a:pPr>
            <a:endParaRPr lang="nb-NO" sz="1800">
              <a:solidFill>
                <a:srgbClr val="404040"/>
              </a:solidFill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r>
              <a:rPr lang="nb-NO" sz="1800">
                <a:solidFill>
                  <a:srgbClr val="404040"/>
                </a:solidFill>
              </a:rPr>
              <a:t>Digitale plattformer: Kurs for foresatte onsdag 11.09, kl. 18:00</a:t>
            </a:r>
            <a:endParaRPr lang="nb-NO" sz="1800"/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endParaRPr lang="nb-NO" sz="180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700"/>
              </a:spcBef>
              <a:buClr>
                <a:srgbClr val="404040"/>
              </a:buClr>
              <a:buSzPts val="2400"/>
              <a:buNone/>
            </a:pPr>
            <a:endParaRPr lang="nb-NO" sz="1800">
              <a:solidFill>
                <a:srgbClr val="404040"/>
              </a:solidFill>
            </a:endParaRPr>
          </a:p>
          <a:p>
            <a:pPr marL="342900">
              <a:spcBef>
                <a:spcPts val="700"/>
              </a:spcBef>
              <a:buClr>
                <a:srgbClr val="404040"/>
              </a:buClr>
              <a:buSzPts val="2400"/>
            </a:pPr>
            <a:endParaRPr lang="nb-NO" sz="1800" i="0" u="none">
              <a:solidFill>
                <a:srgbClr val="40404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C17D7-9E0D-95B2-63C8-A666E920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Informasjon om matematikkfaget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437718-98ED-54FE-2B67-79DFF5B79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07560"/>
            <a:ext cx="7886700" cy="5301465"/>
          </a:xfrm>
        </p:spPr>
        <p:txBody>
          <a:bodyPr/>
          <a:lstStyle/>
          <a:p>
            <a:r>
              <a:rPr lang="nb-NO" b="1"/>
              <a:t>Framdrift i faget</a:t>
            </a:r>
          </a:p>
          <a:p>
            <a:pPr lvl="1">
              <a:buFont typeface="Courier New"/>
              <a:buChar char="o"/>
            </a:pPr>
            <a:r>
              <a:rPr lang="nb-NO"/>
              <a:t>Elever kan oppleve at det går for fort fram. </a:t>
            </a:r>
          </a:p>
          <a:p>
            <a:pPr lvl="1">
              <a:buFont typeface="Courier New"/>
              <a:buChar char="o"/>
            </a:pPr>
            <a:r>
              <a:rPr lang="nb-NO"/>
              <a:t>Kompetansemål i faget for hvert trinn som lærerne må følge.</a:t>
            </a:r>
          </a:p>
          <a:p>
            <a:pPr lvl="1">
              <a:buFont typeface="Courier New"/>
              <a:buChar char="o"/>
            </a:pPr>
            <a:r>
              <a:rPr lang="nb-NO"/>
              <a:t>Viktig at elevene gjør leksene sine, ellers blir man hengende etter.</a:t>
            </a:r>
          </a:p>
          <a:p>
            <a:endParaRPr lang="nb-NO"/>
          </a:p>
          <a:p>
            <a:r>
              <a:rPr lang="nb-NO" b="1"/>
              <a:t>Komplekse oppgaver </a:t>
            </a:r>
          </a:p>
          <a:p>
            <a:pPr lvl="1">
              <a:buFont typeface="Courier New"/>
              <a:buChar char="o"/>
            </a:pPr>
            <a:r>
              <a:rPr lang="nb-NO"/>
              <a:t>Elever kan bli frustrerte fordi de selv må finne ut hvilke metoder de skal bruke.</a:t>
            </a:r>
          </a:p>
          <a:p>
            <a:pPr lvl="1">
              <a:buFont typeface="Courier New"/>
              <a:buChar char="o"/>
            </a:pPr>
            <a:r>
              <a:rPr lang="nb-NO"/>
              <a:t>Det er flere kunnskapsområder i en oppgave, elevene må kombinere flere av disse.</a:t>
            </a:r>
          </a:p>
          <a:p>
            <a:pPr lvl="1">
              <a:buFont typeface="Courier New"/>
              <a:buChar char="o"/>
            </a:pPr>
            <a:endParaRPr lang="nb-NO"/>
          </a:p>
          <a:p>
            <a:r>
              <a:rPr lang="nb-NO" b="1"/>
              <a:t>Fravær i faget</a:t>
            </a:r>
          </a:p>
          <a:p>
            <a:pPr lvl="1">
              <a:buFont typeface="Courier New"/>
              <a:buChar char="o"/>
            </a:pPr>
            <a:r>
              <a:rPr lang="nb-NO"/>
              <a:t>Ved fravær, kan man miste viktig læring. Framgangen i faget stopper ikke opp. Det er viktig å spørre lærer, medelever og se på arbeidsplanene hva som ble jobbet med den timen.</a:t>
            </a:r>
          </a:p>
          <a:p>
            <a:endParaRPr lang="nb-NO"/>
          </a:p>
          <a:p>
            <a:r>
              <a:rPr lang="nb-NO"/>
              <a:t>Leksehjelp med matematikklærer hver tirsdag fra 13.25 -14.00</a:t>
            </a:r>
          </a:p>
          <a:p>
            <a:endParaRPr lang="nb-NO"/>
          </a:p>
          <a:p>
            <a:pPr lvl="1">
              <a:buFont typeface="Courier New"/>
              <a:buChar char="o"/>
            </a:pPr>
            <a:endParaRPr lang="nb-NO"/>
          </a:p>
          <a:p>
            <a:pPr lvl="1">
              <a:buFont typeface="Courier New"/>
              <a:buChar char="o"/>
            </a:pPr>
            <a:endParaRPr lang="nb-NO"/>
          </a:p>
          <a:p>
            <a:pPr lvl="1">
              <a:buFont typeface="Courier New"/>
              <a:buChar char="o"/>
            </a:pPr>
            <a:endParaRPr lang="nb-NO"/>
          </a:p>
          <a:p>
            <a:pPr lvl="1">
              <a:buFont typeface="Courier New"/>
              <a:buChar char="o"/>
            </a:pPr>
            <a:endParaRPr lang="nb-NO"/>
          </a:p>
          <a:p>
            <a:pPr marL="571500" lvl="1" indent="0">
              <a:buNone/>
            </a:pPr>
            <a:endParaRPr lang="nb-NO"/>
          </a:p>
          <a:p>
            <a:pPr lvl="1">
              <a:buFont typeface="Courier New"/>
              <a:buChar char="o"/>
            </a:pPr>
            <a:endParaRPr lang="nb-NO"/>
          </a:p>
          <a:p>
            <a:pPr lvl="1">
              <a:buFont typeface="Courier New"/>
              <a:buChar char="o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2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99500" y="260350"/>
            <a:ext cx="8271449" cy="10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en-US">
                <a:solidFill>
                  <a:srgbClr val="262626"/>
                </a:solidFill>
              </a:rPr>
              <a:t>FOKUSOMRÅDER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599500" y="1268400"/>
            <a:ext cx="80439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96850">
              <a:spcBef>
                <a:spcPts val="0"/>
              </a:spcBef>
              <a:buSzPts val="2400"/>
            </a:pPr>
            <a:r>
              <a:rPr lang="en-US" sz="2400" b="0" i="0" u="none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2400" err="1"/>
              <a:t>faglærersystem</a:t>
            </a:r>
            <a:r>
              <a:rPr lang="en-US" sz="2400"/>
              <a:t>: </a:t>
            </a:r>
            <a:endParaRPr lang="nb-NO"/>
          </a:p>
          <a:p>
            <a:pPr marL="628650"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To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lærere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matematikk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engelsk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norsk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mat &amp;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helse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musikk</a:t>
            </a:r>
            <a:r>
              <a:rPr lang="en-US"/>
              <a:t>, k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unst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håndverk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0" i="0" u="none">
                <a:latin typeface="Calibri"/>
                <a:ea typeface="Calibri"/>
                <a:cs typeface="Calibri"/>
                <a:sym typeface="Calibri"/>
              </a:rPr>
              <a:t> time </a:t>
            </a:r>
            <a:r>
              <a:rPr lang="en-US" b="0" i="0" u="none" err="1">
                <a:latin typeface="Calibri"/>
                <a:ea typeface="Calibri"/>
                <a:cs typeface="Calibri"/>
                <a:sym typeface="Calibri"/>
              </a:rPr>
              <a:t>naturfag</a:t>
            </a:r>
            <a:endParaRPr lang="nb-NO" b="0" i="0" u="none">
              <a:latin typeface="Calibri"/>
              <a:ea typeface="Calibri"/>
              <a:cs typeface="Calibri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171450" marR="0" lvl="0" indent="-196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err="1"/>
              <a:t>Vurdering</a:t>
            </a:r>
            <a:r>
              <a:rPr lang="en-US" sz="2400"/>
              <a:t> for </a:t>
            </a:r>
            <a:r>
              <a:rPr lang="en-US" sz="2400" err="1"/>
              <a:t>læring</a:t>
            </a:r>
            <a:endParaRPr lang="en-US" sz="2100"/>
          </a:p>
          <a:p>
            <a:pPr marL="628650" lvl="1" indent="-196850">
              <a:spcBef>
                <a:spcPts val="700"/>
              </a:spcBef>
              <a:buSzPts val="2400"/>
            </a:pPr>
            <a:r>
              <a:rPr lang="en-US" sz="2100" err="1"/>
              <a:t>Underveisvurdering</a:t>
            </a:r>
            <a:r>
              <a:rPr lang="en-US" sz="2100"/>
              <a:t> </a:t>
            </a:r>
            <a:r>
              <a:rPr lang="en-US" sz="2100" err="1"/>
              <a:t>uten</a:t>
            </a:r>
            <a:r>
              <a:rPr lang="en-US" sz="2100"/>
              <a:t> </a:t>
            </a:r>
            <a:r>
              <a:rPr lang="en-US" sz="2100" err="1"/>
              <a:t>karakterer</a:t>
            </a:r>
            <a:r>
              <a:rPr lang="en-US" sz="2100"/>
              <a:t> </a:t>
            </a:r>
            <a:r>
              <a:rPr lang="en-US" sz="2100" err="1"/>
              <a:t>på</a:t>
            </a:r>
            <a:r>
              <a:rPr lang="en-US" sz="2100"/>
              <a:t> 8.trinn. Kun </a:t>
            </a:r>
            <a:r>
              <a:rPr lang="en-US" sz="2100" err="1"/>
              <a:t>karakterer</a:t>
            </a:r>
            <a:r>
              <a:rPr lang="en-US" sz="2100"/>
              <a:t> </a:t>
            </a:r>
            <a:r>
              <a:rPr lang="en-US" sz="2100" err="1"/>
              <a:t>ved</a:t>
            </a:r>
            <a:r>
              <a:rPr lang="en-US" sz="2100"/>
              <a:t> </a:t>
            </a:r>
            <a:r>
              <a:rPr lang="en-US" sz="2100" err="1"/>
              <a:t>halvårsvurdering</a:t>
            </a:r>
            <a:r>
              <a:rPr lang="en-US" sz="2100"/>
              <a:t> </a:t>
            </a:r>
            <a:r>
              <a:rPr lang="en-US" sz="2100" err="1"/>
              <a:t>i</a:t>
            </a:r>
            <a:r>
              <a:rPr lang="en-US" sz="2100"/>
              <a:t> </a:t>
            </a:r>
            <a:r>
              <a:rPr lang="en-US" sz="2100" err="1"/>
              <a:t>januar</a:t>
            </a:r>
            <a:r>
              <a:rPr lang="en-US" sz="2100"/>
              <a:t> </a:t>
            </a:r>
            <a:r>
              <a:rPr lang="en-US" sz="2100" err="1"/>
              <a:t>og</a:t>
            </a:r>
            <a:r>
              <a:rPr lang="en-US" sz="2100"/>
              <a:t> juni.</a:t>
            </a:r>
          </a:p>
          <a:p>
            <a:pPr marL="0" indent="0">
              <a:spcBef>
                <a:spcPts val="700"/>
              </a:spcBef>
              <a:buSzPts val="2400"/>
              <a:buNone/>
            </a:pPr>
            <a:endParaRPr lang="en-US" sz="2400"/>
          </a:p>
          <a:p>
            <a:pPr marL="171450" marR="0" lvl="0" indent="-196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Relasjonsbygging</a:t>
            </a:r>
            <a:endParaRPr lang="en-US"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-196850">
              <a:spcBef>
                <a:spcPts val="700"/>
              </a:spcBef>
              <a:buSzPts val="2400"/>
            </a:pP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Fokus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gode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relasjoner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elevene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foresatte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Det er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også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avhengig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 et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aktivt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FAU og et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aktivt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elevråd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marR="0" lvl="0" indent="-196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err="1"/>
              <a:t>Skolenærvær</a:t>
            </a:r>
          </a:p>
          <a:p>
            <a:pPr marL="628650" lvl="1">
              <a:spcBef>
                <a:spcPts val="700"/>
              </a:spcBef>
              <a:buSzPts val="2400"/>
            </a:pPr>
            <a:r>
              <a:rPr lang="en-US" sz="2100"/>
              <a:t>Vi </a:t>
            </a:r>
            <a:r>
              <a:rPr lang="en-US" sz="2100" err="1"/>
              <a:t>følger</a:t>
            </a:r>
            <a:r>
              <a:rPr lang="en-US" sz="2100"/>
              <a:t> Bergen </a:t>
            </a:r>
            <a:r>
              <a:rPr lang="en-US" sz="2100" err="1"/>
              <a:t>kommune</a:t>
            </a:r>
            <a:r>
              <a:rPr lang="en-US" sz="2100"/>
              <a:t> sine prosedyrer,  og "Håndbok </a:t>
            </a:r>
            <a:r>
              <a:rPr lang="en-US" sz="2100" err="1"/>
              <a:t>ved</a:t>
            </a:r>
            <a:r>
              <a:rPr lang="en-US" sz="2100"/>
              <a:t> </a:t>
            </a:r>
            <a:r>
              <a:rPr lang="en-US" sz="2100" err="1"/>
              <a:t>bekymringsfullt</a:t>
            </a:r>
            <a:r>
              <a:rPr lang="en-US" sz="2100"/>
              <a:t> </a:t>
            </a:r>
            <a:r>
              <a:rPr lang="en-US" sz="2100" err="1"/>
              <a:t>skolefravær</a:t>
            </a:r>
            <a:r>
              <a:rPr lang="en-US" sz="2100"/>
              <a:t>"</a:t>
            </a:r>
          </a:p>
          <a:p>
            <a:pPr marL="628650" lvl="1" indent="-196850">
              <a:spcBef>
                <a:spcPts val="700"/>
              </a:spcBef>
              <a:buSzPts val="2400"/>
            </a:pPr>
            <a:endParaRPr lang="en-US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303125" y="623887"/>
            <a:ext cx="8231274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Calibri"/>
              <a:buNone/>
            </a:pPr>
            <a:r>
              <a:rPr lang="en-US">
                <a:solidFill>
                  <a:srgbClr val="262626"/>
                </a:solidFill>
              </a:rPr>
              <a:t>SKOLEMILJØET TIL ELEVENE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303125" y="1518749"/>
            <a:ext cx="8537750" cy="445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nb-NO" sz="2400"/>
          </a:p>
          <a:p>
            <a:pPr marL="17145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nb-NO" sz="2400"/>
              <a:t>NY OPPLÆRINGSLOV 2024 – KAPITTEL 12</a:t>
            </a:r>
          </a:p>
          <a:p>
            <a:pPr marL="17145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sz="2400"/>
          </a:p>
          <a:p>
            <a:pPr marL="17145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2400" b="0" i="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§ </a:t>
            </a:r>
            <a:r>
              <a:rPr lang="en-US" sz="2400" b="0" i="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12-2. </a:t>
            </a:r>
            <a:r>
              <a:rPr lang="en-US" sz="2400" b="0" i="0" u="sng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Retten</a:t>
            </a:r>
            <a:r>
              <a:rPr lang="en-US" sz="2400" b="0" i="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sng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til</a:t>
            </a:r>
            <a:r>
              <a:rPr lang="en-US" sz="2400" b="0" i="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et </a:t>
            </a:r>
            <a:r>
              <a:rPr lang="en-US" sz="2400" b="0" i="0" u="sng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trygt</a:t>
            </a:r>
            <a:r>
              <a:rPr lang="en-US" sz="2400" b="0" i="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og </a:t>
            </a:r>
            <a:r>
              <a:rPr lang="en-US" sz="2400" b="0" i="0" u="sng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godt</a:t>
            </a:r>
            <a:r>
              <a:rPr lang="en-US" sz="2400" b="0" i="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sng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skolemiljø</a:t>
            </a:r>
            <a:r>
              <a:rPr lang="en-US" sz="2400" b="0" i="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</a:p>
          <a:p>
            <a:pPr marL="51435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Alle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elever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har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rett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til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å ha et </a:t>
            </a:r>
            <a:r>
              <a:rPr lang="en-US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trygt</a:t>
            </a:r>
            <a:r>
              <a:rPr lang="en-US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en-US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godt</a:t>
            </a:r>
            <a:r>
              <a:rPr lang="en-US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skolemiljø</a:t>
            </a:r>
            <a:r>
              <a:rPr lang="en-US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som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fremmer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helse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b="1" i="0" u="none" err="1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inkludering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trivsel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og </a:t>
            </a:r>
            <a:r>
              <a:rPr lang="en-US" b="0" i="0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læring</a:t>
            </a:r>
            <a:r>
              <a:rPr lang="en-US" b="0" i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</a:p>
          <a:p>
            <a:pPr marL="17145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2400" b="0" i="0" u="none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2400" u="sng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§12-3. </a:t>
            </a:r>
            <a:r>
              <a:rPr lang="en-US" sz="2400" u="sng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Nulltoleranse</a:t>
            </a:r>
            <a:r>
              <a:rPr lang="en-US" sz="2400" u="sng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og </a:t>
            </a:r>
            <a:r>
              <a:rPr lang="en-US" sz="2400" u="sng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forbyggende</a:t>
            </a:r>
            <a:r>
              <a:rPr lang="en-US" sz="2400" u="sng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u="sng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arbeid</a:t>
            </a:r>
            <a:r>
              <a:rPr lang="en-US" sz="2400" u="sng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</a:t>
            </a:r>
          </a:p>
          <a:p>
            <a:pPr marL="51435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Skolen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skal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ikke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godta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krenkende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atferd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som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eksempelvis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mobbing,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vold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diskriminering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og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trakasering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51435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Skolen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skal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arbeide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kontinuerlig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for at alle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elevene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skal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ha et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trygt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og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godt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skolemiljø</a:t>
            </a:r>
            <a:r>
              <a:rPr lang="en-US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  <a:br>
              <a:rPr lang="en-US" sz="1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171450" marR="0" lvl="0" indent="-82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1116012" y="1484312"/>
            <a:ext cx="69120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1673"/>
              </a:buClr>
              <a:buSzPts val="5400"/>
              <a:buFont typeface="Calibri"/>
              <a:buNone/>
            </a:pPr>
            <a:r>
              <a:rPr lang="en-US" sz="5200" b="1" i="0" u="none" strike="noStrike" cap="none">
                <a:solidFill>
                  <a:srgbClr val="411673"/>
                </a:solidFill>
                <a:latin typeface="Calibri"/>
                <a:ea typeface="Calibri"/>
                <a:cs typeface="Calibri"/>
                <a:sym typeface="Calibri"/>
              </a:rPr>
              <a:t>Olweusprogrammet mot mobbing og antisosial atferd</a:t>
            </a:r>
            <a:endParaRPr sz="5400" b="1" i="0" u="none" strike="noStrike" cap="none">
              <a:solidFill>
                <a:srgbClr val="411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1673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411673"/>
                </a:solidFill>
                <a:latin typeface="Calibri"/>
                <a:ea typeface="Calibri"/>
                <a:cs typeface="Calibri"/>
                <a:sym typeface="Calibri"/>
              </a:rPr>
              <a:t>Blokkhaugen skole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3309675" cy="117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550" y="4604698"/>
            <a:ext cx="2909200" cy="164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/>
              <a:t>ål</a:t>
            </a:r>
            <a:r>
              <a:rPr lang="en-US" sz="3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Olweus-programmet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0000"/>
                </a:solidFill>
              </a:rPr>
              <a:t>Ø</a:t>
            </a:r>
            <a:r>
              <a:rPr lang="en-US" sz="2400" u="none">
                <a:solidFill>
                  <a:srgbClr val="000000"/>
                </a:solidFill>
              </a:rPr>
              <a:t>ke bevisstheten og kunnskapen om mobb</a:t>
            </a:r>
            <a:r>
              <a:rPr lang="en-US" sz="2400">
                <a:solidFill>
                  <a:srgbClr val="000000"/>
                </a:solidFill>
              </a:rPr>
              <a:t>ing </a:t>
            </a:r>
            <a:endParaRPr sz="2400" u="none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0000"/>
                </a:solidFill>
              </a:rPr>
              <a:t>R</a:t>
            </a:r>
            <a:r>
              <a:rPr lang="en-US" sz="2400" u="none">
                <a:solidFill>
                  <a:srgbClr val="000000"/>
                </a:solidFill>
              </a:rPr>
              <a:t>edusere eksisterende mobb</a:t>
            </a:r>
            <a:r>
              <a:rPr lang="en-US" sz="2400">
                <a:solidFill>
                  <a:srgbClr val="000000"/>
                </a:solidFill>
              </a:rPr>
              <a:t>ing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 u="none">
                <a:solidFill>
                  <a:srgbClr val="000000"/>
                </a:solidFill>
              </a:rPr>
              <a:t>Forebygge mobbing og skape et trygt og godt læringsmiljø for alle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006" y="3609775"/>
            <a:ext cx="3402700" cy="281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900" y="4283351"/>
            <a:ext cx="2808425" cy="19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nå målene?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628650" y="1444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Felles forståelse av og oppfølging av mobbing og antimobbearbeid: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2095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Skolenivå </a:t>
            </a:r>
            <a:r>
              <a:rPr lang="en-US" sz="2400"/>
              <a:t>→ For alle på skolen</a:t>
            </a:r>
            <a:endParaRPr sz="2400"/>
          </a:p>
          <a:p>
            <a:pPr marL="514350" marR="0" lvl="1" indent="-2095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Klassenivå </a:t>
            </a:r>
            <a:r>
              <a:rPr lang="en-US" sz="2400"/>
              <a:t>→ I klassene</a:t>
            </a:r>
            <a:endParaRPr sz="2400"/>
          </a:p>
          <a:p>
            <a:pPr marL="514350" marR="0" lvl="1" indent="-2095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Individnivå </a:t>
            </a:r>
            <a:r>
              <a:rPr lang="en-US" sz="2400"/>
              <a:t>→ Enkeltelever</a:t>
            </a:r>
            <a:endParaRPr sz="240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998" y="5049301"/>
            <a:ext cx="3664825" cy="14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90E9D9D3C46D428DE41B3C6C160859" ma:contentTypeVersion="15" ma:contentTypeDescription="Opprett et nytt dokument." ma:contentTypeScope="" ma:versionID="81a4aed1f7ae15638cc0f5697c004ee6">
  <xsd:schema xmlns:xsd="http://www.w3.org/2001/XMLSchema" xmlns:xs="http://www.w3.org/2001/XMLSchema" xmlns:p="http://schemas.microsoft.com/office/2006/metadata/properties" xmlns:ns2="eb56feb2-5e3a-4ff6-87b9-4da9cdf83d71" xmlns:ns3="8cc4425a-2e81-4675-b625-8617c57089a5" targetNamespace="http://schemas.microsoft.com/office/2006/metadata/properties" ma:root="true" ma:fieldsID="fd9246266a136376b1260dd33d2224c4" ns2:_="" ns3:_="">
    <xsd:import namespace="eb56feb2-5e3a-4ff6-87b9-4da9cdf83d71"/>
    <xsd:import namespace="8cc4425a-2e81-4675-b625-8617c5708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6feb2-5e3a-4ff6-87b9-4da9cdf83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4425a-2e81-4675-b625-8617c5708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931efc-6057-44bc-89d2-e6218552c91c}" ma:internalName="TaxCatchAll" ma:showField="CatchAllData" ma:web="8cc4425a-2e81-4675-b625-8617c57089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56feb2-5e3a-4ff6-87b9-4da9cdf83d71">
      <Terms xmlns="http://schemas.microsoft.com/office/infopath/2007/PartnerControls"/>
    </lcf76f155ced4ddcb4097134ff3c332f>
    <TaxCatchAll xmlns="8cc4425a-2e81-4675-b625-8617c57089a5" xsi:nil="true"/>
  </documentManagement>
</p:properties>
</file>

<file path=customXml/itemProps1.xml><?xml version="1.0" encoding="utf-8"?>
<ds:datastoreItem xmlns:ds="http://schemas.openxmlformats.org/officeDocument/2006/customXml" ds:itemID="{FCBED40B-4B72-4540-9BFD-C710887F878A}">
  <ds:schemaRefs>
    <ds:schemaRef ds:uri="8cc4425a-2e81-4675-b625-8617c57089a5"/>
    <ds:schemaRef ds:uri="eb56feb2-5e3a-4ff6-87b9-4da9cdf83d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9AA5A0-D3C1-4965-AC98-B7AEF7F77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3D5C5-9465-4747-AC33-A084E9B0DB81}">
  <ds:schemaRefs>
    <ds:schemaRef ds:uri="8cc4425a-2e81-4675-b625-8617c57089a5"/>
    <ds:schemaRef ds:uri="eb56feb2-5e3a-4ff6-87b9-4da9cdf83d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0</TotalTime>
  <Words>1124</Words>
  <Application>Microsoft Office PowerPoint</Application>
  <PresentationFormat>Skjermfremvisning (4:3)</PresentationFormat>
  <Paragraphs>184</Paragraphs>
  <Slides>19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Noto Sans Symbols</vt:lpstr>
      <vt:lpstr>Arial</vt:lpstr>
      <vt:lpstr>Calibri</vt:lpstr>
      <vt:lpstr>Trebuchet MS</vt:lpstr>
      <vt:lpstr>Wingdings</vt:lpstr>
      <vt:lpstr>Courier New</vt:lpstr>
      <vt:lpstr>Candara</vt:lpstr>
      <vt:lpstr>Office-tema</vt:lpstr>
      <vt:lpstr>PowerPoint-presentasjon</vt:lpstr>
      <vt:lpstr>BLOKKHAUGEN SKOLE</vt:lpstr>
      <vt:lpstr>INFORMASJON</vt:lpstr>
      <vt:lpstr>Informasjon om matematikkfaget</vt:lpstr>
      <vt:lpstr>FOKUSOMRÅDER</vt:lpstr>
      <vt:lpstr>SKOLEMILJØET TIL ELEVENE</vt:lpstr>
      <vt:lpstr>PowerPoint-presentasjon</vt:lpstr>
      <vt:lpstr>Mål for Olweus-programmet</vt:lpstr>
      <vt:lpstr>Hvordan nå målene?</vt:lpstr>
      <vt:lpstr>Fire klasseregler mot mobbing</vt:lpstr>
      <vt:lpstr>Hvordan jobber vi med Olweus?</vt:lpstr>
      <vt:lpstr>Olweus spørjeundersøking</vt:lpstr>
      <vt:lpstr>Til foresatte</vt:lpstr>
      <vt:lpstr>PowerPoint-presentasjon</vt:lpstr>
      <vt:lpstr>Kva er det? </vt:lpstr>
      <vt:lpstr>PowerPoint-presentasjon</vt:lpstr>
      <vt:lpstr>FAU  BLOKKHAUGEN SKOLE</vt:lpstr>
      <vt:lpstr>Hva kan være viktig i 2024/2025 sesongen</vt:lpstr>
      <vt:lpstr>Klassemøter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Eng, Kari Solberg</dc:creator>
  <cp:lastModifiedBy>Eng, Kari Solberg</cp:lastModifiedBy>
  <cp:revision>2</cp:revision>
  <dcterms:modified xsi:type="dcterms:W3CDTF">2024-09-11T09:28:52Z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0x0101007290E9D9D3C46D428DE41B3C6C160859</vt:lpwstr>
  </property>
  <property fmtid="{D5CDD505-2E9C-101B-9397-08002B2CF9AE}" pid="3" name="MediaServiceImageTags">
    <vt:lpwstr/>
  </property>
</Properties>
</file>