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17" r:id="rId5"/>
    <p:sldId id="321" r:id="rId6"/>
    <p:sldId id="318" r:id="rId7"/>
    <p:sldId id="320" r:id="rId8"/>
    <p:sldId id="323" r:id="rId9"/>
    <p:sldId id="314" r:id="rId10"/>
    <p:sldId id="261" r:id="rId11"/>
    <p:sldId id="319" r:id="rId12"/>
    <p:sldId id="308" r:id="rId13"/>
    <p:sldId id="324" r:id="rId14"/>
    <p:sldId id="326" r:id="rId15"/>
    <p:sldId id="328" r:id="rId16"/>
    <p:sldId id="330" r:id="rId17"/>
    <p:sldId id="332" r:id="rId18"/>
    <p:sldId id="335" r:id="rId19"/>
    <p:sldId id="289" r:id="rId20"/>
    <p:sldId id="313" r:id="rId21"/>
    <p:sldId id="316" r:id="rId22"/>
    <p:sldId id="311" r:id="rId23"/>
    <p:sldId id="336" r:id="rId24"/>
  </p:sldIdLst>
  <p:sldSz cx="12192000" cy="6858000"/>
  <p:notesSz cx="6724650" cy="97742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92004B-F749-7BE2-3F1F-E6E3927FE3E4}" name="Frantzen, Birgit" initials="FB" userId="S::birgit.frantzen@bergen.kommune.no::6b540dff-5908-4a47-bfc6-fe1ca5cd71cb" providerId="AD"/>
  <p188:author id="{0016F36B-538E-F514-AA79-A60BECF6C883}" name="Frantzen, Birgit" initials="FB" userId="S::Birgit.Frantzen@bergen.kommune.no::6b540dff-5908-4a47-bfc6-fe1ca5cd71cb" providerId="AD"/>
  <p188:author id="{D04ECFC7-85B6-5909-AEB1-69AF32E335D6}" name="Hønsi, Anders" initials="HA" userId="S::Anders.Honsi@bergen.kommune.no::beb40d26-cf4e-4fb7-8fc0-ef2768d8003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lstad, Nina" initials="BN" lastIdx="55" clrIdx="0">
    <p:extLst>
      <p:ext uri="{19B8F6BF-5375-455C-9EA6-DF929625EA0E}">
        <p15:presenceInfo xmlns:p15="http://schemas.microsoft.com/office/powerpoint/2012/main" userId="S::nina.bolstad@bergen.kommune.no::62954504-1cec-496a-8f40-2c4746fe4200" providerId="AD"/>
      </p:ext>
    </p:extLst>
  </p:cmAuthor>
  <p:cmAuthor id="2" name="Longva, Lars" initials="LL" lastIdx="7" clrIdx="1">
    <p:extLst>
      <p:ext uri="{19B8F6BF-5375-455C-9EA6-DF929625EA0E}">
        <p15:presenceInfo xmlns:p15="http://schemas.microsoft.com/office/powerpoint/2012/main" userId="S::Lars.Longva@bergen.kommune.no::9af1b9dc-8629-4cc7-8f98-caa518fe1340" providerId="AD"/>
      </p:ext>
    </p:extLst>
  </p:cmAuthor>
  <p:cmAuthor id="3" name="Frantzen, Birgit" initials="FB" lastIdx="2" clrIdx="2">
    <p:extLst>
      <p:ext uri="{19B8F6BF-5375-455C-9EA6-DF929625EA0E}">
        <p15:presenceInfo xmlns:p15="http://schemas.microsoft.com/office/powerpoint/2012/main" userId="S::birgit.frantzen@bergen.kommune.no::6b540dff-5908-4a47-bfc6-fe1ca5cd71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1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4E939-0883-44EE-BC4A-0BE336B6D105}" v="196" dt="2022-02-08T08:17:37.820"/>
    <p1510:client id="{AC50E266-AF0F-4BAC-A819-CA9B5119052B}" v="5" dt="2022-02-08T12:17:41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88D81-0CB3-4115-8A0B-5C9A5CEF0886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EF626-D1BF-4FB2-A8BC-AABBF08A6B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77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39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45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941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37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863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010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14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610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344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EF626-D1BF-4FB2-A8BC-AABBF08A6B63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38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7128BD-C889-4256-9D2C-75FF8BF2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27917B-C6A6-42E6-B0C5-6411D1799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9D73184-3FD1-473F-9539-996A655D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84F7F5-CFF6-4728-B374-B2E04DE1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237153-4E74-4948-AFE5-CBD7930B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9405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AD777E-020C-4187-BCDA-774AD717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6334300-A0D0-4362-96A9-4FBAC8337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B3C1AD-C949-4AA8-B73D-BAA9D803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14FE7A-2586-4507-B9D4-02FEE972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AEF67D-9C46-4412-824A-038858FD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3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2341A27-E70F-42E6-9389-E8A972B09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80FC349-5A4C-4EC3-A615-C0DE2EB85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56EA42-7DEF-4A45-8D07-5E600019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37518E-3717-4DDD-8C49-0CD90173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1B03E5-A334-4305-B1F1-A0F60F17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5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7935F1-724D-4A16-A6DA-E6620D01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6C2DE9-5CCD-4613-A5D2-14FB01FB4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A58EE2-23E5-4209-A017-0D0EE495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65AFC0C-0E62-4222-A682-519199CEA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9AB600-7446-42BA-9674-5F19C43B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363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A3C2C6-55FE-491E-B196-DE107B28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2C66855-EDC0-44DC-971D-A719CE0A1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EA1511-2D00-41F6-9E54-7F3DE2FC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F33B65-BF39-4DAB-9358-AFBC996E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1C048A-7AE5-4189-8448-097426AD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297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791E06-9965-4CAA-95FF-C36263DFC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60C6CB-04FD-40E5-9FEC-728E36A3E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E037E-F7BA-4501-A05C-6AD3677E9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7F3190A-1C74-4BA1-B2A8-5D30F4E2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ACA86DD-F4AA-4280-8830-053B9667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2B725DF-A53A-4542-A269-F82B06BA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930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507D5E-1724-47A2-9E8B-03DF4C61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0D11D0-0DE5-47BB-9AE5-86B0DBB4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08E5322-453F-4BA3-9EB1-DE77D4C56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2705BF5-2077-4942-950E-3E4191E49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19603D9-B707-426F-A523-5B6001DDD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928B1FF-A4D2-46B5-9F06-3F1BEF23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4059FC6-B791-4F9E-BCA3-3A500AC2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3C30E62-A5AD-4AA6-9D6E-9D87BF9C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3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72EFB2-8A50-4C11-997F-AC94D743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D6A38F-B192-45EB-B7AC-CF180B17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DF6BDD5-1954-402A-B57B-F9C6D8FD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6D9F468-F04A-455B-A7E1-05678434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835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D379DB4-9EAD-44D9-B1F5-CAB9F890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65512B-987D-45AC-A6F2-62EC4351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017EC6-910B-46F3-8489-1264F60C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891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1AB9AD-A8E8-45B9-BB67-15CBCEF4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AB2CD4-C393-43C7-819C-E6B4EACCE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242423-BA8C-4A40-847F-B9ADE0053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D4C4F94-C051-4CCF-AD77-7EB8A9B8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1E695D-8C83-400A-AC12-2D02E4BF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F763D23-82EA-4515-842E-BDB4FEC9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6C3C4A-690D-40E8-A8C3-D748E631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BAC1EC7-97DF-4C99-94C2-A94F3D055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9654CB5-26DB-46D7-A85E-46BD0B476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122EFAD-4D60-4098-86FC-8ABECA74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EE85709-8405-45ED-861C-088B07EB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4004F72-7299-47EA-B97B-E3E2C45A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20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BAD9AF5-12A4-4246-A06D-EB166807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0B0C29-2D05-4094-B85A-EF9BC32D3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9810C4-2A5E-47A9-ACDA-9C4E29DF0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53248-E966-4057-ADB2-0A3E1ACAF373}" type="datetimeFigureOut">
              <a:rPr lang="nb-NO" smtClean="0"/>
              <a:t>08.02.2022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7931FE-94C3-408F-B4E5-CA26777F3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D3901D-F7C3-4ABD-8278-9FD558CB5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B9BAE-B320-4054-8FCF-4762A97E9C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793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ocXZD4Sj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2EA982C8-521F-4D9C-9139-7672250D2F05}"/>
              </a:ext>
            </a:extLst>
          </p:cNvPr>
          <p:cNvSpPr txBox="1"/>
          <p:nvPr/>
        </p:nvSpPr>
        <p:spPr>
          <a:xfrm>
            <a:off x="82378" y="2695959"/>
            <a:ext cx="121842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4800" b="1">
                <a:solidFill>
                  <a:schemeClr val="bg1"/>
                </a:solidFill>
                <a:latin typeface="Arial"/>
                <a:cs typeface="Arial"/>
              </a:rPr>
              <a:t>Barn og unges helsetjeneste</a:t>
            </a:r>
          </a:p>
        </p:txBody>
      </p:sp>
      <p:sp>
        <p:nvSpPr>
          <p:cNvPr id="8" name="TekstSylinder 5">
            <a:extLst>
              <a:ext uri="{FF2B5EF4-FFF2-40B4-BE49-F238E27FC236}">
                <a16:creationId xmlns:a16="http://schemas.microsoft.com/office/drawing/2014/main" id="{CA78ADEE-9721-4227-821A-1C399724E490}"/>
              </a:ext>
            </a:extLst>
          </p:cNvPr>
          <p:cNvSpPr txBox="1"/>
          <p:nvPr/>
        </p:nvSpPr>
        <p:spPr>
          <a:xfrm>
            <a:off x="1355373" y="3631403"/>
            <a:ext cx="96382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2400">
                <a:solidFill>
                  <a:srgbClr val="FFC000"/>
                </a:solidFill>
                <a:latin typeface="Arial"/>
                <a:cs typeface="Arial"/>
              </a:rPr>
              <a:t>Et verktøy for samhandling</a:t>
            </a:r>
          </a:p>
        </p:txBody>
      </p:sp>
      <p:pic>
        <p:nvPicPr>
          <p:cNvPr id="5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714BEFA4-637E-4573-BB10-D9EAA470B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473" y="5731791"/>
            <a:ext cx="1877015" cy="112620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607935F-484D-451D-95DB-E9A483B72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984" y="5752546"/>
            <a:ext cx="1877015" cy="10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1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44503EBA-C073-4849-B238-1FBA93DC03B6}"/>
              </a:ext>
            </a:extLst>
          </p:cNvPr>
          <p:cNvSpPr txBox="1"/>
          <p:nvPr/>
        </p:nvSpPr>
        <p:spPr>
          <a:xfrm>
            <a:off x="2517060" y="2555680"/>
            <a:ext cx="7472514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b="1" dirty="0">
                <a:solidFill>
                  <a:srgbClr val="FFC000"/>
                </a:solidFill>
                <a:latin typeface="Arial"/>
                <a:cs typeface="Arial"/>
              </a:rPr>
              <a:t>Scenarier: </a:t>
            </a:r>
          </a:p>
          <a:p>
            <a:r>
              <a:rPr lang="nb-NO" sz="3200" dirty="0">
                <a:solidFill>
                  <a:schemeClr val="bg1"/>
                </a:solidFill>
                <a:latin typeface="Arial"/>
                <a:cs typeface="Arial"/>
              </a:rPr>
              <a:t>Videre presenteres fem eksempler på hvordan samhandlingsforløpene kan brukes.</a:t>
            </a:r>
            <a:endParaRPr lang="nb-NO" sz="3200" dirty="0">
              <a:solidFill>
                <a:srgbClr val="FFC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7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20">
            <a:extLst>
              <a:ext uri="{FF2B5EF4-FFF2-40B4-BE49-F238E27FC236}">
                <a16:creationId xmlns:a16="http://schemas.microsoft.com/office/drawing/2014/main" id="{CB324CFC-22E3-421A-BC84-6ABC37FB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88659"/>
            <a:ext cx="10905066" cy="308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42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09B169D8-6AA4-4CCA-B9F3-1E5299723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40" y="1872158"/>
            <a:ext cx="10977714" cy="311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709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8B575023-F198-4B3A-9C7A-78235DD1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06" y="1878316"/>
            <a:ext cx="10887586" cy="309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211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311FF874-9D3D-4978-8E4E-4C7653F0D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9" y="1854946"/>
            <a:ext cx="11018682" cy="314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91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AC2E453E-B2C0-47B9-AC61-C7E7CED5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4" y="1943073"/>
            <a:ext cx="10903973" cy="296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24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CE18553-1C37-4B6F-8F6E-448DC6961962}"/>
              </a:ext>
            </a:extLst>
          </p:cNvPr>
          <p:cNvSpPr txBox="1"/>
          <p:nvPr/>
        </p:nvSpPr>
        <p:spPr>
          <a:xfrm>
            <a:off x="1208598" y="3075057"/>
            <a:ext cx="97748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000" b="1">
                <a:solidFill>
                  <a:srgbClr val="FFC000"/>
                </a:solidFill>
                <a:latin typeface="Arial"/>
                <a:cs typeface="Arial"/>
              </a:rPr>
              <a:t>Oppgaver </a:t>
            </a:r>
            <a:r>
              <a:rPr lang="nb-NO" sz="4000" b="1">
                <a:solidFill>
                  <a:schemeClr val="bg1"/>
                </a:solidFill>
                <a:latin typeface="Arial"/>
                <a:cs typeface="Arial"/>
              </a:rPr>
              <a:t>for å bli kjent med verktøyet:</a:t>
            </a:r>
          </a:p>
        </p:txBody>
      </p:sp>
    </p:spTree>
    <p:extLst>
      <p:ext uri="{BB962C8B-B14F-4D97-AF65-F5344CB8AC3E}">
        <p14:creationId xmlns:p14="http://schemas.microsoft.com/office/powerpoint/2010/main" val="3434815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1EF80384-1B73-4BB0-8CAC-2051C00B54AF}"/>
              </a:ext>
            </a:extLst>
          </p:cNvPr>
          <p:cNvSpPr txBox="1"/>
          <p:nvPr/>
        </p:nvSpPr>
        <p:spPr>
          <a:xfrm>
            <a:off x="4583174" y="1279208"/>
            <a:ext cx="3025651" cy="7308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000" b="1">
                <a:solidFill>
                  <a:srgbClr val="FFC000"/>
                </a:solidFill>
                <a:latin typeface="Arial"/>
                <a:cs typeface="Arial"/>
              </a:rPr>
              <a:t>Oppgave 1:</a:t>
            </a:r>
            <a:endParaRPr lang="nb-NO" sz="4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8B8D1134-5975-470B-9AEA-A2F1C51D3CC9}"/>
              </a:ext>
            </a:extLst>
          </p:cNvPr>
          <p:cNvSpPr txBox="1">
            <a:spLocks/>
          </p:cNvSpPr>
          <p:nvPr/>
        </p:nvSpPr>
        <p:spPr>
          <a:xfrm>
            <a:off x="1514887" y="2543789"/>
            <a:ext cx="9162225" cy="32105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nb-NO" sz="2500" b="1" dirty="0">
                <a:solidFill>
                  <a:schemeClr val="bg1"/>
                </a:solidFill>
                <a:latin typeface="Arial"/>
                <a:cs typeface="Arial"/>
              </a:rPr>
              <a:t>Drøft i små grupper: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I hvilke sammenhenger opplever du at rollefordeling mellom tjenester og fagpersoner ikke er helt tydelig?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På hvilken måte kan samhandlingsforløpene være til hjelp her?</a:t>
            </a:r>
          </a:p>
        </p:txBody>
      </p:sp>
    </p:spTree>
    <p:extLst>
      <p:ext uri="{BB962C8B-B14F-4D97-AF65-F5344CB8AC3E}">
        <p14:creationId xmlns:p14="http://schemas.microsoft.com/office/powerpoint/2010/main" val="284398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E9D74617-A0DC-4598-BFAA-27569B32A2FD}"/>
              </a:ext>
            </a:extLst>
          </p:cNvPr>
          <p:cNvSpPr txBox="1"/>
          <p:nvPr/>
        </p:nvSpPr>
        <p:spPr>
          <a:xfrm>
            <a:off x="552942" y="562004"/>
            <a:ext cx="530416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800" b="1">
                <a:solidFill>
                  <a:schemeClr val="bg1"/>
                </a:solidFill>
                <a:latin typeface="Arial"/>
                <a:cs typeface="Arial"/>
              </a:rPr>
              <a:t>Helse Stavanger har utviklet et samtaleverktøy, som kan brukes til å drøfte fiktive eller reelle saker.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71269DB-391D-4277-9DBC-A80116B0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94" y="325986"/>
            <a:ext cx="4390766" cy="6206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8EB060B-8B38-45A4-8DF5-9FDA64020C5D}"/>
              </a:ext>
            </a:extLst>
          </p:cNvPr>
          <p:cNvSpPr txBox="1"/>
          <p:nvPr/>
        </p:nvSpPr>
        <p:spPr>
          <a:xfrm rot="16200000">
            <a:off x="9098670" y="4841363"/>
            <a:ext cx="32442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err="1">
                <a:solidFill>
                  <a:schemeClr val="bg1"/>
                </a:solidFill>
              </a:rPr>
              <a:t>Impress</a:t>
            </a:r>
            <a:r>
              <a:rPr lang="nb-NO" sz="1050">
                <a:solidFill>
                  <a:schemeClr val="bg1"/>
                </a:solidFill>
              </a:rPr>
              <a:t> </a:t>
            </a:r>
            <a:r>
              <a:rPr lang="nb-NO" sz="1050" err="1">
                <a:solidFill>
                  <a:schemeClr val="bg1"/>
                </a:solidFill>
              </a:rPr>
              <a:t>publishing</a:t>
            </a:r>
            <a:r>
              <a:rPr lang="nb-NO" sz="1050">
                <a:solidFill>
                  <a:schemeClr val="bg1"/>
                </a:solidFill>
              </a:rPr>
              <a:t> / Lars </a:t>
            </a:r>
            <a:r>
              <a:rPr lang="nb-NO" sz="1050" err="1">
                <a:solidFill>
                  <a:schemeClr val="bg1"/>
                </a:solidFill>
              </a:rPr>
              <a:t>Øchlers</a:t>
            </a:r>
            <a:r>
              <a:rPr lang="nb-NO" sz="1050">
                <a:solidFill>
                  <a:schemeClr val="bg1"/>
                </a:solidFill>
              </a:rPr>
              <a:t>, Helse Stavanger</a:t>
            </a:r>
          </a:p>
        </p:txBody>
      </p:sp>
    </p:spTree>
    <p:extLst>
      <p:ext uri="{BB962C8B-B14F-4D97-AF65-F5344CB8AC3E}">
        <p14:creationId xmlns:p14="http://schemas.microsoft.com/office/powerpoint/2010/main" val="2940248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1EF80384-1B73-4BB0-8CAC-2051C00B54AF}"/>
              </a:ext>
            </a:extLst>
          </p:cNvPr>
          <p:cNvSpPr txBox="1"/>
          <p:nvPr/>
        </p:nvSpPr>
        <p:spPr>
          <a:xfrm>
            <a:off x="4583174" y="1279208"/>
            <a:ext cx="3025651" cy="7308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000" b="1">
                <a:solidFill>
                  <a:srgbClr val="FFC000"/>
                </a:solidFill>
                <a:latin typeface="Arial"/>
                <a:cs typeface="Arial"/>
              </a:rPr>
              <a:t>Oppgave 2:</a:t>
            </a:r>
            <a:endParaRPr lang="nb-NO" sz="4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8B8D1134-5975-470B-9AEA-A2F1C51D3CC9}"/>
              </a:ext>
            </a:extLst>
          </p:cNvPr>
          <p:cNvSpPr txBox="1">
            <a:spLocks/>
          </p:cNvSpPr>
          <p:nvPr/>
        </p:nvSpPr>
        <p:spPr>
          <a:xfrm>
            <a:off x="1514887" y="2340078"/>
            <a:ext cx="9162225" cy="38345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Sitt i grupper på 3-7 personer, gjerne tverrfaglig sammensatt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Finn frem spillet (Lenke til filen på nettside)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En på gruppen skanner QR-koden under «oppgave», og leser oppgaven høyt for gruppen. Les også spørsmålene.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Gå en runde slik at alle får si noe om hva de tenker ut fra sitt perspektiv. Lytt til hverandre med et åpent sinn.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Drøft hva som kan være første steg. Når dere oppdager noe som er uklart, kan dere skanne QR-kodene på brettet og lese om de ulike tjenestenes rolle.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nb-NO" sz="25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2500" dirty="0">
                <a:solidFill>
                  <a:schemeClr val="bg1"/>
                </a:solidFill>
                <a:latin typeface="Arial"/>
                <a:cs typeface="Arial"/>
              </a:rPr>
              <a:t>OBS: Noe vil dere finne direkte svar på i forløpene, andre ting vil dere måtte komme fram til gjennom dialog på tvers av tjenester. Meld gjerne slike ting videre til enhetsleder som deretter kan løfte det opp i samhandlingsteamet.</a:t>
            </a:r>
          </a:p>
        </p:txBody>
      </p:sp>
    </p:spTree>
    <p:extLst>
      <p:ext uri="{BB962C8B-B14F-4D97-AF65-F5344CB8AC3E}">
        <p14:creationId xmlns:p14="http://schemas.microsoft.com/office/powerpoint/2010/main" val="163743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4094480" y="2275731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FFC000"/>
                </a:solidFill>
                <a:latin typeface="Arial"/>
                <a:cs typeface="Arial"/>
              </a:rPr>
              <a:t>Hva er det?</a:t>
            </a:r>
            <a:br>
              <a:rPr lang="nb-NO" sz="3200">
                <a:solidFill>
                  <a:srgbClr val="FFC000"/>
                </a:solidFill>
                <a:latin typeface="Arial"/>
                <a:cs typeface="Arial"/>
              </a:rPr>
            </a:br>
            <a:br>
              <a:rPr lang="nb-NO" sz="20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Verktøyet består av syv samhandlingsforløp for de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vanligste psykiske helseplagene hos barn og unge.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Forløpene fungerer som et kart over tjenestene og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gir oversikt over roller og ansvarsområder.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4" name="Bilde 3" descr="Et bilde som inneholder kjede&#10;&#10;Automatisk generert beskrivelse">
            <a:extLst>
              <a:ext uri="{FF2B5EF4-FFF2-40B4-BE49-F238E27FC236}">
                <a16:creationId xmlns:a16="http://schemas.microsoft.com/office/drawing/2014/main" id="{4ADBBDE3-7E89-42DF-8A7B-DF7F489C9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14" y="2357011"/>
            <a:ext cx="1382705" cy="20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3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860324" y="1844572"/>
            <a:ext cx="10471353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4000">
                <a:solidFill>
                  <a:srgbClr val="FFC000"/>
                </a:solidFill>
                <a:latin typeface="Arial"/>
                <a:ea typeface="+mn-lt"/>
                <a:cs typeface="+mn-lt"/>
              </a:rPr>
              <a:t>God samhandling</a:t>
            </a:r>
            <a:r>
              <a:rPr lang="nb-NO" sz="4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 er noe vi skaper sammen –en bit om gangen. </a:t>
            </a:r>
            <a:br>
              <a:rPr lang="nb-NO" sz="4000">
                <a:latin typeface="Arial"/>
                <a:ea typeface="+mn-lt"/>
                <a:cs typeface="+mn-lt"/>
              </a:rPr>
            </a:br>
            <a:br>
              <a:rPr lang="nb-NO" sz="4000">
                <a:latin typeface="Arial"/>
                <a:ea typeface="+mn-lt"/>
                <a:cs typeface="+mn-lt"/>
              </a:rPr>
            </a:br>
            <a:r>
              <a:rPr lang="nb-NO" sz="4000">
                <a:solidFill>
                  <a:schemeClr val="bg1"/>
                </a:solidFill>
                <a:latin typeface="Arial"/>
                <a:ea typeface="+mn-lt"/>
                <a:cs typeface="+mn-lt"/>
              </a:rPr>
              <a:t>Takk for at du bidrar!</a:t>
            </a:r>
            <a:br>
              <a:rPr lang="nb-NO" sz="3200">
                <a:latin typeface="Arial"/>
                <a:cs typeface="Arial"/>
              </a:rPr>
            </a:br>
            <a:br>
              <a:rPr lang="nb-NO" sz="2000">
                <a:latin typeface="Arial"/>
                <a:cs typeface="Arial"/>
              </a:rPr>
            </a:br>
            <a:endParaRPr lang="nb-NO" sz="20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28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4165600" y="2674946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FFC000"/>
                </a:solidFill>
                <a:latin typeface="Arial"/>
                <a:cs typeface="Arial"/>
              </a:rPr>
              <a:t>For hvem?</a:t>
            </a:r>
            <a:br>
              <a:rPr lang="nb-NO" sz="3200">
                <a:solidFill>
                  <a:srgbClr val="FFC000"/>
                </a:solidFill>
                <a:latin typeface="Arial"/>
                <a:cs typeface="Arial"/>
              </a:rPr>
            </a:br>
            <a:br>
              <a:rPr lang="nb-NO" sz="20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Verktøyet er laget for at fagfolk skal klare å gi barn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og unge et sammenhengende hjelpetilbud.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2DF955-94D1-40F3-919C-694CC2169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74" y="2674946"/>
            <a:ext cx="987717" cy="15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3967892" y="2367171"/>
            <a:ext cx="67962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FFC000"/>
                </a:solidFill>
                <a:latin typeface="Arial"/>
                <a:cs typeface="Arial"/>
              </a:rPr>
              <a:t>Hvordan har det blitt til?</a:t>
            </a:r>
            <a:br>
              <a:rPr lang="nb-NO" sz="3200">
                <a:solidFill>
                  <a:srgbClr val="FFC000"/>
                </a:solidFill>
                <a:latin typeface="Arial"/>
                <a:cs typeface="Arial"/>
              </a:rPr>
            </a:br>
            <a:br>
              <a:rPr lang="nb-NO" sz="20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Forløpene ble først utviklet i Helse Fonna. Kommuner over hele Vestlandet er med i et samarbeid om å videreutvikle dem. Fagfolk og brukere fra en rekke tjenester – også her i Bergen – har vært med på å gi innspill.</a:t>
            </a:r>
            <a:endParaRPr lang="nb-NO">
              <a:solidFill>
                <a:schemeClr val="bg1"/>
              </a:solidFill>
            </a:endParaRPr>
          </a:p>
        </p:txBody>
      </p:sp>
      <p:pic>
        <p:nvPicPr>
          <p:cNvPr id="7" name="Bilde 6" descr="Et bilde som inneholder tekst, slåsshansker&#10;&#10;Automatisk generert beskrivelse">
            <a:extLst>
              <a:ext uri="{FF2B5EF4-FFF2-40B4-BE49-F238E27FC236}">
                <a16:creationId xmlns:a16="http://schemas.microsoft.com/office/drawing/2014/main" id="{F534E960-D25A-4EE3-9206-0BAADBE5B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3" y="2814320"/>
            <a:ext cx="2771727" cy="13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5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3176682" y="1443841"/>
            <a:ext cx="6796216" cy="36625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3200">
                <a:solidFill>
                  <a:srgbClr val="FFC000"/>
                </a:solidFill>
                <a:latin typeface="Arial"/>
                <a:cs typeface="Arial"/>
              </a:rPr>
              <a:t>Hvordan ble Bergen med i dette?</a:t>
            </a:r>
            <a:br>
              <a:rPr lang="nb-NO" sz="3200">
                <a:solidFill>
                  <a:srgbClr val="FFC000"/>
                </a:solidFill>
                <a:latin typeface="Arial"/>
                <a:cs typeface="Arial"/>
              </a:rPr>
            </a:br>
            <a:br>
              <a:rPr lang="nb-NO" sz="20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Gjennom prosjektet "Sammen for barn og unge i Bergen" ble det besluttet at vi skal delta i dette samarbeidet. En regional gruppe skal forvalte verktøyet i fellesskap. Dette vil gi bedre muligheter for videreutvikling enn om vi skulle lage vårt eget verktøy. </a:t>
            </a:r>
            <a:endParaRPr lang="en-US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endParaRPr lang="nb-NO" sz="200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Det ble i 2021 samlet innspill fra fagpersoner og brukere fra mange ulike tjenester i Bergen, og disse ble formidlet til det regionale prosjektet.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25755F2-92B5-4B3C-B637-03CF59E02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9" y="2316480"/>
            <a:ext cx="1704151" cy="20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6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ssholder for innhold 20" descr="Et bilde som inneholder tekst&#10;&#10;Automatisk generert beskrivelse">
            <a:extLst>
              <a:ext uri="{FF2B5EF4-FFF2-40B4-BE49-F238E27FC236}">
                <a16:creationId xmlns:a16="http://schemas.microsoft.com/office/drawing/2014/main" id="{8D0852BA-E107-4AD7-B241-566C53952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"/>
            <a:ext cx="12188952" cy="6856286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kstSylinder 2">
            <a:extLst>
              <a:ext uri="{FF2B5EF4-FFF2-40B4-BE49-F238E27FC236}">
                <a16:creationId xmlns:a16="http://schemas.microsoft.com/office/drawing/2014/main" id="{AF3014C4-6760-46E3-88A6-43379F8E8BB5}"/>
              </a:ext>
            </a:extLst>
          </p:cNvPr>
          <p:cNvSpPr txBox="1"/>
          <p:nvPr/>
        </p:nvSpPr>
        <p:spPr>
          <a:xfrm>
            <a:off x="6096000" y="1668809"/>
            <a:ext cx="288681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Jogeir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Sognnæs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Adm.dir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for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etat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for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spesialpedagogiske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tjenester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​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Liv Kleve 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Klinikkdirektør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PBU, Helse Bergen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Alette Hilton Knudsen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Adm.dir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. for Etat for barn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og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familie</a:t>
            </a:r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Stine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Spjeld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br>
              <a:rPr lang="en-US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Erfaringskonsulent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Helse Bergen​</a:t>
            </a:r>
          </a:p>
          <a:p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Louice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Hetland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Erfaringskonsulent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, Bergen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kommune</a:t>
            </a:r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95DF6D8-0C1B-4DE9-87AE-2024E79AFFDC}"/>
              </a:ext>
            </a:extLst>
          </p:cNvPr>
          <p:cNvSpPr txBox="1"/>
          <p:nvPr/>
        </p:nvSpPr>
        <p:spPr>
          <a:xfrm>
            <a:off x="6096000" y="1093079"/>
            <a:ext cx="260976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b="1">
                <a:solidFill>
                  <a:srgbClr val="FFC000"/>
                </a:solidFill>
                <a:latin typeface="Arial"/>
                <a:cs typeface="Arial"/>
              </a:rPr>
              <a:t>Styringsgruppe:</a:t>
            </a:r>
            <a:endParaRPr lang="nb-NO" sz="2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2674AD4-62B6-42D2-832D-62A79D6C2711}"/>
              </a:ext>
            </a:extLst>
          </p:cNvPr>
          <p:cNvSpPr txBox="1"/>
          <p:nvPr/>
        </p:nvSpPr>
        <p:spPr>
          <a:xfrm>
            <a:off x="9137922" y="1093079"/>
            <a:ext cx="260976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b="1">
                <a:solidFill>
                  <a:srgbClr val="FFC000"/>
                </a:solidFill>
                <a:latin typeface="Arial"/>
                <a:cs typeface="Arial"/>
              </a:rPr>
              <a:t>Prosjektgruppe:</a:t>
            </a:r>
            <a:endParaRPr lang="nb-NO" sz="20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kstSylinder 2">
            <a:extLst>
              <a:ext uri="{FF2B5EF4-FFF2-40B4-BE49-F238E27FC236}">
                <a16:creationId xmlns:a16="http://schemas.microsoft.com/office/drawing/2014/main" id="{D1821932-D700-4FF1-B126-310B0D1D9420}"/>
              </a:ext>
            </a:extLst>
          </p:cNvPr>
          <p:cNvSpPr txBox="1"/>
          <p:nvPr/>
        </p:nvSpPr>
        <p:spPr>
          <a:xfrm>
            <a:off x="9137922" y="1668809"/>
            <a:ext cx="2886819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Ina Eriksen </a:t>
            </a:r>
            <a:br>
              <a:rPr lang="en-US" sz="1200">
                <a:solidFill>
                  <a:srgbClr val="FFC000"/>
                </a:solidFill>
                <a:ea typeface="+mn-lt"/>
                <a:cs typeface="+mn-lt"/>
              </a:rPr>
            </a:b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PPS Vest, avd.PPT​</a:t>
            </a:r>
          </a:p>
          <a:p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Liv Amanda </a:t>
            </a:r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Straume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Ungdommens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bystyre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​</a:t>
            </a:r>
          </a:p>
          <a:p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Ida Nordvik</a:t>
            </a:r>
            <a:br>
              <a:rPr lang="en-US" sz="1200">
                <a:solidFill>
                  <a:srgbClr val="FFC000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Ungdomsrådet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i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Helse Bergen​</a:t>
            </a:r>
          </a:p>
          <a:p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Ragnhild B. Lygre</a:t>
            </a:r>
            <a:br>
              <a:rPr lang="en-US" sz="1200">
                <a:solidFill>
                  <a:srgbClr val="FFC000"/>
                </a:solidFill>
                <a:ea typeface="+mn-lt"/>
                <a:cs typeface="+mn-lt"/>
              </a:rPr>
            </a:br>
            <a:r>
              <a:rPr lang="en-US" sz="1200" err="1">
                <a:solidFill>
                  <a:srgbClr val="FFC000"/>
                </a:solidFill>
                <a:ea typeface="+mn-lt"/>
                <a:cs typeface="+mn-lt"/>
              </a:rPr>
              <a:t>Ambulante</a:t>
            </a: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 tjenester​</a:t>
            </a:r>
          </a:p>
          <a:p>
            <a:endParaRPr lang="en-US" sz="1200">
              <a:solidFill>
                <a:srgbClr val="FFC0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Birgit Frantzen </a:t>
            </a:r>
            <a:br>
              <a:rPr lang="en-US" sz="1200">
                <a:solidFill>
                  <a:srgbClr val="FFC000"/>
                </a:solidFill>
                <a:ea typeface="+mn-lt"/>
                <a:cs typeface="+mn-lt"/>
              </a:rPr>
            </a:br>
            <a:r>
              <a:rPr lang="en-US" sz="1200">
                <a:solidFill>
                  <a:srgbClr val="FFC000"/>
                </a:solidFill>
                <a:ea typeface="+mn-lt"/>
                <a:cs typeface="+mn-lt"/>
              </a:rPr>
              <a:t>Etat for barn og familie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86CBCB3-9B0A-458B-AE14-5F7E09D06DED}"/>
              </a:ext>
            </a:extLst>
          </p:cNvPr>
          <p:cNvSpPr txBox="1"/>
          <p:nvPr/>
        </p:nvSpPr>
        <p:spPr>
          <a:xfrm>
            <a:off x="6094476" y="5974600"/>
            <a:ext cx="476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  <a:ea typeface="+mn-lt"/>
                <a:cs typeface="+mn-lt"/>
              </a:rPr>
              <a:t>Prosjektperiode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nb-NO">
                <a:solidFill>
                  <a:srgbClr val="FFC000"/>
                </a:solidFill>
                <a:ea typeface="+mn-lt"/>
                <a:cs typeface="Arial"/>
              </a:rPr>
              <a:t>J</a:t>
            </a:r>
            <a:r>
              <a:rPr lang="nb-NO" sz="1800">
                <a:solidFill>
                  <a:srgbClr val="FFC000"/>
                </a:solidFill>
                <a:cs typeface="Arial"/>
              </a:rPr>
              <a:t>anuar 2021 til februar 2022</a:t>
            </a:r>
          </a:p>
          <a:p>
            <a:endParaRPr lang="nb-NO"/>
          </a:p>
        </p:txBody>
      </p:sp>
      <p:pic>
        <p:nvPicPr>
          <p:cNvPr id="9" name="Bilde 8" descr="Et bilde som inneholder tekst, innendørs, tak, vegg&#10;&#10;Automatisk generert beskrivelse">
            <a:extLst>
              <a:ext uri="{FF2B5EF4-FFF2-40B4-BE49-F238E27FC236}">
                <a16:creationId xmlns:a16="http://schemas.microsoft.com/office/drawing/2014/main" id="{6A7A114C-31E8-4E05-A22D-B8CA0A63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44218" r="50000" b="29142"/>
          <a:stretch/>
        </p:blipFill>
        <p:spPr>
          <a:xfrm>
            <a:off x="3265123" y="862631"/>
            <a:ext cx="1994870" cy="188056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4D508BAA-2659-4AEC-A185-152CBAA1135B}"/>
              </a:ext>
            </a:extLst>
          </p:cNvPr>
          <p:cNvSpPr txBox="1"/>
          <p:nvPr/>
        </p:nvSpPr>
        <p:spPr>
          <a:xfrm>
            <a:off x="3098112" y="4271820"/>
            <a:ext cx="26524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ea typeface="+mn-lt"/>
                <a:cs typeface="+mn-lt"/>
              </a:rPr>
              <a:t>Referansegruppe:</a:t>
            </a:r>
          </a:p>
          <a:p>
            <a:r>
              <a:rPr lang="nb-NO" sz="1400" dirty="0">
                <a:solidFill>
                  <a:schemeClr val="bg1"/>
                </a:solidFill>
                <a:ea typeface="+mn-lt"/>
                <a:cs typeface="+mn-lt"/>
              </a:rPr>
              <a:t>Deltakere fra etat for skole, barnehage, psykisk helse og rustjenester, koordinerende enhet i kommunen, seksjon for samhandling i Helse Bergen, familieambulatoriet og BUP </a:t>
            </a:r>
            <a:r>
              <a:rPr lang="nb-NO" sz="1400" dirty="0" err="1">
                <a:solidFill>
                  <a:schemeClr val="bg1"/>
                </a:solidFill>
                <a:ea typeface="+mn-lt"/>
                <a:cs typeface="+mn-lt"/>
              </a:rPr>
              <a:t>Betanien</a:t>
            </a:r>
            <a:r>
              <a:rPr lang="nb-NO" sz="140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nb-NO" sz="1400" dirty="0">
              <a:solidFill>
                <a:srgbClr val="FFC000"/>
              </a:solidFill>
              <a:cs typeface="Arial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418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5CE18553-1C37-4B6F-8F6E-448DC6961962}"/>
              </a:ext>
            </a:extLst>
          </p:cNvPr>
          <p:cNvSpPr txBox="1"/>
          <p:nvPr/>
        </p:nvSpPr>
        <p:spPr>
          <a:xfrm>
            <a:off x="999213" y="645582"/>
            <a:ext cx="776584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b="1">
                <a:solidFill>
                  <a:srgbClr val="FFC000"/>
                </a:solidFill>
                <a:latin typeface="Arial"/>
                <a:cs typeface="Arial"/>
              </a:rPr>
              <a:t>Prosjektet hadde tre </a:t>
            </a:r>
            <a:r>
              <a:rPr lang="nb-NO" sz="3200" b="1">
                <a:solidFill>
                  <a:schemeClr val="bg1"/>
                </a:solidFill>
                <a:latin typeface="Arial"/>
                <a:cs typeface="Arial"/>
              </a:rPr>
              <a:t>viktige oppgaver for å bedre samhandlingen: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834E5EB-D423-4394-B754-3BD1AE22C4F3}"/>
              </a:ext>
            </a:extLst>
          </p:cNvPr>
          <p:cNvSpPr txBox="1"/>
          <p:nvPr/>
        </p:nvSpPr>
        <p:spPr>
          <a:xfrm>
            <a:off x="999213" y="2008503"/>
            <a:ext cx="6378634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400">
                <a:solidFill>
                  <a:schemeClr val="bg1"/>
                </a:solidFill>
                <a:latin typeface="Arial"/>
                <a:cs typeface="Arial"/>
              </a:rPr>
              <a:t>Sikre gode arenaer for samhandling</a:t>
            </a:r>
            <a:br>
              <a:rPr lang="nb-NO" sz="2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rgbClr val="FFC000"/>
                </a:solidFill>
                <a:latin typeface="Arial"/>
                <a:cs typeface="Arial"/>
              </a:rPr>
              <a:t>Det er utarbeidet en anbefaling om samhandlingsteam i alle byområder.</a:t>
            </a:r>
            <a:br>
              <a:rPr lang="nb-NO" sz="2400">
                <a:solidFill>
                  <a:schemeClr val="bg1"/>
                </a:solidFill>
                <a:latin typeface="Arial"/>
                <a:cs typeface="Arial"/>
              </a:rPr>
            </a:br>
            <a:endParaRPr lang="nb-NO" sz="240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400">
                <a:solidFill>
                  <a:schemeClr val="bg1"/>
                </a:solidFill>
                <a:latin typeface="Arial"/>
                <a:cs typeface="Arial"/>
              </a:rPr>
              <a:t>Få fagfolkene til å møtes</a:t>
            </a:r>
            <a:br>
              <a:rPr lang="nb-NO" sz="2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rgbClr val="FFC000"/>
                </a:solidFill>
                <a:latin typeface="Arial"/>
                <a:cs typeface="Arial"/>
              </a:rPr>
              <a:t>Det er arrangert ulike samlinger hvor fagfolk og brukere har deltatt og kommet med innspill. </a:t>
            </a:r>
            <a:br>
              <a:rPr lang="nb-NO" sz="2000">
                <a:solidFill>
                  <a:srgbClr val="FFC000"/>
                </a:solidFill>
                <a:latin typeface="Arial"/>
                <a:cs typeface="Arial"/>
              </a:rPr>
            </a:br>
            <a:r>
              <a:rPr lang="nb-NO" sz="2000">
                <a:solidFill>
                  <a:srgbClr val="FFC000"/>
                </a:solidFill>
                <a:latin typeface="Arial"/>
                <a:cs typeface="Arial"/>
                <a:hlinkClick r:id="rId3"/>
              </a:rPr>
              <a:t>Video fra Samhandlingsdagene</a:t>
            </a:r>
            <a:endParaRPr lang="nb-NO" sz="2000">
              <a:solidFill>
                <a:srgbClr val="FFC000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endParaRPr lang="nb-NO" sz="240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400">
                <a:solidFill>
                  <a:schemeClr val="bg1"/>
                </a:solidFill>
                <a:latin typeface="Arial"/>
                <a:cs typeface="Arial"/>
              </a:rPr>
              <a:t>Lage et kart over tjenestene</a:t>
            </a:r>
            <a:br>
              <a:rPr lang="nb-NO" sz="24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rgbClr val="FFC000"/>
                </a:solidFill>
                <a:latin typeface="Arial"/>
                <a:cs typeface="Arial"/>
              </a:rPr>
              <a:t>Her ble det besluttet å ta utgangspunkt i samhandlingsforløpene som er utviklet i Helse Fonna, og bli en del av det regionale samarbeidet</a:t>
            </a:r>
            <a:endParaRPr lang="nb-NO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C83F651-D72A-4E94-A0FD-8D6D6FAB2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783" y="2144407"/>
            <a:ext cx="2743200" cy="27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AC9A6980-C097-4057-993D-C606B9002419}"/>
              </a:ext>
            </a:extLst>
          </p:cNvPr>
          <p:cNvSpPr txBox="1"/>
          <p:nvPr/>
        </p:nvSpPr>
        <p:spPr>
          <a:xfrm>
            <a:off x="3048000" y="2213282"/>
            <a:ext cx="60960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FFC000"/>
                </a:solidFill>
                <a:latin typeface="Arial"/>
                <a:cs typeface="Arial"/>
              </a:rPr>
              <a:t>Hva skjer videre?</a:t>
            </a:r>
            <a:br>
              <a:rPr lang="nb-NO" sz="3200">
                <a:solidFill>
                  <a:srgbClr val="FFC000"/>
                </a:solidFill>
                <a:latin typeface="Arial"/>
                <a:cs typeface="Arial"/>
              </a:rPr>
            </a:br>
            <a:br>
              <a:rPr lang="nb-NO" sz="20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Samhandlingsforløpene ligger på Helse Bergen sine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nettsider og oppdateres jevnlig. Det jobbes med å</a:t>
            </a:r>
          </a:p>
          <a:p>
            <a:r>
              <a:rPr lang="nb-NO" sz="2000">
                <a:solidFill>
                  <a:schemeClr val="bg1"/>
                </a:solidFill>
                <a:latin typeface="Arial"/>
                <a:cs typeface="Arial"/>
              </a:rPr>
              <a:t>lage en plan for hvordan vi i Bergen skal være involvert i dette videre, og også hvordan vi skal jobbe for gjøre dem kjent for alle ansatte.</a:t>
            </a:r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7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1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44503EBA-C073-4849-B238-1FBA93DC03B6}"/>
              </a:ext>
            </a:extLst>
          </p:cNvPr>
          <p:cNvSpPr txBox="1"/>
          <p:nvPr/>
        </p:nvSpPr>
        <p:spPr>
          <a:xfrm>
            <a:off x="1236893" y="2644170"/>
            <a:ext cx="9718214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200" b="1" dirty="0">
                <a:solidFill>
                  <a:srgbClr val="FFC000"/>
                </a:solidFill>
                <a:latin typeface="Arial"/>
                <a:cs typeface="Arial"/>
              </a:rPr>
              <a:t>Samhandlingsforløpene</a:t>
            </a:r>
            <a:r>
              <a:rPr lang="nb-NO" sz="3200" b="1" dirty="0">
                <a:solidFill>
                  <a:schemeClr val="bg1"/>
                </a:solidFill>
                <a:latin typeface="Arial"/>
                <a:cs typeface="Arial"/>
              </a:rPr>
              <a:t> er laget for at fagfolk skal ha tydeligere ansvarsfordeling, men kan og være nyttig for innbyggere, brukere og pårørende.</a:t>
            </a:r>
          </a:p>
        </p:txBody>
      </p:sp>
    </p:spTree>
    <p:extLst>
      <p:ext uri="{BB962C8B-B14F-4D97-AF65-F5344CB8AC3E}">
        <p14:creationId xmlns:p14="http://schemas.microsoft.com/office/powerpoint/2010/main" val="1239429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E28EFF5DE7964395361509766DB2EA" ma:contentTypeVersion="9" ma:contentTypeDescription="Opprett et nytt dokument." ma:contentTypeScope="" ma:versionID="f37e050cd0884ae7d1d3f6fffe180886">
  <xsd:schema xmlns:xsd="http://www.w3.org/2001/XMLSchema" xmlns:xs="http://www.w3.org/2001/XMLSchema" xmlns:p="http://schemas.microsoft.com/office/2006/metadata/properties" xmlns:ns2="a15a22b5-fe18-4c0f-b4dc-7815b0653b68" xmlns:ns3="1d554866-17df-44c1-b43f-a46f11d0e42a" targetNamespace="http://schemas.microsoft.com/office/2006/metadata/properties" ma:root="true" ma:fieldsID="88a692ce2d1367062f01412f93356e82" ns2:_="" ns3:_="">
    <xsd:import namespace="a15a22b5-fe18-4c0f-b4dc-7815b0653b68"/>
    <xsd:import namespace="1d554866-17df-44c1-b43f-a46f11d0e42a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a22b5-fe18-4c0f-b4dc-7815b0653b68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54866-17df-44c1-b43f-a46f11d0e42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554866-17df-44c1-b43f-a46f11d0e42a">
      <UserInfo>
        <DisplayName>Laumann Pettersen, Ann Christin</DisplayName>
        <AccountId>165</AccountId>
        <AccountType/>
      </UserInfo>
      <UserInfo>
        <DisplayName>Knudsen, Alette Hilton</DisplayName>
        <AccountId>16</AccountId>
        <AccountType/>
      </UserInfo>
      <UserInfo>
        <DisplayName>Eide, Lene Merete</DisplayName>
        <AccountId>166</AccountId>
        <AccountType/>
      </UserInfo>
      <UserInfo>
        <DisplayName>Norheim, Maria Elisabeth L</DisplayName>
        <AccountId>19</AccountId>
        <AccountType/>
      </UserInfo>
      <UserInfo>
        <DisplayName>SharingLinks.c23d25bc-e648-4f8a-87e9-f2b144e3e340.Flexible.035d846e-e924-4c13-ab69-bdc46954dd2c</DisplayName>
        <AccountId>232</AccountId>
        <AccountType/>
      </UserInfo>
      <UserInfo>
        <DisplayName>Bolstad, Nina</DisplayName>
        <AccountId>18</AccountId>
        <AccountType/>
      </UserInfo>
      <UserInfo>
        <DisplayName>SharingLinks.a989e178-55ea-4f27-baae-242ee25937e4.OrganizationView.ba233282-7989-4e39-9dfd-a69d9388d1f2</DisplayName>
        <AccountId>42</AccountId>
        <AccountType/>
      </UserInfo>
      <UserInfo>
        <DisplayName>SharingLinks.56d0b0e5-b3b4-402a-af8e-424c861ef7ef.Flexible.9e9aedaf-29dc-47e4-8159-bfc0afd7e8d3</DisplayName>
        <AccountId>35</AccountId>
        <AccountType/>
      </UserInfo>
      <UserInfo>
        <DisplayName>Eriksen, Ina</DisplayName>
        <AccountId>80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8A86D71-054D-462F-926F-F59CC53B30BC}">
  <ds:schemaRefs>
    <ds:schemaRef ds:uri="1d554866-17df-44c1-b43f-a46f11d0e42a"/>
    <ds:schemaRef ds:uri="a15a22b5-fe18-4c0f-b4dc-7815b0653b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3246EB6-3393-4A52-B840-F3AD71334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5AC928-CB30-4025-AD62-A9D32CB2BB7A}">
  <ds:schemaRefs>
    <ds:schemaRef ds:uri="1d554866-17df-44c1-b43f-a46f11d0e42a"/>
    <ds:schemaRef ds:uri="a15a22b5-fe18-4c0f-b4dc-7815b0653b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742</Words>
  <Application>Microsoft Office PowerPoint</Application>
  <PresentationFormat>Widescreen</PresentationFormat>
  <Paragraphs>74</Paragraphs>
  <Slides>20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Longva, Lars</dc:creator>
  <cp:lastModifiedBy>Frantzen, Birgit</cp:lastModifiedBy>
  <cp:revision>2</cp:revision>
  <cp:lastPrinted>2021-09-27T10:01:59Z</cp:lastPrinted>
  <dcterms:created xsi:type="dcterms:W3CDTF">2021-09-22T10:44:14Z</dcterms:created>
  <dcterms:modified xsi:type="dcterms:W3CDTF">2022-02-08T12:27:38Z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0x010100D7E28EFF5DE7964395361509766DB2EA</vt:lpwstr>
  </property>
</Properties>
</file>