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724650" cy="9774238"/>
  <p:embeddedFontLst>
    <p:embeddedFont>
      <p:font typeface="Abril Fatface" panose="02000503000000020003" pitchFamily="2" charset="0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7008">
          <p15:clr>
            <a:srgbClr val="A4A3A4"/>
          </p15:clr>
        </p15:guide>
        <p15:guide id="4" orient="horz" pos="1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031148-3F67-4934-B14D-20095FAA0E16}">
  <a:tblStyle styleId="{7D031148-3F67-4934-B14D-20095FAA0E16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2EE"/>
          </a:solidFill>
        </a:fill>
      </a:tcStyle>
    </a:wholeTbl>
    <a:band1H>
      <a:tcTxStyle/>
      <a:tcStyle>
        <a:tcBdr/>
        <a:fill>
          <a:solidFill>
            <a:srgbClr val="E0E5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5D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4015" cy="49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09079" y="0"/>
            <a:ext cx="2914015" cy="49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283830"/>
            <a:ext cx="2914015" cy="4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sldNum" idx="12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 txBox="1">
            <a:spLocks noGrp="1"/>
          </p:cNvSpPr>
          <p:nvPr>
            <p:ph type="sldNum" idx="12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 txBox="1">
            <a:spLocks noGrp="1"/>
          </p:cNvSpPr>
          <p:nvPr>
            <p:ph type="sldNum" idx="12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 txBox="1">
            <a:spLocks noGrp="1"/>
          </p:cNvSpPr>
          <p:nvPr>
            <p:ph type="sldNum" idx="12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a79798d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0a79798d9e_1_0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600" cy="384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0a79798d9e_1_0:notes"/>
          <p:cNvSpPr txBox="1">
            <a:spLocks noGrp="1"/>
          </p:cNvSpPr>
          <p:nvPr>
            <p:ph type="sldNum" idx="12"/>
          </p:nvPr>
        </p:nvSpPr>
        <p:spPr>
          <a:xfrm>
            <a:off x="3809079" y="9283830"/>
            <a:ext cx="29139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a79798d9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a79798d9e_1_8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600" cy="384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0a79798d9e_1_8:notes"/>
          <p:cNvSpPr txBox="1">
            <a:spLocks noGrp="1"/>
          </p:cNvSpPr>
          <p:nvPr>
            <p:ph type="sldNum" idx="12"/>
          </p:nvPr>
        </p:nvSpPr>
        <p:spPr>
          <a:xfrm>
            <a:off x="3809079" y="9283830"/>
            <a:ext cx="29139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belt innhold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 3 kolonne">
  <p:cSld name="Sammenligning 3 kolonn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31089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3"/>
          </p:nvPr>
        </p:nvSpPr>
        <p:spPr>
          <a:xfrm>
            <a:off x="4541520" y="2011680"/>
            <a:ext cx="31089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4"/>
          </p:nvPr>
        </p:nvSpPr>
        <p:spPr>
          <a:xfrm>
            <a:off x="4541520" y="3127248"/>
            <a:ext cx="31089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5"/>
          </p:nvPr>
        </p:nvSpPr>
        <p:spPr>
          <a:xfrm>
            <a:off x="8243252" y="2011680"/>
            <a:ext cx="31089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6"/>
          </p:nvPr>
        </p:nvSpPr>
        <p:spPr>
          <a:xfrm>
            <a:off x="8243252" y="3127248"/>
            <a:ext cx="31089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 med 2 bilder">
  <p:cSld name="Tittel og innhold med 2 bil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>
            <a:spLocks noGrp="1"/>
          </p:cNvSpPr>
          <p:nvPr>
            <p:ph type="pic" idx="2"/>
          </p:nvPr>
        </p:nvSpPr>
        <p:spPr>
          <a:xfrm>
            <a:off x="0" y="0"/>
            <a:ext cx="6105136" cy="4191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4"/>
          <p:cNvSpPr>
            <a:spLocks noGrp="1"/>
          </p:cNvSpPr>
          <p:nvPr>
            <p:ph type="pic" idx="3"/>
          </p:nvPr>
        </p:nvSpPr>
        <p:spPr>
          <a:xfrm>
            <a:off x="462420" y="4304418"/>
            <a:ext cx="5414116" cy="2553582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6739128" y="3127248"/>
            <a:ext cx="4617720" cy="305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ftr" idx="11"/>
          </p:nvPr>
        </p:nvSpPr>
        <p:spPr>
          <a:xfrm>
            <a:off x="673912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ning">
  <p:cSld name="Avslutning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>
            <a:spLocks noGrp="1"/>
          </p:cNvSpPr>
          <p:nvPr>
            <p:ph type="pic" idx="2"/>
          </p:nvPr>
        </p:nvSpPr>
        <p:spPr>
          <a:xfrm>
            <a:off x="5710842" y="1"/>
            <a:ext cx="6481158" cy="4216186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5"/>
          <p:cNvSpPr>
            <a:spLocks noGrp="1"/>
          </p:cNvSpPr>
          <p:nvPr>
            <p:ph type="pic" idx="3"/>
          </p:nvPr>
        </p:nvSpPr>
        <p:spPr>
          <a:xfrm>
            <a:off x="5078134" y="4323899"/>
            <a:ext cx="7113866" cy="2534101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838199" y="2898648"/>
            <a:ext cx="444398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4"/>
          </p:nvPr>
        </p:nvSpPr>
        <p:spPr>
          <a:xfrm>
            <a:off x="838199" y="3639312"/>
            <a:ext cx="444398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5"/>
          </p:nvPr>
        </p:nvSpPr>
        <p:spPr>
          <a:xfrm>
            <a:off x="838199" y="4389120"/>
            <a:ext cx="444398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bildetekst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 med 4 bilder">
  <p:cSld name="Tittel og innhold med 4 bil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4726728" y="3802958"/>
            <a:ext cx="4228282" cy="3055043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>
            <a:spLocks noGrp="1"/>
          </p:cNvSpPr>
          <p:nvPr>
            <p:ph type="pic" idx="3"/>
          </p:nvPr>
        </p:nvSpPr>
        <p:spPr>
          <a:xfrm>
            <a:off x="4726375" y="0"/>
            <a:ext cx="4228635" cy="3694372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2643186"/>
            <a:ext cx="3816096" cy="352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4"/>
          </p:nvPr>
        </p:nvSpPr>
        <p:spPr>
          <a:xfrm>
            <a:off x="9082087" y="0"/>
            <a:ext cx="3109415" cy="369437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3"/>
          <p:cNvSpPr>
            <a:spLocks noGrp="1"/>
          </p:cNvSpPr>
          <p:nvPr>
            <p:ph type="pic" idx="5"/>
          </p:nvPr>
        </p:nvSpPr>
        <p:spPr>
          <a:xfrm>
            <a:off x="9081588" y="3802957"/>
            <a:ext cx="3109415" cy="30550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ue">
  <p:cSld name="Segu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 descr="Tag=AccentColor&#10;Flavor=Light&#10;Target=Fill"/>
          <p:cNvSpPr/>
          <p:nvPr/>
        </p:nvSpPr>
        <p:spPr>
          <a:xfrm>
            <a:off x="380990" y="1327050"/>
            <a:ext cx="6079676" cy="4114233"/>
          </a:xfrm>
          <a:custGeom>
            <a:avLst/>
            <a:gdLst/>
            <a:ahLst/>
            <a:cxnLst/>
            <a:rect l="l" t="t" r="r" b="b"/>
            <a:pathLst>
              <a:path w="7323233" h="5835507" extrusionOk="0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6735763" y="712788"/>
            <a:ext cx="4618037" cy="543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tekst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 descr="Tag=AccentColor&#10;Flavor=Light&#10;Target=Fill"/>
          <p:cNvSpPr/>
          <p:nvPr/>
        </p:nvSpPr>
        <p:spPr>
          <a:xfrm>
            <a:off x="-1" y="0"/>
            <a:ext cx="7824084" cy="6858000"/>
          </a:xfrm>
          <a:custGeom>
            <a:avLst/>
            <a:gdLst/>
            <a:ahLst/>
            <a:cxnLst/>
            <a:rect l="l" t="t" r="r" b="b"/>
            <a:pathLst>
              <a:path w="7534656" h="6858000" extrusionOk="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med to bilder">
  <p:cSld name="Tittel med to bil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>
            <a:spLocks noGrp="1"/>
          </p:cNvSpPr>
          <p:nvPr>
            <p:ph type="pic" idx="2"/>
          </p:nvPr>
        </p:nvSpPr>
        <p:spPr>
          <a:xfrm>
            <a:off x="-9153" y="0"/>
            <a:ext cx="6105136" cy="6240787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8"/>
          <p:cNvSpPr>
            <a:spLocks noGrp="1"/>
          </p:cNvSpPr>
          <p:nvPr>
            <p:ph type="pic" idx="3"/>
          </p:nvPr>
        </p:nvSpPr>
        <p:spPr>
          <a:xfrm>
            <a:off x="6355502" y="211465"/>
            <a:ext cx="4941484" cy="3877363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5248656" y="4224528"/>
            <a:ext cx="6108192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ubTitle" idx="1"/>
          </p:nvPr>
        </p:nvSpPr>
        <p:spPr>
          <a:xfrm>
            <a:off x="5065776" y="5724144"/>
            <a:ext cx="62910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">
  <p:cSld name="Sita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877056" y="4297680"/>
            <a:ext cx="44348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328398" y="2204789"/>
            <a:ext cx="2053232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>
            <a:spLocks noGrp="1"/>
          </p:cNvSpPr>
          <p:nvPr>
            <p:ph type="pic" idx="3"/>
          </p:nvPr>
        </p:nvSpPr>
        <p:spPr>
          <a:xfrm>
            <a:off x="2698894" y="2211836"/>
            <a:ext cx="2053231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>
            <a:spLocks noGrp="1"/>
          </p:cNvSpPr>
          <p:nvPr>
            <p:ph type="pic" idx="4"/>
          </p:nvPr>
        </p:nvSpPr>
        <p:spPr>
          <a:xfrm>
            <a:off x="5069387" y="2139888"/>
            <a:ext cx="2053231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>
            <a:spLocks noGrp="1"/>
          </p:cNvSpPr>
          <p:nvPr>
            <p:ph type="pic" idx="5"/>
          </p:nvPr>
        </p:nvSpPr>
        <p:spPr>
          <a:xfrm>
            <a:off x="7439880" y="2176535"/>
            <a:ext cx="2053231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>
            <a:spLocks noGrp="1"/>
          </p:cNvSpPr>
          <p:nvPr>
            <p:ph type="pic" idx="6"/>
          </p:nvPr>
        </p:nvSpPr>
        <p:spPr>
          <a:xfrm>
            <a:off x="9810369" y="2139888"/>
            <a:ext cx="2053232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329184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7"/>
          </p:nvPr>
        </p:nvSpPr>
        <p:spPr>
          <a:xfrm>
            <a:off x="329184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8"/>
          </p:nvPr>
        </p:nvSpPr>
        <p:spPr>
          <a:xfrm>
            <a:off x="9810369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9"/>
          </p:nvPr>
        </p:nvSpPr>
        <p:spPr>
          <a:xfrm>
            <a:off x="9810369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3"/>
          </p:nvPr>
        </p:nvSpPr>
        <p:spPr>
          <a:xfrm>
            <a:off x="7439880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4"/>
          </p:nvPr>
        </p:nvSpPr>
        <p:spPr>
          <a:xfrm>
            <a:off x="7439880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5"/>
          </p:nvPr>
        </p:nvSpPr>
        <p:spPr>
          <a:xfrm>
            <a:off x="5065218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6"/>
          </p:nvPr>
        </p:nvSpPr>
        <p:spPr>
          <a:xfrm>
            <a:off x="5065218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7"/>
          </p:nvPr>
        </p:nvSpPr>
        <p:spPr>
          <a:xfrm>
            <a:off x="2703846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8"/>
          </p:nvPr>
        </p:nvSpPr>
        <p:spPr>
          <a:xfrm>
            <a:off x="2703846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 b="0" i="1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kvalitet-og-kompetanse/samarbeid/hjem-skole-samarbeid/samarbeidet-mellom-hjem-og-skole/betydningen-av-skole-hjem-samarbeid/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aringsmiljosenteret.uis.no/skole/skole-hjem-samarbeid/skole-hjem-samarbeid-hvordan-og-hvorfor/hvorfor-samarbeide-med-foreldrene-article114878-21856.html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udir.no/laring-og-trivsel/skolemiljo/filmsider/film-elevmedvirknin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EE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831849" y="1078991"/>
            <a:ext cx="5730315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</a:pPr>
            <a:r>
              <a:rPr lang="no-NO"/>
              <a:t>Samarbeidsmøte klassekontakter</a:t>
            </a:r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o-NO"/>
              <a:t>ALVØEN SKOLE 2024-2025</a:t>
            </a:r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Oktober 2024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Samarbeid om trivsel og læring på Alvøen skole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bril Fatface"/>
              <a:buNone/>
            </a:pPr>
            <a:r>
              <a:rPr lang="no-NO" dirty="0"/>
              <a:t>Sosiale aktiviteter kan skape tilhørighet og vennskap</a:t>
            </a:r>
            <a:endParaRPr dirty="0"/>
          </a:p>
        </p:txBody>
      </p:sp>
      <p:sp>
        <p:nvSpPr>
          <p:cNvPr id="215" name="Google Shape;215;p24"/>
          <p:cNvSpPr txBox="1">
            <a:spLocks noGrp="1"/>
          </p:cNvSpPr>
          <p:nvPr>
            <p:ph type="dt" idx="10"/>
          </p:nvPr>
        </p:nvSpPr>
        <p:spPr>
          <a:xfrm>
            <a:off x="751550" y="6327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19.10.2023</a:t>
            </a:r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6468303" y="424655"/>
            <a:ext cx="5547234" cy="629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543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400"/>
              <a:buFont typeface="Arial"/>
              <a:buChar char="•"/>
            </a:pPr>
            <a:r>
              <a:rPr lang="no-NO" sz="2000" b="0" i="0" dirty="0">
                <a:solidFill>
                  <a:srgbClr val="303030"/>
                </a:solidFill>
              </a:rPr>
              <a:t>For at elevene skal anerkjenne hverandre, trenger de å gjøre aktiviteter sammen som gir dem positive opplevelser. 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0" i="0" dirty="0">
              <a:solidFill>
                <a:srgbClr val="303030"/>
              </a:solidFill>
            </a:endParaRPr>
          </a:p>
          <a:p>
            <a:pPr marL="342900" lvl="0" indent="-3543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400"/>
              <a:buFont typeface="Arial"/>
              <a:buChar char="•"/>
            </a:pPr>
            <a:r>
              <a:rPr lang="no-NO" sz="2000" b="0" i="0" dirty="0">
                <a:solidFill>
                  <a:srgbClr val="303030"/>
                </a:solidFill>
              </a:rPr>
              <a:t>Fellesskapsfølelse og tilhørighet gjør terskelen høyere for å krenke andre elever. </a:t>
            </a:r>
            <a:endParaRPr lang="nb-NO" sz="2000" dirty="0"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400"/>
            </a:pPr>
            <a:endParaRPr sz="1600" dirty="0"/>
          </a:p>
          <a:p>
            <a:pPr marL="342900" lvl="0" indent="-3543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400"/>
              <a:buFont typeface="Arial"/>
              <a:buChar char="•"/>
            </a:pPr>
            <a:r>
              <a:rPr lang="no-NO" sz="2000" b="0" i="0" dirty="0">
                <a:solidFill>
                  <a:srgbClr val="303030"/>
                </a:solidFill>
              </a:rPr>
              <a:t>Sosiale aktiviteter kan gi gode muligheter for å skape samhold og bidra til at elevene blir kjent med flere sider av hverandre. </a:t>
            </a:r>
            <a:endParaRPr sz="1600" dirty="0"/>
          </a:p>
          <a:p>
            <a:pPr marL="342900" lvl="0" indent="-3543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400"/>
              <a:buFont typeface="Arial"/>
              <a:buChar char="•"/>
            </a:pPr>
            <a:r>
              <a:rPr lang="no-NO" sz="2000" b="0" i="0" dirty="0">
                <a:solidFill>
                  <a:srgbClr val="303030"/>
                </a:solidFill>
              </a:rPr>
              <a:t>At voksne leder og prioriterer sosiale aktiviteter jevnlig, kan gi viktige signaler til elevene om at skolen er opptatt av elevenes relasjoner til hverandre. 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800" i="0" dirty="0">
                <a:latin typeface="Century Gothic"/>
                <a:ea typeface="Century Gothic"/>
                <a:cs typeface="Century Gothic"/>
                <a:sym typeface="Century Gothic"/>
              </a:rPr>
              <a:t>Som foreldre og klassekontakt kan du bidra på mange måter for at elevene får det bra i en trygg og god klasse.</a:t>
            </a:r>
            <a:endParaRPr dirty="0"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xfrm>
            <a:off x="838200" y="2011675"/>
            <a:ext cx="10515600" cy="399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325755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no-NO" dirty="0"/>
              <a:t>Vennegrupper</a:t>
            </a:r>
            <a:r>
              <a:rPr lang="nb-NO" dirty="0"/>
              <a:t> (organisert slik at alle kan være med)</a:t>
            </a:r>
          </a:p>
          <a:p>
            <a:pPr marL="457200" lvl="0" indent="-325755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nb-NO" dirty="0"/>
              <a:t>Husk! Inkluderingstanken skal være sterk, alle, alle guttene eller jentene! Inkluder alle! </a:t>
            </a:r>
            <a:endParaRPr dirty="0"/>
          </a:p>
          <a:p>
            <a:pPr marL="457200" lvl="0" indent="-32575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no-NO" dirty="0"/>
              <a:t>Arrangement for elevene i løpet av skoleåret utenfor skoletiden. </a:t>
            </a:r>
            <a:endParaRPr dirty="0"/>
          </a:p>
          <a:p>
            <a:pPr marL="457200" lvl="0" indent="-32575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no-NO" dirty="0"/>
              <a:t>Arrangement ifm tema i undervisningen. </a:t>
            </a:r>
            <a:endParaRPr dirty="0"/>
          </a:p>
          <a:p>
            <a:pPr marL="457200" lvl="0" indent="-32575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no-NO" dirty="0"/>
              <a:t>Arrangement for foreldrene, eks. møter på skolen når en har saker som opptar flere.  </a:t>
            </a:r>
            <a:endParaRPr dirty="0"/>
          </a:p>
          <a:p>
            <a:pPr marL="457200" lvl="0" indent="-32575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no-NO" dirty="0"/>
              <a:t>Foreldre-arrangert tur for klassen evt. trinnet. </a:t>
            </a:r>
            <a:endParaRPr lang="nb-NO" dirty="0"/>
          </a:p>
          <a:p>
            <a:pPr marL="457200" lvl="0" indent="-32575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nb-NO" u="sng" dirty="0"/>
              <a:t>NB! Klassekontakter og FAU-repr. har du taushetsplikt! </a:t>
            </a:r>
            <a:endParaRPr u="sng" dirty="0"/>
          </a:p>
        </p:txBody>
      </p:sp>
      <p:sp>
        <p:nvSpPr>
          <p:cNvPr id="225" name="Google Shape;2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115939" cy="81053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Eksempler til inspirasjon …</a:t>
            </a:r>
            <a:endParaRPr dirty="0"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1"/>
          </p:nvPr>
        </p:nvSpPr>
        <p:spPr>
          <a:xfrm>
            <a:off x="419879" y="1101012"/>
            <a:ext cx="11772122" cy="5756987"/>
          </a:xfrm>
          <a:prstGeom prst="rect">
            <a:avLst/>
          </a:prstGeom>
        </p:spPr>
        <p:txBody>
          <a:bodyPr spcFirstLastPara="1" wrap="square" lIns="91425" tIns="45700" rIns="91425" bIns="45700" numCol="2" anchor="t" anchorCtr="0">
            <a:normAutofit fontScale="62500" lnSpcReduction="20000"/>
          </a:bodyPr>
          <a:lstStyle/>
          <a:p>
            <a:pPr marL="0" indent="0">
              <a:buNone/>
            </a:pPr>
            <a:r>
              <a:rPr lang="nb-NO" sz="4800" dirty="0">
                <a:solidFill>
                  <a:srgbClr val="0070C0"/>
                </a:solidFill>
              </a:rPr>
              <a:t>- </a:t>
            </a:r>
            <a:r>
              <a:rPr lang="no-NO" sz="3600" dirty="0">
                <a:solidFill>
                  <a:srgbClr val="0070C0"/>
                </a:solidFill>
              </a:rPr>
              <a:t>Treff i nærmiljøet til skolen, eks. Alvøen, Alvøparken, skogen, ved småvannet, osv. </a:t>
            </a:r>
            <a:endParaRPr sz="36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/>
              <a:t>- </a:t>
            </a:r>
            <a:r>
              <a:rPr lang="no-NO" sz="3600" dirty="0"/>
              <a:t>Treff på skoleplassen/nærmiljøanlegget/idrettsbanen. </a:t>
            </a: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0070C0"/>
                </a:solidFill>
              </a:rPr>
              <a:t>- </a:t>
            </a:r>
            <a:r>
              <a:rPr lang="no-NO" sz="3600" dirty="0">
                <a:solidFill>
                  <a:srgbClr val="0070C0"/>
                </a:solidFill>
              </a:rPr>
              <a:t>Halloween-fest for trinnet.</a:t>
            </a:r>
            <a:endParaRPr sz="36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chemeClr val="tx1"/>
                </a:solidFill>
              </a:rPr>
              <a:t>- </a:t>
            </a:r>
            <a:r>
              <a:rPr lang="no-NO" sz="3600" dirty="0">
                <a:solidFill>
                  <a:schemeClr val="tx1"/>
                </a:solidFill>
              </a:rPr>
              <a:t>Bål og grilling ute i naturen en ettermiddag eller lør./søn.</a:t>
            </a:r>
            <a:endParaRPr sz="3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/>
              <a:t>- </a:t>
            </a:r>
            <a:r>
              <a:rPr lang="no-NO" sz="3600" dirty="0"/>
              <a:t>Søndagstur i nærmiljøet. </a:t>
            </a: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0070C0"/>
                </a:solidFill>
              </a:rPr>
              <a:t>- </a:t>
            </a:r>
            <a:r>
              <a:rPr lang="no-NO" sz="3600" dirty="0">
                <a:solidFill>
                  <a:srgbClr val="0070C0"/>
                </a:solidFill>
              </a:rPr>
              <a:t>Ettermiddag-/kveld med brettspill i klasserommet</a:t>
            </a:r>
            <a:r>
              <a:rPr lang="no-NO" sz="3600" dirty="0"/>
              <a:t>.</a:t>
            </a: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/>
              <a:t>- </a:t>
            </a:r>
            <a:r>
              <a:rPr lang="no-NO" sz="3600" dirty="0"/>
              <a:t>Hobbykveld, eks. bygge, spikke, lage seljefløyte, strikkekafè, fluebinding, </a:t>
            </a: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0070C0"/>
                </a:solidFill>
              </a:rPr>
              <a:t>- </a:t>
            </a:r>
            <a:r>
              <a:rPr lang="no-NO" sz="3600" dirty="0">
                <a:solidFill>
                  <a:srgbClr val="0070C0"/>
                </a:solidFill>
              </a:rPr>
              <a:t>Tegneserie-marked (byttemarked), </a:t>
            </a:r>
            <a:r>
              <a:rPr lang="nb-NO" sz="3600" dirty="0">
                <a:solidFill>
                  <a:srgbClr val="0070C0"/>
                </a:solidFill>
              </a:rPr>
              <a:t>-T</a:t>
            </a:r>
            <a:r>
              <a:rPr lang="no-NO" sz="3600" dirty="0">
                <a:solidFill>
                  <a:srgbClr val="0070C0"/>
                </a:solidFill>
              </a:rPr>
              <a:t>egnekveld m.m. </a:t>
            </a:r>
            <a:endParaRPr sz="36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/>
              <a:t>- </a:t>
            </a:r>
            <a:r>
              <a:rPr lang="no-NO" sz="3600" dirty="0"/>
              <a:t>Aking dersom det kommer snø, eks. akebakken i Alvøparken.</a:t>
            </a: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0070C0"/>
                </a:solidFill>
              </a:rPr>
              <a:t>- </a:t>
            </a:r>
            <a:r>
              <a:rPr lang="no-NO" sz="3600" dirty="0">
                <a:solidFill>
                  <a:srgbClr val="0070C0"/>
                </a:solidFill>
              </a:rPr>
              <a:t>Felles strandrydding - eller rydding i nærområdet (naturvettaksjon). </a:t>
            </a:r>
            <a:endParaRPr sz="36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/>
              <a:t>- </a:t>
            </a:r>
            <a:r>
              <a:rPr lang="no-NO" sz="3600" dirty="0"/>
              <a:t>Rebusløp.</a:t>
            </a: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0070C0"/>
                </a:solidFill>
              </a:rPr>
              <a:t>- </a:t>
            </a:r>
            <a:r>
              <a:rPr lang="no-NO" sz="3600" dirty="0">
                <a:solidFill>
                  <a:srgbClr val="0070C0"/>
                </a:solidFill>
              </a:rPr>
              <a:t>Refleksløype m/lommelykt.</a:t>
            </a:r>
            <a:endParaRPr sz="36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/>
              <a:t>- </a:t>
            </a:r>
            <a:r>
              <a:rPr lang="no-NO" sz="3600" dirty="0"/>
              <a:t>Museumsbesøk.</a:t>
            </a: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0070C0"/>
                </a:solidFill>
              </a:rPr>
              <a:t>- </a:t>
            </a:r>
            <a:r>
              <a:rPr lang="no-NO" sz="3600" dirty="0">
                <a:solidFill>
                  <a:srgbClr val="0070C0"/>
                </a:solidFill>
              </a:rPr>
              <a:t>Filmkveld/utekino</a:t>
            </a:r>
            <a:r>
              <a:rPr lang="nb-NO" sz="3600" dirty="0">
                <a:solidFill>
                  <a:srgbClr val="0070C0"/>
                </a:solidFill>
              </a:rPr>
              <a:t> på skolen.</a:t>
            </a:r>
            <a:endParaRPr sz="36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/>
              <a:t>- </a:t>
            </a:r>
            <a:r>
              <a:rPr lang="no-NO" sz="3600" dirty="0"/>
              <a:t>Fisketur.</a:t>
            </a: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>
                <a:solidFill>
                  <a:srgbClr val="0070C0"/>
                </a:solidFill>
              </a:rPr>
              <a:t>- </a:t>
            </a:r>
            <a:r>
              <a:rPr lang="no-NO" sz="3600" dirty="0">
                <a:solidFill>
                  <a:srgbClr val="0070C0"/>
                </a:solidFill>
              </a:rPr>
              <a:t>Juleverksted. </a:t>
            </a:r>
            <a:endParaRPr sz="36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3600" dirty="0"/>
              <a:t>- </a:t>
            </a:r>
            <a:r>
              <a:rPr lang="no-NO" sz="3600" dirty="0"/>
              <a:t>Kurvfest i klasserommet/på skolen.</a:t>
            </a: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</a:pPr>
            <a:r>
              <a:rPr lang="no-NO" dirty="0"/>
              <a:t>Trinnvis arbeid med elevenes skolemiljø</a:t>
            </a:r>
            <a:endParaRPr dirty="0"/>
          </a:p>
        </p:txBody>
      </p:sp>
      <p:sp>
        <p:nvSpPr>
          <p:cNvPr id="239" name="Google Shape;23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19.10.2023</a:t>
            </a: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Samarbeidsmøte klassekontakter</a:t>
            </a:r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13</a:t>
            </a:fld>
            <a:endParaRPr/>
          </a:p>
        </p:txBody>
      </p:sp>
      <p:sp>
        <p:nvSpPr>
          <p:cNvPr id="242" name="Google Shape;242;p27"/>
          <p:cNvSpPr txBox="1"/>
          <p:nvPr/>
        </p:nvSpPr>
        <p:spPr>
          <a:xfrm>
            <a:off x="6224338" y="462580"/>
            <a:ext cx="59676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Hva kan vi bidra med som klassekontakt på trinnet/gruppen?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Trinnvis </a:t>
            </a:r>
            <a:r>
              <a:rPr lang="no-NO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(diskusjon + lage en plan) – </a:t>
            </a:r>
            <a:r>
              <a:rPr lang="no-NO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(45 min)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Skisser et årshjul for bidrag inn mot gruppen/trinnet.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Plenum: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Deling av tanker..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no-NO"/>
              <a:t>Årshjul – klassemiljøtiltak 2024-2025</a:t>
            </a:r>
            <a:endParaRPr/>
          </a:p>
        </p:txBody>
      </p:sp>
      <p:grpSp>
        <p:nvGrpSpPr>
          <p:cNvPr id="249" name="Google Shape;249;p28"/>
          <p:cNvGrpSpPr/>
          <p:nvPr/>
        </p:nvGrpSpPr>
        <p:grpSpPr>
          <a:xfrm>
            <a:off x="1066800" y="3070260"/>
            <a:ext cx="10058399" cy="2583260"/>
            <a:chOff x="0" y="521528"/>
            <a:chExt cx="10058399" cy="2583260"/>
          </a:xfrm>
        </p:grpSpPr>
        <p:sp>
          <p:nvSpPr>
            <p:cNvPr id="250" name="Google Shape;250;p28"/>
            <p:cNvSpPr/>
            <p:nvPr/>
          </p:nvSpPr>
          <p:spPr>
            <a:xfrm>
              <a:off x="0" y="1641530"/>
              <a:ext cx="10058399" cy="136794"/>
            </a:xfrm>
            <a:prstGeom prst="rect">
              <a:avLst/>
            </a:prstGeom>
            <a:solidFill>
              <a:srgbClr val="A5B49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1" name="Google Shape;251;p28"/>
            <p:cNvCxnSpPr/>
            <p:nvPr/>
          </p:nvCxnSpPr>
          <p:spPr>
            <a:xfrm>
              <a:off x="1679674" y="1027666"/>
              <a:ext cx="0" cy="714749"/>
            </a:xfrm>
            <a:prstGeom prst="straightConnector1">
              <a:avLst/>
            </a:prstGeom>
            <a:solidFill>
              <a:srgbClr val="A5B492"/>
            </a:solidFill>
            <a:ln w="12700" cap="flat" cmpd="sng">
              <a:solidFill>
                <a:srgbClr val="A5B492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52" name="Google Shape;252;p28"/>
            <p:cNvSpPr/>
            <p:nvPr/>
          </p:nvSpPr>
          <p:spPr>
            <a:xfrm>
              <a:off x="58503" y="521528"/>
              <a:ext cx="3242340" cy="56427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/>
                <a:t>			</a:t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39863" y="1836462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 txBox="1"/>
            <p:nvPr/>
          </p:nvSpPr>
          <p:spPr>
            <a:xfrm>
              <a:off x="339863" y="1836462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632651" y="1662904"/>
              <a:ext cx="94046" cy="9404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6" name="Google Shape;256;p28"/>
            <p:cNvCxnSpPr/>
            <p:nvPr/>
          </p:nvCxnSpPr>
          <p:spPr>
            <a:xfrm>
              <a:off x="3354437" y="1415922"/>
              <a:ext cx="0" cy="1237784"/>
            </a:xfrm>
            <a:prstGeom prst="straightConnector1">
              <a:avLst/>
            </a:prstGeom>
            <a:solidFill>
              <a:srgbClr val="A5B492"/>
            </a:solidFill>
            <a:ln w="12700" cap="flat" cmpd="sng">
              <a:solidFill>
                <a:srgbClr val="A5B492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57" name="Google Shape;257;p28"/>
            <p:cNvSpPr/>
            <p:nvPr/>
          </p:nvSpPr>
          <p:spPr>
            <a:xfrm>
              <a:off x="1733266" y="2127590"/>
              <a:ext cx="3242340" cy="97719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 txBox="1"/>
            <p:nvPr/>
          </p:nvSpPr>
          <p:spPr>
            <a:xfrm>
              <a:off x="1733266" y="2127590"/>
              <a:ext cx="3242340" cy="977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575" tIns="30750" rIns="145575" bIns="30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no-NO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Høstsemester	</a:t>
              </a:r>
              <a:r>
                <a:rPr lang="no-NO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			</a:t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2014626" y="1196949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 txBox="1"/>
            <p:nvPr/>
          </p:nvSpPr>
          <p:spPr>
            <a:xfrm>
              <a:off x="2014626" y="1196949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3307414" y="1628494"/>
              <a:ext cx="94046" cy="16286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2" name="Google Shape;262;p28"/>
            <p:cNvCxnSpPr/>
            <p:nvPr/>
          </p:nvCxnSpPr>
          <p:spPr>
            <a:xfrm>
              <a:off x="5029199" y="1027666"/>
              <a:ext cx="0" cy="714749"/>
            </a:xfrm>
            <a:prstGeom prst="straightConnector1">
              <a:avLst/>
            </a:prstGeom>
            <a:solidFill>
              <a:srgbClr val="A5B492"/>
            </a:solidFill>
            <a:ln w="12700" cap="flat" cmpd="sng">
              <a:solidFill>
                <a:srgbClr val="A5B492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63" name="Google Shape;263;p28"/>
            <p:cNvSpPr/>
            <p:nvPr/>
          </p:nvSpPr>
          <p:spPr>
            <a:xfrm>
              <a:off x="3408029" y="521528"/>
              <a:ext cx="3242340" cy="56427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689389" y="1836462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 txBox="1"/>
            <p:nvPr/>
          </p:nvSpPr>
          <p:spPr>
            <a:xfrm>
              <a:off x="3689389" y="1836462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endPara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982176" y="1662904"/>
              <a:ext cx="94046" cy="9404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7" name="Google Shape;267;p28"/>
            <p:cNvCxnSpPr/>
            <p:nvPr/>
          </p:nvCxnSpPr>
          <p:spPr>
            <a:xfrm>
              <a:off x="6703962" y="1436240"/>
              <a:ext cx="0" cy="1197147"/>
            </a:xfrm>
            <a:prstGeom prst="straightConnector1">
              <a:avLst/>
            </a:prstGeom>
            <a:solidFill>
              <a:srgbClr val="A5B492"/>
            </a:solidFill>
            <a:ln w="12700" cap="flat" cmpd="sng">
              <a:solidFill>
                <a:srgbClr val="A5B492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68" name="Google Shape;268;p28"/>
            <p:cNvSpPr/>
            <p:nvPr/>
          </p:nvSpPr>
          <p:spPr>
            <a:xfrm>
              <a:off x="5082792" y="2143631"/>
              <a:ext cx="3242340" cy="94511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5082792" y="2143631"/>
              <a:ext cx="3242340" cy="945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575" tIns="30750" rIns="145575" bIns="30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no-NO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Vårsemester</a:t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5364152" y="1196949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 txBox="1"/>
            <p:nvPr/>
          </p:nvSpPr>
          <p:spPr>
            <a:xfrm>
              <a:off x="5364152" y="1196949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6656939" y="1631168"/>
              <a:ext cx="94046" cy="15751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3" name="Google Shape;273;p28"/>
            <p:cNvCxnSpPr/>
            <p:nvPr/>
          </p:nvCxnSpPr>
          <p:spPr>
            <a:xfrm>
              <a:off x="8378725" y="1060155"/>
              <a:ext cx="0" cy="649772"/>
            </a:xfrm>
            <a:prstGeom prst="straightConnector1">
              <a:avLst/>
            </a:prstGeom>
            <a:solidFill>
              <a:srgbClr val="A5B492"/>
            </a:solidFill>
            <a:ln w="12700" cap="flat" cmpd="sng">
              <a:solidFill>
                <a:srgbClr val="A5B492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74" name="Google Shape;274;p28"/>
            <p:cNvSpPr/>
            <p:nvPr/>
          </p:nvSpPr>
          <p:spPr>
            <a:xfrm>
              <a:off x="6904934" y="547176"/>
              <a:ext cx="2947582" cy="51297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7038915" y="1836462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 txBox="1"/>
            <p:nvPr/>
          </p:nvSpPr>
          <p:spPr>
            <a:xfrm>
              <a:off x="7038915" y="1836462"/>
              <a:ext cx="2679620" cy="386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8335977" y="1667179"/>
              <a:ext cx="85496" cy="8549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5B4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Samarbeidsmøte klassekontaktene</a:t>
            </a:r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>
            <a:spLocks noGrp="1"/>
          </p:cNvSpPr>
          <p:nvPr>
            <p:ph type="title"/>
          </p:nvPr>
        </p:nvSpPr>
        <p:spPr>
          <a:xfrm>
            <a:off x="871800" y="3535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</a:pPr>
            <a:r>
              <a:rPr lang="no-NO" sz="3200"/>
              <a:t>Årshjul for klassemiljøarbeid </a:t>
            </a:r>
            <a:br>
              <a:rPr lang="no-NO"/>
            </a:br>
            <a:r>
              <a:rPr lang="no-NO" sz="2400"/>
              <a:t>Trinn:							Gruppe: </a:t>
            </a:r>
            <a:endParaRPr/>
          </a:p>
        </p:txBody>
      </p:sp>
      <p:graphicFrame>
        <p:nvGraphicFramePr>
          <p:cNvPr id="286" name="Google Shape;286;p29"/>
          <p:cNvGraphicFramePr/>
          <p:nvPr/>
        </p:nvGraphicFramePr>
        <p:xfrm>
          <a:off x="932200" y="1679281"/>
          <a:ext cx="10717100" cy="4211390"/>
        </p:xfrm>
        <a:graphic>
          <a:graphicData uri="http://schemas.openxmlformats.org/drawingml/2006/table">
            <a:tbl>
              <a:tblPr firstRow="1" bandRow="1">
                <a:noFill/>
                <a:tableStyleId>{7D031148-3F67-4934-B14D-20095FAA0E16}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Tid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 u="none" strike="noStrike" cap="none"/>
                        <a:t>Tema el. aktivitet (Hva)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Hvordan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Gjennomføring/ansvar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Aug-sep.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Oktober-nov.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Desember-jan.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Februar-mars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April-mai-juni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" name="Google Shape;28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Samarbeidsmøte klassekontakter</a:t>
            </a:r>
            <a:endParaRPr/>
          </a:p>
        </p:txBody>
      </p:sp>
      <p:sp>
        <p:nvSpPr>
          <p:cNvPr id="288" name="Google Shape;28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3934725" y="318100"/>
            <a:ext cx="3200400" cy="21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no-NO" dirty="0"/>
              <a:t>Saksliste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3200925" y="1955050"/>
            <a:ext cx="70872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562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o-NO" sz="2800" dirty="0">
                <a:latin typeface="+mj-lt"/>
              </a:rPr>
              <a:t>Velkommen som klassekontakt</a:t>
            </a:r>
            <a:endParaRPr sz="2800" dirty="0"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j-lt"/>
            </a:endParaRPr>
          </a:p>
          <a:p>
            <a:pPr marL="342900" lvl="0" indent="-3562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o-NO" sz="2800" dirty="0">
                <a:latin typeface="+mj-lt"/>
              </a:rPr>
              <a:t>Klassekontaktenes rolle - hva kan vi bidra med som klassekontakter?</a:t>
            </a:r>
            <a:endParaRPr sz="2800" dirty="0"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latin typeface="+mj-lt"/>
            </a:endParaRPr>
          </a:p>
          <a:p>
            <a:pPr marL="342900" lvl="0" indent="-3562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o-NO" sz="2800" dirty="0">
                <a:latin typeface="+mj-lt"/>
              </a:rPr>
              <a:t>Trinnvis arbeid og planlegging av arbeid med klassemiljøene</a:t>
            </a:r>
            <a:endParaRPr dirty="0"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Alvøen skole okt. 2024</a:t>
            </a:r>
            <a:endParaRPr/>
          </a:p>
        </p:txBody>
      </p:sp>
      <p:pic>
        <p:nvPicPr>
          <p:cNvPr id="3" name="Bilde 2" descr="Et bilde som inneholder utendørs, høst, himmel, tre&#10;&#10;Automatisk generert beskrivelse">
            <a:extLst>
              <a:ext uri="{FF2B5EF4-FFF2-40B4-BE49-F238E27FC236}">
                <a16:creationId xmlns:a16="http://schemas.microsoft.com/office/drawing/2014/main" id="{6DAB52D3-ED56-3A13-FEA7-CCC02696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245" y="406311"/>
            <a:ext cx="2262780" cy="2262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A008833-AE90-6CD5-F0CB-279BCD8C00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3</a:t>
            </a:fld>
            <a:endParaRPr lang="no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93461D3-F6D3-E374-8BF8-07B86E47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08" y="0"/>
            <a:ext cx="6564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4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1A6A41F-22E5-60DD-46EE-5923683C51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4</a:t>
            </a:fld>
            <a:endParaRPr lang="no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C349F1E-CD88-C12F-5D28-85600AFA68E1}"/>
              </a:ext>
            </a:extLst>
          </p:cNvPr>
          <p:cNvSpPr txBox="1"/>
          <p:nvPr/>
        </p:nvSpPr>
        <p:spPr>
          <a:xfrm>
            <a:off x="674914" y="1272532"/>
            <a:ext cx="1084217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 Forskning viser at når foreldrene bryr seg om barnets skolehverdag, både </a:t>
            </a:r>
            <a:r>
              <a:rPr lang="nb-NO" sz="2000" b="0" i="0" u="none" strike="noStrike" dirty="0">
                <a:effectLst/>
                <a:highlight>
                  <a:srgbClr val="FFFFFF"/>
                </a:highlight>
                <a:latin typeface="+mj-lt"/>
                <a:hlinkClick r:id="rId2"/>
              </a:rPr>
              <a:t>trives og lærer barnet bedre på skolen</a:t>
            </a: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. Foreldrenes holdninger og forventinger spiller inn på resultatene (Thomas Nordahl).</a:t>
            </a: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 Et godt samarbeid og en god dialog mellom hjemmet og skolen om elevenes faglige og sosiale utvikling kommer den enkelte elev til gode.</a:t>
            </a: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 Trygge foreldre gir trygge barn. Et godt samarbeid mellom hjem og skole bidrar til å avklare roller og forventninger fra begge parter. Noe av dette samarbeidet skjer i fora på skolen.</a:t>
            </a: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 Elever som er trygge og trives på skolen, lærer bedre. Foreldre kan sammen med skolen bety mye for å få til et godt og trygt klasse- og skolemiljø – fritt for mobbing!</a:t>
            </a: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15940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EE688AC-50F2-75BD-B167-916D4D0796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5</a:t>
            </a:fld>
            <a:endParaRPr lang="no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6FE31CF-224B-26E3-9617-10BD4DCE7C70}"/>
              </a:ext>
            </a:extLst>
          </p:cNvPr>
          <p:cNvSpPr txBox="1"/>
          <p:nvPr/>
        </p:nvSpPr>
        <p:spPr>
          <a:xfrm>
            <a:off x="877078" y="612844"/>
            <a:ext cx="1081417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 Ved å ta verv på skolen får foreldre mulighet til å medvirke og påvirke skolens fysiske og </a:t>
            </a:r>
            <a:r>
              <a:rPr lang="nb-NO" sz="2000" b="0" i="0" u="none" strike="noStrike" dirty="0">
                <a:effectLst/>
                <a:highlight>
                  <a:srgbClr val="FFFFFF"/>
                </a:highlight>
                <a:latin typeface="+mj-lt"/>
                <a:hlinkClick r:id="rId2"/>
              </a:rPr>
              <a:t>psykososiale miljø</a:t>
            </a: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, drift og ressurser. Det kan skje som klassekontakt eller som medlem i FAU (foreldrearbeidsutvalget), samarbeidsutvalget (SU) eller skolemiljøutvalget (SMU).</a:t>
            </a: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 Alle foreldre kan bidra positivt til sitt barns skolemiljø, også uten å ta verv. Foreldre som melder seg til å kjøre til/fra utflukter, bake kake eller gå natteravn gjør også en viktig jobb for elevfellesskapet.</a:t>
            </a: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 Engasjerte foreldre er viktige for andre foreldre. Ikke alle foreldre har positive opplevelser fra egen skoletid. Men foreldre kan hjelpe hverandre til å forstå verdien av å møte opp, støtte hverandre – og ta verv. Ja, kanskje melde seg til verv sammen?</a:t>
            </a: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/>
            <a:endParaRPr lang="nb-NO" sz="2000" b="0" i="0" dirty="0">
              <a:effectLst/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  <a:highlight>
                  <a:srgbClr val="FFFFFF"/>
                </a:highlight>
                <a:latin typeface="+mj-lt"/>
              </a:rPr>
              <a:t>Foreldrenettverk er viktig. Det at foreldre snakker sammen om saker som også er i krysningspunktet mellom hjem og skole, (mobbing, nettvett, skolevei, bursdager, fester etc.) kan være forebyggende. Kjenner man andre foreldre, blir det også mye lettere å ta opp saker når problemer oppstår.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b-NO" sz="2000" b="0" i="0" dirty="0">
              <a:effectLst/>
              <a:highlight>
                <a:srgbClr val="FFFFFF"/>
              </a:highlight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6939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no-NO" dirty="0"/>
              <a:t>Klassemiljøarbeid – et felles ansvar! </a:t>
            </a:r>
            <a:endParaRPr dirty="0"/>
          </a:p>
        </p:txBody>
      </p:sp>
      <p:sp>
        <p:nvSpPr>
          <p:cNvPr id="168" name="Google Shape;16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Samarbeidsmøte klassekontakt Alvøen skole</a:t>
            </a: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  <p:pic>
        <p:nvPicPr>
          <p:cNvPr id="170" name="Google Shape;170;p20" descr="Et bilde som inneholder tekst, himmel, utendørs, tre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6375" y="1581898"/>
            <a:ext cx="8912711" cy="459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bril Fatface"/>
              <a:buNone/>
            </a:pPr>
            <a:r>
              <a:rPr lang="no-NO" sz="2500" b="0" i="0"/>
              <a:t>Klassekontakt er ikke en lovpålagt funksjon, men er likevel viktig for et godt samarbeid mellom foreldrene og kontaktlæreren. </a:t>
            </a:r>
            <a:endParaRPr sz="2500"/>
          </a:p>
        </p:txBody>
      </p:sp>
      <p:sp>
        <p:nvSpPr>
          <p:cNvPr id="176" name="Google Shape;1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Samarbeidsmøte klassekontakt 2024-2025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  <p:pic>
        <p:nvPicPr>
          <p:cNvPr id="178" name="Google Shape;178;p21" descr="alvøe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6775" y="235825"/>
            <a:ext cx="1336150" cy="11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6607250" y="1455350"/>
            <a:ext cx="5292900" cy="4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opplæringslov aug. 2024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Kap. 12 “Skolemiljøet til elevane” 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§12-2 og 12-3 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no-NO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Retten til et trygt og godt skolemiljø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no-NO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Nulltoleranse og førebyggjande arbeid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Medvirkning i skolen: 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no-NO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Jevnlige elevsamtaler er utgangspunktet for foreldresamarbeidet. 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no-NO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alle foreldre kjenner til elevens rett til et trygt og godt skolemiljø. 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no-NO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 foreldre vet hva de kan henvende seg til når barnet ikke har det trygt og godt. 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no-NO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FAU ved skolen medvirker for å få på plass gode rutiner og prosesser for forebyggende arbeid. 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6692500" y="-35900"/>
            <a:ext cx="39933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</a:pPr>
            <a:r>
              <a:rPr lang="no-NO" sz="3100" i="1">
                <a:latin typeface="Abril Fatface"/>
                <a:ea typeface="Abril Fatface"/>
                <a:cs typeface="Abril Fatface"/>
                <a:sym typeface="Abril Fatface"/>
              </a:rPr>
              <a:t>Foreldre-samarbeid og medvirkning</a:t>
            </a:r>
            <a:endParaRPr sz="3100"/>
          </a:p>
        </p:txBody>
      </p:sp>
      <p:sp>
        <p:nvSpPr>
          <p:cNvPr id="185" name="Google Shape;185;p22"/>
          <p:cNvSpPr txBox="1"/>
          <p:nvPr/>
        </p:nvSpPr>
        <p:spPr>
          <a:xfrm>
            <a:off x="6766025" y="1575500"/>
            <a:ext cx="5295300" cy="29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Foreldrene sin involvering og engasjement i skolen har betydning både for det enkelte barns faglige og sosiale utvikling - og for skolens arbeid med utvikling av et raust og støttende læringsmiljø.</a:t>
            </a:r>
            <a:endParaRPr i="1"/>
          </a:p>
        </p:txBody>
      </p:sp>
      <p:sp>
        <p:nvSpPr>
          <p:cNvPr id="186" name="Google Shape;186;p22"/>
          <p:cNvSpPr txBox="1">
            <a:spLocks noGrp="1"/>
          </p:cNvSpPr>
          <p:nvPr>
            <p:ph type="ftr" idx="11"/>
          </p:nvPr>
        </p:nvSpPr>
        <p:spPr>
          <a:xfrm>
            <a:off x="30846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Samarbeidsmøte klassekonta</a:t>
            </a:r>
            <a:r>
              <a:rPr lang="no-NO"/>
              <a:t>kt </a:t>
            </a: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Alvøen skole</a:t>
            </a: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00" y="575425"/>
            <a:ext cx="4694902" cy="469490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6636350" y="46593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/>
              <a:t>Elevmedvirkning i skolen: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u="sng">
                <a:solidFill>
                  <a:schemeClr val="hlink"/>
                </a:solidFill>
                <a:hlinkClick r:id="rId4"/>
              </a:rPr>
              <a:t>https://www.udir.no/laring-og-trivsel/skolemiljo/filmsider/film-elevmedvirkning/</a:t>
            </a:r>
            <a:r>
              <a:rPr lang="no-NO"/>
              <a:t>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no-NO"/>
              <a:t>Hvilke oppgaver har klassekontakten?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Samarbeidsmøte klassekontakter</a:t>
            </a:r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  <p:grpSp>
        <p:nvGrpSpPr>
          <p:cNvPr id="197" name="Google Shape;197;p23"/>
          <p:cNvGrpSpPr/>
          <p:nvPr/>
        </p:nvGrpSpPr>
        <p:grpSpPr>
          <a:xfrm>
            <a:off x="977860" y="2011680"/>
            <a:ext cx="10236279" cy="4160519"/>
            <a:chOff x="139660" y="0"/>
            <a:chExt cx="10236279" cy="4160519"/>
          </a:xfrm>
        </p:grpSpPr>
        <p:sp>
          <p:nvSpPr>
            <p:cNvPr id="198" name="Google Shape;198;p23"/>
            <p:cNvSpPr/>
            <p:nvPr/>
          </p:nvSpPr>
          <p:spPr>
            <a:xfrm>
              <a:off x="139660" y="1015"/>
              <a:ext cx="3198837" cy="1919302"/>
            </a:xfrm>
            <a:prstGeom prst="rect">
              <a:avLst/>
            </a:prstGeom>
            <a:gradFill>
              <a:gsLst>
                <a:gs pos="0">
                  <a:srgbClr val="AFBB9D"/>
                </a:gs>
                <a:gs pos="50000">
                  <a:srgbClr val="A5B590"/>
                </a:gs>
                <a:gs pos="100000">
                  <a:srgbClr val="91A17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 txBox="1"/>
            <p:nvPr/>
          </p:nvSpPr>
          <p:spPr>
            <a:xfrm>
              <a:off x="139660" y="1015"/>
              <a:ext cx="3198837" cy="191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no-NO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 god kontakt med foreldrene i klassen.</a:t>
              </a: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3658381" y="1015"/>
              <a:ext cx="3198837" cy="1919302"/>
            </a:xfrm>
            <a:prstGeom prst="rect">
              <a:avLst/>
            </a:prstGeom>
            <a:gradFill>
              <a:gsLst>
                <a:gs pos="0">
                  <a:srgbClr val="AFBB9D"/>
                </a:gs>
                <a:gs pos="50000">
                  <a:srgbClr val="A5B590"/>
                </a:gs>
                <a:gs pos="100000">
                  <a:srgbClr val="91A17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 txBox="1"/>
            <p:nvPr/>
          </p:nvSpPr>
          <p:spPr>
            <a:xfrm>
              <a:off x="3658381" y="1015"/>
              <a:ext cx="3198837" cy="191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no-NO" sz="1600" b="1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Formidle foreldrenes innspill og synspunkter til kontaktlærer, FAU eller rektor.</a:t>
              </a:r>
              <a:endParaRPr sz="1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-317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Char char="●"/>
              </a:pPr>
              <a:r>
                <a:rPr lang="no-NO" sz="15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</a:t>
              </a:r>
              <a:r>
                <a:rPr lang="no-NO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obbe med fellessaker/innspill som opptar flere i klassen</a:t>
              </a:r>
              <a:endParaRPr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5875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Char char="•"/>
              </a:pPr>
              <a:r>
                <a:rPr lang="no-NO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Hva synes foreldrene det er viktig å få informasjon om?</a:t>
              </a:r>
              <a:endParaRPr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7155574" y="0"/>
              <a:ext cx="3198837" cy="1919302"/>
            </a:xfrm>
            <a:prstGeom prst="rect">
              <a:avLst/>
            </a:prstGeom>
            <a:gradFill>
              <a:gsLst>
                <a:gs pos="0">
                  <a:srgbClr val="AFBB9D"/>
                </a:gs>
                <a:gs pos="50000">
                  <a:srgbClr val="A5B590"/>
                </a:gs>
                <a:gs pos="100000">
                  <a:srgbClr val="91A17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 txBox="1"/>
            <p:nvPr/>
          </p:nvSpPr>
          <p:spPr>
            <a:xfrm>
              <a:off x="7155574" y="0"/>
              <a:ext cx="3198837" cy="191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lang="no-NO" sz="24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 initiativ til sosiale arrangementer for foreldre og elever.</a:t>
              </a:r>
              <a:endParaRPr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139660" y="2240201"/>
              <a:ext cx="3198837" cy="1919302"/>
            </a:xfrm>
            <a:prstGeom prst="rect">
              <a:avLst/>
            </a:prstGeom>
            <a:gradFill>
              <a:gsLst>
                <a:gs pos="0">
                  <a:srgbClr val="AFBB9D"/>
                </a:gs>
                <a:gs pos="50000">
                  <a:srgbClr val="A5B590"/>
                </a:gs>
                <a:gs pos="100000">
                  <a:srgbClr val="91A17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 txBox="1"/>
            <p:nvPr/>
          </p:nvSpPr>
          <p:spPr>
            <a:xfrm>
              <a:off x="139660" y="2240201"/>
              <a:ext cx="3198837" cy="191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no-NO" sz="20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Organiser foreldredeltakelsen i arrangementer</a:t>
              </a:r>
              <a:r>
                <a:rPr lang="nb-NO" sz="20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i samarbeid med FAU</a:t>
              </a:r>
              <a:endParaRPr sz="1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3658381" y="2241217"/>
              <a:ext cx="3198837" cy="1919302"/>
            </a:xfrm>
            <a:prstGeom prst="rect">
              <a:avLst/>
            </a:prstGeom>
            <a:gradFill>
              <a:gsLst>
                <a:gs pos="0">
                  <a:srgbClr val="AFBB9D"/>
                </a:gs>
                <a:gs pos="50000">
                  <a:srgbClr val="A5B590"/>
                </a:gs>
                <a:gs pos="100000">
                  <a:srgbClr val="91A17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 txBox="1"/>
            <p:nvPr/>
          </p:nvSpPr>
          <p:spPr>
            <a:xfrm>
              <a:off x="3658381" y="2241217"/>
              <a:ext cx="3198837" cy="191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no-NO" sz="19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 kontakt med nye foreldre – ønske velkommen og inkludere foresatte i samarbeidet</a:t>
              </a:r>
              <a:endParaRPr dirty="0"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7177102" y="2240201"/>
              <a:ext cx="3198837" cy="1919302"/>
            </a:xfrm>
            <a:prstGeom prst="rect">
              <a:avLst/>
            </a:prstGeom>
            <a:gradFill>
              <a:gsLst>
                <a:gs pos="0">
                  <a:srgbClr val="AFBB9D"/>
                </a:gs>
                <a:gs pos="50000">
                  <a:srgbClr val="A5B590"/>
                </a:gs>
                <a:gs pos="100000">
                  <a:srgbClr val="91A17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 txBox="1"/>
            <p:nvPr/>
          </p:nvSpPr>
          <p:spPr>
            <a:xfrm>
              <a:off x="7177102" y="2240201"/>
              <a:ext cx="3198837" cy="191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no-NO" sz="19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 kontaktlæreren sende ut oppdaterte klasselister. - Det er kontaktlærerens oppgave å informere foreldrekontakten om nye elever/foreldre.</a:t>
              </a:r>
              <a:endParaRPr sz="19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ensel">
  <a:themeElements>
    <a:clrScheme name="Papi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1110</Words>
  <Application>Microsoft Office PowerPoint</Application>
  <PresentationFormat>Widescreen</PresentationFormat>
  <Paragraphs>148</Paragraphs>
  <Slides>15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Inter</vt:lpstr>
      <vt:lpstr>Calibri</vt:lpstr>
      <vt:lpstr>Abril Fatface</vt:lpstr>
      <vt:lpstr>Pensel</vt:lpstr>
      <vt:lpstr>Samarbeidsmøte klassekontakter</vt:lpstr>
      <vt:lpstr>Saksliste</vt:lpstr>
      <vt:lpstr>PowerPoint-presentasjon</vt:lpstr>
      <vt:lpstr>PowerPoint-presentasjon</vt:lpstr>
      <vt:lpstr>PowerPoint-presentasjon</vt:lpstr>
      <vt:lpstr>Klassemiljøarbeid – et felles ansvar! </vt:lpstr>
      <vt:lpstr>Klassekontakt er ikke en lovpålagt funksjon, men er likevel viktig for et godt samarbeid mellom foreldrene og kontaktlæreren. </vt:lpstr>
      <vt:lpstr>Foreldre-samarbeid og medvirkning</vt:lpstr>
      <vt:lpstr>Hvilke oppgaver har klassekontakten?</vt:lpstr>
      <vt:lpstr>Sosiale aktiviteter kan skape tilhørighet og vennskap</vt:lpstr>
      <vt:lpstr>Som foreldre og klassekontakt kan du bidra på mange måter for at elevene får det bra i en trygg og god klasse.</vt:lpstr>
      <vt:lpstr>Eksempler til inspirasjon …</vt:lpstr>
      <vt:lpstr>Trinnvis arbeid med elevenes skolemiljø</vt:lpstr>
      <vt:lpstr>Årshjul – klassemiljøtiltak 2024-2025</vt:lpstr>
      <vt:lpstr>Årshjul for klassemiljøarbeid  Trinn:       Gruppe: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Røyseth, Inger-Marie</dc:creator>
  <cp:lastModifiedBy>Røyseth, Inger-Marie</cp:lastModifiedBy>
  <cp:revision>3</cp:revision>
  <dcterms:modified xsi:type="dcterms:W3CDTF">2024-10-22T14:47:36Z</dcterms:modified>
</cp:coreProperties>
</file>