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52" r:id="rId5"/>
    <p:sldMasterId id="2147483661" r:id="rId6"/>
    <p:sldMasterId id="2147483673" r:id="rId7"/>
    <p:sldMasterId id="2147483685" r:id="rId8"/>
    <p:sldMasterId id="2147483765" r:id="rId9"/>
    <p:sldMasterId id="2147483775" r:id="rId10"/>
  </p:sldMasterIdLst>
  <p:notesMasterIdLst>
    <p:notesMasterId r:id="rId23"/>
  </p:notesMasterIdLst>
  <p:sldIdLst>
    <p:sldId id="4509" r:id="rId11"/>
    <p:sldId id="4507" r:id="rId12"/>
    <p:sldId id="4462" r:id="rId13"/>
    <p:sldId id="4476" r:id="rId14"/>
    <p:sldId id="4525" r:id="rId15"/>
    <p:sldId id="4498" r:id="rId16"/>
    <p:sldId id="4481" r:id="rId17"/>
    <p:sldId id="4513" r:id="rId18"/>
    <p:sldId id="4515" r:id="rId19"/>
    <p:sldId id="4517" r:id="rId20"/>
    <p:sldId id="4521" r:id="rId21"/>
    <p:sldId id="4526" r:id="rId22"/>
  </p:sldIdLst>
  <p:sldSz cx="9144000" cy="5145088"/>
  <p:notesSz cx="6794500" cy="9906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99B"/>
    <a:srgbClr val="8C9394"/>
    <a:srgbClr val="164B81"/>
    <a:srgbClr val="117845"/>
    <a:srgbClr val="093C23"/>
    <a:srgbClr val="BF9D23"/>
    <a:srgbClr val="8F6E03"/>
    <a:srgbClr val="B48A04"/>
    <a:srgbClr val="CD9F04"/>
    <a:srgbClr val="DCB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C90B9B-6BFA-47F3-9AFA-C5B61FFB115E}" v="308" dt="2025-01-12T13:03:45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3" autoAdjust="0"/>
    <p:restoredTop sz="81534" autoAdjust="0"/>
  </p:normalViewPr>
  <p:slideViewPr>
    <p:cSldViewPr snapToGrid="0">
      <p:cViewPr varScale="1">
        <p:scale>
          <a:sx n="80" d="100"/>
          <a:sy n="80" d="100"/>
        </p:scale>
        <p:origin x="86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111DEC-FD11-4998-88FB-AAD8C9DF872F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C3BDB51-47CC-46C2-AB50-641888D370B1}">
      <dgm:prSet/>
      <dgm:spPr>
        <a:solidFill>
          <a:schemeClr val="accent2"/>
        </a:solidFill>
      </dgm:spPr>
      <dgm:t>
        <a:bodyPr/>
        <a:lstStyle/>
        <a:p>
          <a:r>
            <a:rPr lang="nb-NO" dirty="0">
              <a:latin typeface="+mn-lt"/>
            </a:rPr>
            <a:t>En </a:t>
          </a:r>
          <a:r>
            <a:rPr lang="nb-NO" b="1" dirty="0">
              <a:latin typeface="+mn-lt"/>
            </a:rPr>
            <a:t>overordnet, strategisk plan </a:t>
          </a:r>
          <a:r>
            <a:rPr lang="nb-NO" dirty="0">
              <a:latin typeface="+mn-lt"/>
            </a:rPr>
            <a:t>som skal gi mål for kommunen og bergenssamfunnet</a:t>
          </a:r>
          <a:endParaRPr lang="en-US" dirty="0">
            <a:latin typeface="+mn-lt"/>
          </a:endParaRPr>
        </a:p>
      </dgm:t>
    </dgm:pt>
    <dgm:pt modelId="{49BC9057-AFFA-45C8-9B06-A7F88E101779}" type="parTrans" cxnId="{F7DE15DB-B143-4EF5-94F7-1897CEB5EC29}">
      <dgm:prSet/>
      <dgm:spPr/>
      <dgm:t>
        <a:bodyPr/>
        <a:lstStyle/>
        <a:p>
          <a:endParaRPr lang="en-US"/>
        </a:p>
      </dgm:t>
    </dgm:pt>
    <dgm:pt modelId="{FB42676D-A849-491E-A7E7-48C7A1A692C8}" type="sibTrans" cxnId="{F7DE15DB-B143-4EF5-94F7-1897CEB5EC29}">
      <dgm:prSet/>
      <dgm:spPr/>
      <dgm:t>
        <a:bodyPr/>
        <a:lstStyle/>
        <a:p>
          <a:endParaRPr lang="en-US"/>
        </a:p>
      </dgm:t>
    </dgm:pt>
    <dgm:pt modelId="{1BD3DB1E-829E-429E-A6BE-4F2899BE57A5}">
      <dgm:prSet/>
      <dgm:spPr>
        <a:solidFill>
          <a:schemeClr val="accent2"/>
        </a:solidFill>
      </dgm:spPr>
      <dgm:t>
        <a:bodyPr/>
        <a:lstStyle/>
        <a:p>
          <a:r>
            <a:rPr lang="nb-NO" b="1" dirty="0">
              <a:latin typeface="+mj-lt"/>
            </a:rPr>
            <a:t>Kortfattet, innbyggerorientert og enkel </a:t>
          </a:r>
          <a:r>
            <a:rPr lang="nb-NO" dirty="0">
              <a:latin typeface="+mj-lt"/>
            </a:rPr>
            <a:t>å lese </a:t>
          </a:r>
          <a:endParaRPr lang="en-US" dirty="0">
            <a:latin typeface="+mj-lt"/>
          </a:endParaRPr>
        </a:p>
      </dgm:t>
    </dgm:pt>
    <dgm:pt modelId="{C37BD87E-3EA0-4FBC-846B-E0A9625A52A9}" type="parTrans" cxnId="{145CFC0C-5B02-449B-B4A9-A2C2673AA989}">
      <dgm:prSet/>
      <dgm:spPr/>
      <dgm:t>
        <a:bodyPr/>
        <a:lstStyle/>
        <a:p>
          <a:endParaRPr lang="en-US"/>
        </a:p>
      </dgm:t>
    </dgm:pt>
    <dgm:pt modelId="{795B633E-FE95-47E0-95B2-CE30B39A0143}" type="sibTrans" cxnId="{145CFC0C-5B02-449B-B4A9-A2C2673AA989}">
      <dgm:prSet/>
      <dgm:spPr/>
      <dgm:t>
        <a:bodyPr/>
        <a:lstStyle/>
        <a:p>
          <a:endParaRPr lang="en-US"/>
        </a:p>
      </dgm:t>
    </dgm:pt>
    <dgm:pt modelId="{9BD5F614-4032-4E1D-A4B8-49DD0B11E021}">
      <dgm:prSet/>
      <dgm:spPr>
        <a:solidFill>
          <a:schemeClr val="accent2"/>
        </a:solidFill>
      </dgm:spPr>
      <dgm:t>
        <a:bodyPr/>
        <a:lstStyle/>
        <a:p>
          <a:r>
            <a:rPr lang="nb-NO" b="1" dirty="0"/>
            <a:t>Færre</a:t>
          </a:r>
          <a:r>
            <a:rPr lang="nb-NO" dirty="0"/>
            <a:t> mål og strategier enn </a:t>
          </a:r>
          <a:br>
            <a:rPr lang="nb-NO" dirty="0"/>
          </a:br>
          <a:r>
            <a:rPr lang="nb-NO" dirty="0"/>
            <a:t>dagens KPS</a:t>
          </a:r>
          <a:endParaRPr lang="en-US" dirty="0"/>
        </a:p>
      </dgm:t>
    </dgm:pt>
    <dgm:pt modelId="{2F8134D4-8309-45BF-A12B-F4BB973DBF3E}" type="parTrans" cxnId="{CB5673D5-A472-47FD-8CE0-33C232CD82E7}">
      <dgm:prSet/>
      <dgm:spPr/>
      <dgm:t>
        <a:bodyPr/>
        <a:lstStyle/>
        <a:p>
          <a:endParaRPr lang="nb-NO"/>
        </a:p>
      </dgm:t>
    </dgm:pt>
    <dgm:pt modelId="{AFE1BB66-EA8B-4639-BD62-BC2937C8BFB5}" type="sibTrans" cxnId="{CB5673D5-A472-47FD-8CE0-33C232CD82E7}">
      <dgm:prSet/>
      <dgm:spPr/>
      <dgm:t>
        <a:bodyPr/>
        <a:lstStyle/>
        <a:p>
          <a:endParaRPr lang="nb-NO"/>
        </a:p>
      </dgm:t>
    </dgm:pt>
    <dgm:pt modelId="{3F86442C-07BA-4664-B033-EE5CE24095E4}">
      <dgm:prSet/>
      <dgm:spPr>
        <a:solidFill>
          <a:schemeClr val="accent2"/>
        </a:solidFill>
      </dgm:spPr>
      <dgm:t>
        <a:bodyPr/>
        <a:lstStyle/>
        <a:p>
          <a:r>
            <a:rPr lang="nb-NO" dirty="0"/>
            <a:t>Et prioriterende og retningsgivende </a:t>
          </a:r>
          <a:r>
            <a:rPr lang="nb-NO" b="1" dirty="0"/>
            <a:t>styringsdokument</a:t>
          </a:r>
          <a:endParaRPr lang="en-US" dirty="0"/>
        </a:p>
      </dgm:t>
    </dgm:pt>
    <dgm:pt modelId="{65F2BCD5-2C90-4750-A867-D78ACEBB09CE}" type="parTrans" cxnId="{04A1F2A1-87FB-4C55-8A98-E2100E55B414}">
      <dgm:prSet/>
      <dgm:spPr/>
      <dgm:t>
        <a:bodyPr/>
        <a:lstStyle/>
        <a:p>
          <a:endParaRPr lang="nb-NO"/>
        </a:p>
      </dgm:t>
    </dgm:pt>
    <dgm:pt modelId="{26F66AB3-A946-4C70-8A1B-4814C66F37AE}" type="sibTrans" cxnId="{04A1F2A1-87FB-4C55-8A98-E2100E55B414}">
      <dgm:prSet/>
      <dgm:spPr/>
      <dgm:t>
        <a:bodyPr/>
        <a:lstStyle/>
        <a:p>
          <a:endParaRPr lang="nb-NO"/>
        </a:p>
      </dgm:t>
    </dgm:pt>
    <dgm:pt modelId="{4A18995B-39BE-4018-B2D3-7F19F478A90A}" type="pres">
      <dgm:prSet presAssocID="{30111DEC-FD11-4998-88FB-AAD8C9DF872F}" presName="diagram" presStyleCnt="0">
        <dgm:presLayoutVars>
          <dgm:dir/>
          <dgm:resizeHandles val="exact"/>
        </dgm:presLayoutVars>
      </dgm:prSet>
      <dgm:spPr/>
    </dgm:pt>
    <dgm:pt modelId="{B1A7353D-BD34-4B56-9E55-233C77FF1CE3}" type="pres">
      <dgm:prSet presAssocID="{1C3BDB51-47CC-46C2-AB50-641888D370B1}" presName="node" presStyleLbl="node1" presStyleIdx="0" presStyleCnt="4">
        <dgm:presLayoutVars>
          <dgm:bulletEnabled val="1"/>
        </dgm:presLayoutVars>
      </dgm:prSet>
      <dgm:spPr/>
    </dgm:pt>
    <dgm:pt modelId="{532C4D32-C7E9-4B99-9EB8-517F11F0EDB2}" type="pres">
      <dgm:prSet presAssocID="{FB42676D-A849-491E-A7E7-48C7A1A692C8}" presName="sibTrans" presStyleCnt="0"/>
      <dgm:spPr/>
    </dgm:pt>
    <dgm:pt modelId="{1DCC69FB-35C8-4516-BDD4-61A1943C4B31}" type="pres">
      <dgm:prSet presAssocID="{3F86442C-07BA-4664-B033-EE5CE24095E4}" presName="node" presStyleLbl="node1" presStyleIdx="1" presStyleCnt="4">
        <dgm:presLayoutVars>
          <dgm:bulletEnabled val="1"/>
        </dgm:presLayoutVars>
      </dgm:prSet>
      <dgm:spPr/>
    </dgm:pt>
    <dgm:pt modelId="{73F77C0B-99E3-477E-87D5-8C5BDCEE6B55}" type="pres">
      <dgm:prSet presAssocID="{26F66AB3-A946-4C70-8A1B-4814C66F37AE}" presName="sibTrans" presStyleCnt="0"/>
      <dgm:spPr/>
    </dgm:pt>
    <dgm:pt modelId="{54BF9FD2-2759-4883-B6E1-EB9C8B979EE7}" type="pres">
      <dgm:prSet presAssocID="{9BD5F614-4032-4E1D-A4B8-49DD0B11E021}" presName="node" presStyleLbl="node1" presStyleIdx="2" presStyleCnt="4">
        <dgm:presLayoutVars>
          <dgm:bulletEnabled val="1"/>
        </dgm:presLayoutVars>
      </dgm:prSet>
      <dgm:spPr/>
    </dgm:pt>
    <dgm:pt modelId="{5A6D4C1D-273F-4BD9-9401-99E82139A23D}" type="pres">
      <dgm:prSet presAssocID="{AFE1BB66-EA8B-4639-BD62-BC2937C8BFB5}" presName="sibTrans" presStyleCnt="0"/>
      <dgm:spPr/>
    </dgm:pt>
    <dgm:pt modelId="{A993C493-D68F-4313-BB54-DAB7FCB5C764}" type="pres">
      <dgm:prSet presAssocID="{1BD3DB1E-829E-429E-A6BE-4F2899BE57A5}" presName="node" presStyleLbl="node1" presStyleIdx="3" presStyleCnt="4">
        <dgm:presLayoutVars>
          <dgm:bulletEnabled val="1"/>
        </dgm:presLayoutVars>
      </dgm:prSet>
      <dgm:spPr/>
    </dgm:pt>
  </dgm:ptLst>
  <dgm:cxnLst>
    <dgm:cxn modelId="{145CFC0C-5B02-449B-B4A9-A2C2673AA989}" srcId="{30111DEC-FD11-4998-88FB-AAD8C9DF872F}" destId="{1BD3DB1E-829E-429E-A6BE-4F2899BE57A5}" srcOrd="3" destOrd="0" parTransId="{C37BD87E-3EA0-4FBC-846B-E0A9625A52A9}" sibTransId="{795B633E-FE95-47E0-95B2-CE30B39A0143}"/>
    <dgm:cxn modelId="{11A10C5C-1C75-4D4D-B371-1811E9F11D96}" type="presOf" srcId="{1BD3DB1E-829E-429E-A6BE-4F2899BE57A5}" destId="{A993C493-D68F-4313-BB54-DAB7FCB5C764}" srcOrd="0" destOrd="0" presId="urn:microsoft.com/office/officeart/2005/8/layout/default"/>
    <dgm:cxn modelId="{D956E157-45E6-423A-AA58-F32F8B2B09F8}" type="presOf" srcId="{3F86442C-07BA-4664-B033-EE5CE24095E4}" destId="{1DCC69FB-35C8-4516-BDD4-61A1943C4B31}" srcOrd="0" destOrd="0" presId="urn:microsoft.com/office/officeart/2005/8/layout/default"/>
    <dgm:cxn modelId="{726ACA59-CE39-4FD5-B566-DC822AB5CA06}" type="presOf" srcId="{9BD5F614-4032-4E1D-A4B8-49DD0B11E021}" destId="{54BF9FD2-2759-4883-B6E1-EB9C8B979EE7}" srcOrd="0" destOrd="0" presId="urn:microsoft.com/office/officeart/2005/8/layout/default"/>
    <dgm:cxn modelId="{28D4B95A-E9BE-400D-8E5A-154FA503FAB3}" type="presOf" srcId="{1C3BDB51-47CC-46C2-AB50-641888D370B1}" destId="{B1A7353D-BD34-4B56-9E55-233C77FF1CE3}" srcOrd="0" destOrd="0" presId="urn:microsoft.com/office/officeart/2005/8/layout/default"/>
    <dgm:cxn modelId="{C01B9099-917B-409F-AE1F-BB09E58CCADA}" type="presOf" srcId="{30111DEC-FD11-4998-88FB-AAD8C9DF872F}" destId="{4A18995B-39BE-4018-B2D3-7F19F478A90A}" srcOrd="0" destOrd="0" presId="urn:microsoft.com/office/officeart/2005/8/layout/default"/>
    <dgm:cxn modelId="{04A1F2A1-87FB-4C55-8A98-E2100E55B414}" srcId="{30111DEC-FD11-4998-88FB-AAD8C9DF872F}" destId="{3F86442C-07BA-4664-B033-EE5CE24095E4}" srcOrd="1" destOrd="0" parTransId="{65F2BCD5-2C90-4750-A867-D78ACEBB09CE}" sibTransId="{26F66AB3-A946-4C70-8A1B-4814C66F37AE}"/>
    <dgm:cxn modelId="{CB5673D5-A472-47FD-8CE0-33C232CD82E7}" srcId="{30111DEC-FD11-4998-88FB-AAD8C9DF872F}" destId="{9BD5F614-4032-4E1D-A4B8-49DD0B11E021}" srcOrd="2" destOrd="0" parTransId="{2F8134D4-8309-45BF-A12B-F4BB973DBF3E}" sibTransId="{AFE1BB66-EA8B-4639-BD62-BC2937C8BFB5}"/>
    <dgm:cxn modelId="{F7DE15DB-B143-4EF5-94F7-1897CEB5EC29}" srcId="{30111DEC-FD11-4998-88FB-AAD8C9DF872F}" destId="{1C3BDB51-47CC-46C2-AB50-641888D370B1}" srcOrd="0" destOrd="0" parTransId="{49BC9057-AFFA-45C8-9B06-A7F88E101779}" sibTransId="{FB42676D-A849-491E-A7E7-48C7A1A692C8}"/>
    <dgm:cxn modelId="{BFB20445-55DA-47FA-9DED-D2D9732E661C}" type="presParOf" srcId="{4A18995B-39BE-4018-B2D3-7F19F478A90A}" destId="{B1A7353D-BD34-4B56-9E55-233C77FF1CE3}" srcOrd="0" destOrd="0" presId="urn:microsoft.com/office/officeart/2005/8/layout/default"/>
    <dgm:cxn modelId="{C74CFD9E-4001-41D3-B842-55B4894D9A06}" type="presParOf" srcId="{4A18995B-39BE-4018-B2D3-7F19F478A90A}" destId="{532C4D32-C7E9-4B99-9EB8-517F11F0EDB2}" srcOrd="1" destOrd="0" presId="urn:microsoft.com/office/officeart/2005/8/layout/default"/>
    <dgm:cxn modelId="{34D2BC37-CD74-4800-A41F-1412DB94D93F}" type="presParOf" srcId="{4A18995B-39BE-4018-B2D3-7F19F478A90A}" destId="{1DCC69FB-35C8-4516-BDD4-61A1943C4B31}" srcOrd="2" destOrd="0" presId="urn:microsoft.com/office/officeart/2005/8/layout/default"/>
    <dgm:cxn modelId="{8D328D30-FA41-41EB-9BED-87C34DAC53BD}" type="presParOf" srcId="{4A18995B-39BE-4018-B2D3-7F19F478A90A}" destId="{73F77C0B-99E3-477E-87D5-8C5BDCEE6B55}" srcOrd="3" destOrd="0" presId="urn:microsoft.com/office/officeart/2005/8/layout/default"/>
    <dgm:cxn modelId="{4B2587C2-FF20-477B-B6A6-657125B0512F}" type="presParOf" srcId="{4A18995B-39BE-4018-B2D3-7F19F478A90A}" destId="{54BF9FD2-2759-4883-B6E1-EB9C8B979EE7}" srcOrd="4" destOrd="0" presId="urn:microsoft.com/office/officeart/2005/8/layout/default"/>
    <dgm:cxn modelId="{D3754C02-E561-43D1-97D2-3C7A3962AC22}" type="presParOf" srcId="{4A18995B-39BE-4018-B2D3-7F19F478A90A}" destId="{5A6D4C1D-273F-4BD9-9401-99E82139A23D}" srcOrd="5" destOrd="0" presId="urn:microsoft.com/office/officeart/2005/8/layout/default"/>
    <dgm:cxn modelId="{563AFDC4-1B5B-4100-BFC7-F66A2985B920}" type="presParOf" srcId="{4A18995B-39BE-4018-B2D3-7F19F478A90A}" destId="{A993C493-D68F-4313-BB54-DAB7FCB5C76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7353D-BD34-4B56-9E55-233C77FF1CE3}">
      <dsp:nvSpPr>
        <dsp:cNvPr id="0" name=""/>
        <dsp:cNvSpPr/>
      </dsp:nvSpPr>
      <dsp:spPr>
        <a:xfrm>
          <a:off x="468" y="249424"/>
          <a:ext cx="1827557" cy="1096534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n-lt"/>
            </a:rPr>
            <a:t>En </a:t>
          </a:r>
          <a:r>
            <a:rPr lang="nb-NO" sz="1400" b="1" kern="1200" dirty="0">
              <a:latin typeface="+mn-lt"/>
            </a:rPr>
            <a:t>overordnet, strategisk plan </a:t>
          </a:r>
          <a:r>
            <a:rPr lang="nb-NO" sz="1400" kern="1200" dirty="0">
              <a:latin typeface="+mn-lt"/>
            </a:rPr>
            <a:t>som skal gi mål for kommunen og bergenssamfunnet</a:t>
          </a:r>
          <a:endParaRPr lang="en-US" sz="1400" kern="1200" dirty="0">
            <a:latin typeface="+mn-lt"/>
          </a:endParaRPr>
        </a:p>
      </dsp:txBody>
      <dsp:txXfrm>
        <a:off x="468" y="249424"/>
        <a:ext cx="1827557" cy="1096534"/>
      </dsp:txXfrm>
    </dsp:sp>
    <dsp:sp modelId="{1DCC69FB-35C8-4516-BDD4-61A1943C4B31}">
      <dsp:nvSpPr>
        <dsp:cNvPr id="0" name=""/>
        <dsp:cNvSpPr/>
      </dsp:nvSpPr>
      <dsp:spPr>
        <a:xfrm>
          <a:off x="2010781" y="249424"/>
          <a:ext cx="1827557" cy="1096534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Et prioriterende og retningsgivende </a:t>
          </a:r>
          <a:r>
            <a:rPr lang="nb-NO" sz="1400" b="1" kern="1200" dirty="0"/>
            <a:t>styringsdokument</a:t>
          </a:r>
          <a:endParaRPr lang="en-US" sz="1400" kern="1200" dirty="0"/>
        </a:p>
      </dsp:txBody>
      <dsp:txXfrm>
        <a:off x="2010781" y="249424"/>
        <a:ext cx="1827557" cy="1096534"/>
      </dsp:txXfrm>
    </dsp:sp>
    <dsp:sp modelId="{54BF9FD2-2759-4883-B6E1-EB9C8B979EE7}">
      <dsp:nvSpPr>
        <dsp:cNvPr id="0" name=""/>
        <dsp:cNvSpPr/>
      </dsp:nvSpPr>
      <dsp:spPr>
        <a:xfrm>
          <a:off x="468" y="1528714"/>
          <a:ext cx="1827557" cy="1096534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Færre</a:t>
          </a:r>
          <a:r>
            <a:rPr lang="nb-NO" sz="1400" kern="1200" dirty="0"/>
            <a:t> mål og strategier enn </a:t>
          </a:r>
          <a:br>
            <a:rPr lang="nb-NO" sz="1400" kern="1200" dirty="0"/>
          </a:br>
          <a:r>
            <a:rPr lang="nb-NO" sz="1400" kern="1200" dirty="0"/>
            <a:t>dagens KPS</a:t>
          </a:r>
          <a:endParaRPr lang="en-US" sz="1400" kern="1200" dirty="0"/>
        </a:p>
      </dsp:txBody>
      <dsp:txXfrm>
        <a:off x="468" y="1528714"/>
        <a:ext cx="1827557" cy="1096534"/>
      </dsp:txXfrm>
    </dsp:sp>
    <dsp:sp modelId="{A993C493-D68F-4313-BB54-DAB7FCB5C764}">
      <dsp:nvSpPr>
        <dsp:cNvPr id="0" name=""/>
        <dsp:cNvSpPr/>
      </dsp:nvSpPr>
      <dsp:spPr>
        <a:xfrm>
          <a:off x="2010781" y="1528714"/>
          <a:ext cx="1827557" cy="1096534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latin typeface="+mj-lt"/>
            </a:rPr>
            <a:t>Kortfattet, innbyggerorientert og enkel </a:t>
          </a:r>
          <a:r>
            <a:rPr lang="nb-NO" sz="1400" kern="1200" dirty="0">
              <a:latin typeface="+mj-lt"/>
            </a:rPr>
            <a:t>å lese </a:t>
          </a:r>
          <a:endParaRPr lang="en-US" sz="1400" kern="1200" dirty="0">
            <a:latin typeface="+mj-lt"/>
          </a:endParaRPr>
        </a:p>
      </dsp:txBody>
      <dsp:txXfrm>
        <a:off x="2010781" y="1528714"/>
        <a:ext cx="1827557" cy="1096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BABE-916E-4AAD-B057-5389DC7DF64C}" type="datetimeFigureOut">
              <a:rPr lang="nb-NO" smtClean="0"/>
              <a:t>17.01.2025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38250"/>
            <a:ext cx="5940425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1A9E-9E56-4094-AB2E-3DD200DFCB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99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>
                <a:solidFill>
                  <a:schemeClr val="accent1"/>
                </a:solidFill>
                <a:latin typeface="Avenir Next LT Pro" panose="020B0504020202020204" pitchFamily="34" charset="0"/>
                <a:ea typeface="+mn-ea"/>
                <a:cs typeface="+mn-cs"/>
              </a:rPr>
              <a:t>Orientering i Utvalg for barnehage, skole og idrett 14.01.2025</a:t>
            </a:r>
          </a:p>
          <a:p>
            <a:r>
              <a:rPr lang="nb-NO" sz="1200" b="1" kern="1200" dirty="0">
                <a:solidFill>
                  <a:schemeClr val="accent1"/>
                </a:solidFill>
                <a:latin typeface="Avenir Next LT Pro" panose="020B0504020202020204" pitchFamily="34" charset="0"/>
                <a:ea typeface="+mn-ea"/>
                <a:cs typeface="+mn-cs"/>
              </a:rPr>
              <a:t>Orientering i Utvalg for finans, kultur og næring, 15.01.2025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>
                <a:solidFill>
                  <a:schemeClr val="accent1"/>
                </a:solidFill>
                <a:latin typeface="Avenir Next LT Pro" panose="020B0504020202020204" pitchFamily="34" charset="0"/>
                <a:ea typeface="+mn-ea"/>
                <a:cs typeface="+mn-cs"/>
              </a:rPr>
              <a:t>Orientering i Utvalg for helse og sosial, 15.01.2025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>
                <a:solidFill>
                  <a:schemeClr val="accent1"/>
                </a:solidFill>
                <a:latin typeface="Avenir Next LT Pro" panose="020B0504020202020204" pitchFamily="34" charset="0"/>
                <a:ea typeface="+mn-ea"/>
                <a:cs typeface="+mn-cs"/>
              </a:rPr>
              <a:t>Orientering i Utvalg for miljø og byutvikling, 16.01.2025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1" kern="1200" dirty="0">
              <a:solidFill>
                <a:schemeClr val="accent1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  <a:p>
            <a:endParaRPr lang="nb-NO" sz="1200" b="1" kern="1200" dirty="0">
              <a:solidFill>
                <a:schemeClr val="accent1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  <a:p>
            <a:endParaRPr lang="nb-NO" sz="1200" b="1" kern="1200" dirty="0">
              <a:solidFill>
                <a:schemeClr val="accent1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  <a:p>
            <a:endParaRPr lang="nb-NO" sz="1200" b="1" kern="1200" dirty="0">
              <a:solidFill>
                <a:schemeClr val="accent1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475D7-8E7C-4AEC-B5BE-78DFD43834E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764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6868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Byens barn, Bergens fremtid</a:t>
            </a:r>
          </a:p>
          <a:p>
            <a:pPr marL="171450" indent="-171450">
              <a:buFontTx/>
              <a:buChar char="-"/>
            </a:pPr>
            <a:r>
              <a:rPr lang="nb-NO" dirty="0"/>
              <a:t>Gode </a:t>
            </a:r>
            <a:r>
              <a:rPr lang="nb-NO" dirty="0" err="1"/>
              <a:t>oppvekstvilkår</a:t>
            </a:r>
            <a:endParaRPr lang="nb-NO" dirty="0"/>
          </a:p>
          <a:p>
            <a:pPr marL="171450" indent="-171450">
              <a:buFontTx/>
              <a:buChar char="-"/>
            </a:pPr>
            <a:r>
              <a:rPr lang="nb-NO" dirty="0"/>
              <a:t>Utfoldelsesmuligheter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Bekjempe utenforskap hos barn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Varmere, villere og våtere Bergen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1147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2828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985B2-6C23-9A6D-D12E-837339DFD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16A9BE3-FE03-E2EE-E1AD-54ED8C14D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5C82487-F7E3-5396-87A1-BD8D9D1C4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8D80CB7-3E8D-B00D-4258-0720A4656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75D7-8E7C-4AEC-B5BE-78DFD43834E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248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nb-NO" sz="1200" dirty="0">
              <a:latin typeface="Avenir Next LT Pro" panose="020B05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294E7-D6A0-481A-8BB0-281C087941B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01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75D7-8E7C-4AEC-B5BE-78DFD43834E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871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latin typeface="Avenir Next LT Pro" panose="020B0504020202020204" pitchFamily="34" charset="0"/>
              </a:rPr>
              <a:t>Planen tar utgangspunkt i Bergens utfordringsbilde og viser hvordan kommunen og samfunnet i fellesskap skal ta Bergen videre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75D7-8E7C-4AEC-B5BE-78DFD43834E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4477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Nystemt Bergen:</a:t>
            </a:r>
          </a:p>
          <a:p>
            <a:endParaRPr lang="nb-NO" dirty="0"/>
          </a:p>
          <a:p>
            <a:r>
              <a:rPr lang="nb-NO" dirty="0"/>
              <a:t>Unikt for Bergen</a:t>
            </a:r>
          </a:p>
          <a:p>
            <a:r>
              <a:rPr lang="nb-NO" dirty="0"/>
              <a:t>Noe som tar vare på kulturarven vår</a:t>
            </a:r>
          </a:p>
          <a:p>
            <a:r>
              <a:rPr lang="nb-NO" dirty="0"/>
              <a:t>Vitner om endring og bevegelse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75D7-8E7C-4AEC-B5BE-78DFD43834E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6865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Bergen for alle:</a:t>
            </a:r>
          </a:p>
          <a:p>
            <a:pPr marL="171450" indent="-171450">
              <a:buFontTx/>
              <a:buChar char="-"/>
            </a:pPr>
            <a:r>
              <a:rPr lang="nb-NO" dirty="0"/>
              <a:t>Alle kan bli bergensere i en by som er stolt av sitt mangfold og som er åpen for alle som flytter til Bergen. En god by å leve i hvor alle uansett etnisk, religiøs, legning, funksjonsnivå. En by med varme og utfoldelsesarenaer for alle. Et Bergen som også inkluderer bydelene. 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Bergen med særpreg:</a:t>
            </a:r>
          </a:p>
          <a:p>
            <a:pPr marL="171450" indent="-171450">
              <a:buFontTx/>
              <a:buChar char="-"/>
            </a:pPr>
            <a:r>
              <a:rPr lang="nb-NO" dirty="0"/>
              <a:t>Utvikle Bergen med respekt for byen skjel. 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Bergen skaper muligheter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En by i bevegelse og i vekst. Havet som ressurs sammen med det mangfoldige og innovative næringslivet. Muligheter for enkeltindivider å etablere seg og utfolde seg i arbeid</a:t>
            </a:r>
          </a:p>
          <a:p>
            <a:pPr marL="0" indent="0">
              <a:buFontTx/>
              <a:buNone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Bergen for fremtiden</a:t>
            </a:r>
          </a:p>
          <a:p>
            <a:pPr marL="0" indent="0">
              <a:buFontTx/>
              <a:buNone/>
            </a:pPr>
            <a:r>
              <a:rPr lang="nb-NO" dirty="0"/>
              <a:t>- Ta vare på kloden og ta vare på våre barn for de er fremtiden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75D7-8E7C-4AEC-B5BE-78DFD43834E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3715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Godt å bli gammel i Bergen:</a:t>
            </a:r>
          </a:p>
          <a:p>
            <a:r>
              <a:rPr lang="nb-NO" dirty="0"/>
              <a:t>- Styrke Bergen som en eldrevennlig by, der eldre har det godt og trygt, samtidig som seniorene våre har alle muligheter til å bidra i samfunnslivet, både i jobb og som frivillig. </a:t>
            </a:r>
            <a:r>
              <a:rPr lang="nb-NO" sz="11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Engasjement og personlig frihet har ingen aldersgrense i Bergen.</a:t>
            </a:r>
            <a:endParaRPr lang="nb-NO" dirty="0"/>
          </a:p>
          <a:p>
            <a:endParaRPr lang="nb-NO" dirty="0"/>
          </a:p>
          <a:p>
            <a:r>
              <a:rPr lang="nb-NO" dirty="0"/>
              <a:t>En trygg og varm by</a:t>
            </a:r>
          </a:p>
          <a:p>
            <a:pPr marL="171450" indent="-171450">
              <a:buFontTx/>
              <a:buChar char="-"/>
            </a:pPr>
            <a:r>
              <a:rPr lang="nb-NO" dirty="0"/>
              <a:t>Bergen er byen der vi ser hverandre og tar vare på hverandre. Trygt å ferdes i det offentlige rom og en raus og inkluderende by. Demokratisk by med rom for mange meninger der alle blir sett og hørt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Det gode liv i Bergen</a:t>
            </a:r>
          </a:p>
          <a:p>
            <a:pPr marL="0" indent="0">
              <a:buFontTx/>
              <a:buNone/>
            </a:pPr>
            <a:r>
              <a:rPr lang="nb-NO" dirty="0"/>
              <a:t>	God livskvalitet og helse. God folkehelse, aktivitet</a:t>
            </a:r>
          </a:p>
          <a:p>
            <a:pPr marL="0" indent="0">
              <a:buFontTx/>
              <a:buNone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Levende bydeler og nabolag</a:t>
            </a:r>
          </a:p>
          <a:p>
            <a:pPr marL="0" indent="0">
              <a:buFontTx/>
              <a:buNone/>
            </a:pPr>
            <a:r>
              <a:rPr lang="nb-NO" dirty="0"/>
              <a:t>	Trygge lokalsamfunn i fellesskap med andre. Gode transportløsninger, nærhet til natur, sosiale møteplasser</a:t>
            </a:r>
          </a:p>
          <a:p>
            <a:pPr marL="0" indent="0">
              <a:buFontTx/>
              <a:buNone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Ta alle gode krefter i bruk</a:t>
            </a:r>
          </a:p>
          <a:p>
            <a:pPr marL="0" indent="0">
              <a:buFontTx/>
              <a:buNone/>
            </a:pPr>
            <a:r>
              <a:rPr lang="nb-NO" dirty="0"/>
              <a:t>- Velferdsmodellen vår er under stort press og vi må ta alle gode krefter i bruk for å bidra til mangfold, kvalitet, valgfrihet og innovasjon</a:t>
            </a:r>
          </a:p>
          <a:p>
            <a:r>
              <a:rPr lang="nb-NO" dirty="0"/>
              <a:t>	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0889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Bergen er en tilstand og har sterk identitet</a:t>
            </a:r>
          </a:p>
          <a:p>
            <a:r>
              <a:rPr lang="nb-NO" dirty="0"/>
              <a:t>Et bankende hjerte for byen og for hverandre – et sterkt sosialt engasjement</a:t>
            </a:r>
          </a:p>
          <a:p>
            <a:endParaRPr lang="nb-NO" dirty="0"/>
          </a:p>
          <a:p>
            <a:r>
              <a:rPr lang="nb-NO" dirty="0"/>
              <a:t>Kulturbyen</a:t>
            </a:r>
          </a:p>
          <a:p>
            <a:pPr marL="171450" indent="-171450">
              <a:buFontTx/>
              <a:buChar char="-"/>
            </a:pPr>
            <a:r>
              <a:rPr lang="nb-NO" dirty="0"/>
              <a:t>Kunst og kulturby med fantastisk kulturhistorie. Et profesjonelt kunstmiljø og et sterkt amatørkulturliv.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Byen mellom fjord og fjell</a:t>
            </a:r>
          </a:p>
          <a:p>
            <a:pPr marL="0" indent="0">
              <a:buFontTx/>
              <a:buNone/>
            </a:pPr>
            <a:r>
              <a:rPr lang="nb-NO" dirty="0"/>
              <a:t>- Unik beliggenhet til stor glede for alle bergensere. Nærhet til hav og fjell. Alle skal ha mulighet til naturopplevelser i nærmiljøet sitt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0113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839778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pPr/>
              <a:t>17.01.2025</a:t>
            </a:fld>
            <a:endParaRPr lang="nb-NO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rgbClr val="DC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cap="all" baseline="0" dirty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D02DCE0-5A02-4ACD-8B6C-58E0A1FDB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83" y="45425"/>
            <a:ext cx="2707434" cy="3682112"/>
          </a:xfrm>
          <a:prstGeom prst="rect">
            <a:avLst/>
          </a:prstGeom>
        </p:spPr>
      </p:pic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003079" y="3414493"/>
            <a:ext cx="5137842" cy="221599"/>
          </a:xfrm>
        </p:spPr>
        <p:txBody>
          <a:bodyPr lIns="0" tIns="0" rIns="0" bIns="0" anchor="ctr">
            <a:spAutoFit/>
          </a:bodyPr>
          <a:lstStyle>
            <a:lvl1pPr algn="ctr">
              <a:defRPr sz="160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 dirty="0"/>
              <a:t>Klikk for å legge inn tittel</a:t>
            </a:r>
          </a:p>
        </p:txBody>
      </p:sp>
    </p:spTree>
    <p:extLst>
      <p:ext uri="{BB962C8B-B14F-4D97-AF65-F5344CB8AC3E}">
        <p14:creationId xmlns:p14="http://schemas.microsoft.com/office/powerpoint/2010/main" val="36522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legge til undertittel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042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042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678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 hasCustomPrompt="1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 hasCustomPrompt="1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69327F-7799-4597-BCED-BE3A21D9E2C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650" y="1970833"/>
            <a:ext cx="3886200" cy="24411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116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691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59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8589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 dirty="0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416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ytral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2B0047A-29FF-A858-ACDB-7140A07BD473}"/>
              </a:ext>
            </a:extLst>
          </p:cNvPr>
          <p:cNvSpPr/>
          <p:nvPr userDrawn="1"/>
        </p:nvSpPr>
        <p:spPr>
          <a:xfrm>
            <a:off x="107576" y="4525896"/>
            <a:ext cx="1160290" cy="507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634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003079" y="3456043"/>
            <a:ext cx="5137842" cy="180049"/>
          </a:xfrm>
        </p:spPr>
        <p:txBody>
          <a:bodyPr lIns="0" tIns="0" rIns="0" bIns="0" anchor="b">
            <a:spAutoFit/>
          </a:bodyPr>
          <a:lstStyle>
            <a:lvl1pPr algn="ctr">
              <a:defRPr sz="13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627510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1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t>17.01.2025</a:t>
            </a:fld>
            <a:endParaRPr lang="nb-NO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rgbClr val="DC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cap="all" baseline="0" dirty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D02DCE0-5A02-4ACD-8B6C-58E0A1FDB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83" y="45425"/>
            <a:ext cx="2707434" cy="3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26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legge til undertittel</a:t>
            </a:r>
          </a:p>
        </p:txBody>
      </p:sp>
    </p:spTree>
    <p:extLst>
      <p:ext uri="{BB962C8B-B14F-4D97-AF65-F5344CB8AC3E}">
        <p14:creationId xmlns:p14="http://schemas.microsoft.com/office/powerpoint/2010/main" val="80627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tittel og rød str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BB785D6-56F2-421B-9C6E-0CE161F6B8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solidFill>
            <a:srgbClr val="F6F6F6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34EC5-FCD0-4DB5-B3AE-6EB23C75D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A3D93F-B7C3-4F5A-B7D9-2F41E51508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419599"/>
            <a:ext cx="6234113" cy="40957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2787842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319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undertittel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81365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042380"/>
          </a:xfrm>
        </p:spPr>
        <p:txBody>
          <a:bodyPr/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042380"/>
          </a:xfrm>
        </p:spPr>
        <p:txBody>
          <a:bodyPr/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0939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3" hasCustomPrompt="1"/>
          </p:nvPr>
        </p:nvSpPr>
        <p:spPr>
          <a:xfrm>
            <a:off x="628650" y="1970832"/>
            <a:ext cx="3886200" cy="2441189"/>
          </a:xfrm>
        </p:spPr>
        <p:txBody>
          <a:bodyPr/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 hasCustomPrompt="1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 hasCustomPrompt="1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44742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8440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625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608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 dirty="0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6567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ACFB1E53-D74D-421B-A3C1-CEBCB57008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356C2279-BC3D-48E1-9CA5-9BDFC9460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200195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2826-C099-49D2-A0A8-B6588C0E5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GB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712A80B-F6C6-433F-8EB2-B0096D0E3DF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73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CBBDFCF7-F532-477F-8A1A-E900E1DC9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solidFill>
            <a:srgbClr val="F6F6F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A06A6E-EF01-4423-B229-C83BB34ADB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12342"/>
            <a:ext cx="9143999" cy="73274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612000" rIns="468000" anchor="ctr">
            <a:normAutofit/>
          </a:bodyPr>
          <a:lstStyle>
            <a:lvl1pPr marL="0" indent="0" algn="l">
              <a:buNone/>
              <a:defRPr sz="20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300024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57C1160-AA3D-4EC7-A753-1B68C1455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44276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908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B82C8D37-4918-425E-80D8-DB48955A9F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20854A9C-F886-4A7F-9F70-7F199A94B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2730144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3D6C-6DFE-47A5-88F4-FCF159E82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GB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E7901DD-A680-4B52-B365-A2C8C93870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611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DBB54631-3419-43F6-9B38-5F921743B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680306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961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A29DF0FB-49F5-4403-8367-59FD00F1A0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379BE1D-2F94-4432-9EA0-185A16128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020448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11D9-7B4E-4F15-842A-E08A1D6B4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GB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BF94286-2306-40E2-9F24-9C71DCFE31D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213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90E22446-8377-47F6-9BF7-F72EB9654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289858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1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sø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CBBDFCF7-F532-477F-8A1A-E900E1DC9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solidFill>
            <a:srgbClr val="F6F6F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A06A6E-EF01-4423-B229-C83BB34ADB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7200" y="1"/>
            <a:ext cx="3193200" cy="51450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612000" rIns="468000" anchor="ctr">
            <a:normAutofit/>
          </a:bodyPr>
          <a:lstStyle>
            <a:lvl1pPr marL="0" indent="0" algn="l">
              <a:buNone/>
              <a:defRPr sz="2000" b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3558173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C2846-774C-4F08-A52E-43AC0A8456F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9144000" cy="5145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Legg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innhold</a:t>
            </a:r>
            <a:r>
              <a:rPr lang="en-US" dirty="0"/>
              <a:t> via </a:t>
            </a:r>
            <a:r>
              <a:rPr lang="en-US" dirty="0" err="1"/>
              <a:t>menyen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CFB1E53-D74D-421B-A3C1-CEBCB57008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356C2279-BC3D-48E1-9CA5-9BDFC9460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03344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4A86-EA6A-4365-8419-46B7BB16D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E3902-CDBE-4B35-8D4F-D552A0F913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157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57C1160-AA3D-4EC7-A753-1B68C1455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028929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922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51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671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46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07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79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7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tabLst>
                <a:tab pos="2155825" algn="l"/>
              </a:tabLst>
              <a:defRPr sz="260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legge til undertittel</a:t>
            </a:r>
          </a:p>
        </p:txBody>
      </p:sp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48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074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74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5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3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E1C32F-6395-4279-A4F6-2DFACFC18416}"/>
              </a:ext>
            </a:extLst>
          </p:cNvPr>
          <p:cNvSpPr/>
          <p:nvPr userDrawn="1"/>
        </p:nvSpPr>
        <p:spPr>
          <a:xfrm>
            <a:off x="1" y="0"/>
            <a:ext cx="4572000" cy="5145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3316055" cy="828104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5337E2-4B06-4343-A7EC-B372A6E84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48" y="351954"/>
            <a:ext cx="3314697" cy="82810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600"/>
            </a:lvl1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74192B-9ADD-4790-9339-0C70E66B281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1369643"/>
            <a:ext cx="3316056" cy="30427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A1958C-541C-458F-9C86-5AE3035B69A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00649" y="1369643"/>
            <a:ext cx="3314696" cy="30427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88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E1C32F-6395-4279-A4F6-2DFACFC18416}"/>
              </a:ext>
            </a:extLst>
          </p:cNvPr>
          <p:cNvSpPr/>
          <p:nvPr userDrawn="1"/>
        </p:nvSpPr>
        <p:spPr>
          <a:xfrm>
            <a:off x="1" y="0"/>
            <a:ext cx="9143998" cy="5145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3316055" cy="828104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28650" y="1369643"/>
            <a:ext cx="3316056" cy="3042700"/>
          </a:xfrm>
        </p:spPr>
        <p:txBody>
          <a:bodyPr/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218045-9B70-4777-A444-3E4233FF4C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1999" cy="51450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61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(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3DDC1A92-163C-4D9F-982D-CDC6A6CB07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00649" y="1369643"/>
            <a:ext cx="3314696" cy="3042700"/>
          </a:xfrm>
        </p:spPr>
        <p:txBody>
          <a:bodyPr/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5337E2-4B06-4343-A7EC-B372A6E84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48" y="351954"/>
            <a:ext cx="3314697" cy="82810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600"/>
            </a:lvl1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52D3BE-B2BB-4638-9CFB-C9E0096846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4572001" cy="51450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13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F4096BB-E650-4E61-81C4-0A8A93C7C16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855"/>
            <a:ext cx="1344292" cy="738688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63" r:id="rId2"/>
    <p:sldLayoutId id="2147483770" r:id="rId3"/>
    <p:sldLayoutId id="2147483764" r:id="rId4"/>
    <p:sldLayoutId id="2147483649" r:id="rId5"/>
    <p:sldLayoutId id="2147483650" r:id="rId6"/>
    <p:sldLayoutId id="2147483769" r:id="rId7"/>
    <p:sldLayoutId id="2147483771" r:id="rId8"/>
    <p:sldLayoutId id="2147483772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774" r:id="rId17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DECF7E6-E4A2-4E7E-94F2-75E69B6FDB97}"/>
              </a:ext>
            </a:extLst>
          </p:cNvPr>
          <p:cNvSpPr/>
          <p:nvPr userDrawn="1"/>
        </p:nvSpPr>
        <p:spPr>
          <a:xfrm>
            <a:off x="0" y="4412343"/>
            <a:ext cx="9144000" cy="74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F4096BB-E650-4E61-81C4-0A8A93C7C16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855"/>
            <a:ext cx="1344292" cy="738688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6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1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81A396-20AD-4B45-831C-5AB87B3E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FB4BBF-9F37-4753-A27F-F3CB18EA9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2921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02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E69DB7C-60E6-4BFC-9E73-F020656E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A59E0C-BAA2-45AE-AE99-E6B77824F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5353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1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64B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99CF020-2FD4-45A8-B471-E9497064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97E720-B8EB-433E-B396-3FF41FD2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8086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3" r:id="rId2"/>
    <p:sldLayoutId id="2147483691" r:id="rId3"/>
    <p:sldLayoutId id="21474836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81A396-20AD-4B45-831C-5AB87B3E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FB4BBF-9F37-4753-A27F-F3CB18EA9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972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73" r:id="rId2"/>
    <p:sldLayoutId id="2147483767" r:id="rId3"/>
    <p:sldLayoutId id="21474837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2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94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ptos" panose="020B0004020202020204"/>
            </a:endParaRPr>
          </a:p>
        </p:txBody>
      </p:sp>
      <p:pic>
        <p:nvPicPr>
          <p:cNvPr id="1026" name="Picture 2" descr="12 reasons why you should visit Bergen">
            <a:extLst>
              <a:ext uri="{FF2B5EF4-FFF2-40B4-BE49-F238E27FC236}">
                <a16:creationId xmlns:a16="http://schemas.microsoft.com/office/drawing/2014/main" id="{FDE8C698-7079-DEAE-5834-C46A19924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1891768" y="801"/>
            <a:ext cx="7252232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4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30B4B0-6DBF-BCC1-536B-14D79FE26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33" y="-983828"/>
            <a:ext cx="5519137" cy="2769021"/>
          </a:xfrm>
          <a:noFill/>
        </p:spPr>
        <p:txBody>
          <a:bodyPr>
            <a:normAutofit/>
          </a:bodyPr>
          <a:lstStyle/>
          <a:p>
            <a:pPr algn="l"/>
            <a:r>
              <a:rPr lang="nb-NO" sz="4000" b="1" dirty="0">
                <a:solidFill>
                  <a:srgbClr val="164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KPS for BERGEN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6B28BC95-2DB2-E651-1DC3-CE5A0B2A4F84}"/>
              </a:ext>
            </a:extLst>
          </p:cNvPr>
          <p:cNvSpPr txBox="1">
            <a:spLocks/>
          </p:cNvSpPr>
          <p:nvPr/>
        </p:nvSpPr>
        <p:spPr>
          <a:xfrm>
            <a:off x="218933" y="2080233"/>
            <a:ext cx="5854696" cy="27690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Orientering om </a:t>
            </a:r>
            <a:br>
              <a:rPr lang="nb-NO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arbeid med ny KPS</a:t>
            </a:r>
          </a:p>
          <a:p>
            <a:pPr algn="l"/>
            <a:endParaRPr lang="nb-NO" sz="2000" b="1" dirty="0">
              <a:solidFill>
                <a:srgbClr val="164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b-NO" sz="2000" b="1" dirty="0">
                <a:solidFill>
                  <a:srgbClr val="164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Utvalg for helse og sosial</a:t>
            </a:r>
          </a:p>
          <a:p>
            <a:pPr algn="l"/>
            <a:r>
              <a:rPr lang="nb-NO" sz="2000" b="1" dirty="0">
                <a:solidFill>
                  <a:srgbClr val="164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januar 2025</a:t>
            </a:r>
          </a:p>
        </p:txBody>
      </p:sp>
    </p:spTree>
    <p:extLst>
      <p:ext uri="{BB962C8B-B14F-4D97-AF65-F5344CB8AC3E}">
        <p14:creationId xmlns:p14="http://schemas.microsoft.com/office/powerpoint/2010/main" val="39065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båt, skip, himmel&#10;&#10;Automatisk generert beskrivelse">
            <a:extLst>
              <a:ext uri="{FF2B5EF4-FFF2-40B4-BE49-F238E27FC236}">
                <a16:creationId xmlns:a16="http://schemas.microsoft.com/office/drawing/2014/main" id="{E67B667E-6D06-3969-6981-9B2F818E6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558"/>
            <a:ext cx="9143999" cy="6093229"/>
          </a:xfrm>
          <a:prstGeom prst="rect">
            <a:avLst/>
          </a:prstGeom>
        </p:spPr>
      </p:pic>
      <p:sp>
        <p:nvSpPr>
          <p:cNvPr id="11" name="Bindepunkt 10">
            <a:extLst>
              <a:ext uri="{FF2B5EF4-FFF2-40B4-BE49-F238E27FC236}">
                <a16:creationId xmlns:a16="http://schemas.microsoft.com/office/drawing/2014/main" id="{7C4959D4-9C60-59C8-3B12-66C439802BFE}"/>
              </a:ext>
            </a:extLst>
          </p:cNvPr>
          <p:cNvSpPr/>
          <p:nvPr/>
        </p:nvSpPr>
        <p:spPr>
          <a:xfrm>
            <a:off x="173936" y="293625"/>
            <a:ext cx="2907103" cy="2907103"/>
          </a:xfrm>
          <a:prstGeom prst="flowChartConnector">
            <a:avLst/>
          </a:prstGeom>
          <a:solidFill>
            <a:srgbClr val="CD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BERGEN </a:t>
            </a:r>
          </a:p>
          <a:p>
            <a:pPr algn="ctr"/>
            <a:r>
              <a:rPr lang="nb-NO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SKAPER MULIG-HETER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3D3C93C5-4980-8F01-4D61-23AFBC5F9A64}"/>
              </a:ext>
            </a:extLst>
          </p:cNvPr>
          <p:cNvGrpSpPr/>
          <p:nvPr/>
        </p:nvGrpSpPr>
        <p:grpSpPr>
          <a:xfrm>
            <a:off x="3037383" y="160039"/>
            <a:ext cx="6043494" cy="4985049"/>
            <a:chOff x="2654176" y="184696"/>
            <a:chExt cx="6432374" cy="5305822"/>
          </a:xfrm>
        </p:grpSpPr>
        <p:sp>
          <p:nvSpPr>
            <p:cNvPr id="3" name="Bindepunkt 2">
              <a:extLst>
                <a:ext uri="{FF2B5EF4-FFF2-40B4-BE49-F238E27FC236}">
                  <a16:creationId xmlns:a16="http://schemas.microsoft.com/office/drawing/2014/main" id="{84E3865D-4F64-1C77-500C-2F49072220DA}"/>
                </a:ext>
              </a:extLst>
            </p:cNvPr>
            <p:cNvSpPr/>
            <p:nvPr/>
          </p:nvSpPr>
          <p:spPr>
            <a:xfrm>
              <a:off x="6249698" y="184696"/>
              <a:ext cx="2055044" cy="2055044"/>
            </a:xfrm>
            <a:prstGeom prst="flowChartConnector">
              <a:avLst/>
            </a:prstGeom>
            <a:solidFill>
              <a:srgbClr val="EBD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Kunnskaps- byen Bergen</a:t>
              </a:r>
            </a:p>
          </p:txBody>
        </p:sp>
        <p:sp>
          <p:nvSpPr>
            <p:cNvPr id="4" name="Bindepunkt 3">
              <a:extLst>
                <a:ext uri="{FF2B5EF4-FFF2-40B4-BE49-F238E27FC236}">
                  <a16:creationId xmlns:a16="http://schemas.microsoft.com/office/drawing/2014/main" id="{86CE7E4E-07AE-752C-273C-625CA01DB888}"/>
                </a:ext>
              </a:extLst>
            </p:cNvPr>
            <p:cNvSpPr/>
            <p:nvPr/>
          </p:nvSpPr>
          <p:spPr>
            <a:xfrm>
              <a:off x="7032786" y="2714159"/>
              <a:ext cx="2053764" cy="2053764"/>
            </a:xfrm>
            <a:prstGeom prst="flowChartConnector">
              <a:avLst/>
            </a:prstGeom>
            <a:solidFill>
              <a:srgbClr val="EBD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Mobilisering av arbeids-kraft</a:t>
              </a:r>
            </a:p>
          </p:txBody>
        </p:sp>
        <p:sp>
          <p:nvSpPr>
            <p:cNvPr id="9" name="Bindepunkt 8">
              <a:extLst>
                <a:ext uri="{FF2B5EF4-FFF2-40B4-BE49-F238E27FC236}">
                  <a16:creationId xmlns:a16="http://schemas.microsoft.com/office/drawing/2014/main" id="{4C04FFCC-E722-5394-4DFE-94278FB366B7}"/>
                </a:ext>
              </a:extLst>
            </p:cNvPr>
            <p:cNvSpPr/>
            <p:nvPr/>
          </p:nvSpPr>
          <p:spPr>
            <a:xfrm>
              <a:off x="2654176" y="2866907"/>
              <a:ext cx="1852213" cy="1855204"/>
            </a:xfrm>
            <a:prstGeom prst="flowChartConnector">
              <a:avLst/>
            </a:prstGeom>
            <a:solidFill>
              <a:srgbClr val="EBD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Ny verdi-skapning</a:t>
              </a:r>
            </a:p>
          </p:txBody>
        </p:sp>
        <p:sp>
          <p:nvSpPr>
            <p:cNvPr id="10" name="Bindepunkt 9">
              <a:extLst>
                <a:ext uri="{FF2B5EF4-FFF2-40B4-BE49-F238E27FC236}">
                  <a16:creationId xmlns:a16="http://schemas.microsoft.com/office/drawing/2014/main" id="{40A7C8F9-C6F1-46D3-BD58-57D4C2BCC02B}"/>
                </a:ext>
              </a:extLst>
            </p:cNvPr>
            <p:cNvSpPr/>
            <p:nvPr/>
          </p:nvSpPr>
          <p:spPr>
            <a:xfrm>
              <a:off x="3816599" y="693948"/>
              <a:ext cx="1852213" cy="1793969"/>
            </a:xfrm>
            <a:prstGeom prst="flowChartConnector">
              <a:avLst/>
            </a:prstGeom>
            <a:solidFill>
              <a:srgbClr val="EBD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by i vekst</a:t>
              </a:r>
            </a:p>
          </p:txBody>
        </p:sp>
        <p:sp>
          <p:nvSpPr>
            <p:cNvPr id="8" name="Bindepunkt 7">
              <a:extLst>
                <a:ext uri="{FF2B5EF4-FFF2-40B4-BE49-F238E27FC236}">
                  <a16:creationId xmlns:a16="http://schemas.microsoft.com/office/drawing/2014/main" id="{E41BDD6D-5E7D-A743-FBDE-8F3201D8661D}"/>
                </a:ext>
              </a:extLst>
            </p:cNvPr>
            <p:cNvSpPr/>
            <p:nvPr/>
          </p:nvSpPr>
          <p:spPr>
            <a:xfrm>
              <a:off x="4742705" y="3436754"/>
              <a:ext cx="2053764" cy="2053764"/>
            </a:xfrm>
            <a:prstGeom prst="flowChartConnector">
              <a:avLst/>
            </a:prstGeom>
            <a:solidFill>
              <a:srgbClr val="EBD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Byen som binder Vestlandet sammen</a:t>
              </a:r>
            </a:p>
          </p:txBody>
        </p:sp>
      </p:grp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397E40F-DA68-E3C6-3290-7D2266F16188}"/>
              </a:ext>
            </a:extLst>
          </p:cNvPr>
          <p:cNvSpPr txBox="1"/>
          <p:nvPr/>
        </p:nvSpPr>
        <p:spPr>
          <a:xfrm>
            <a:off x="7769021" y="4911916"/>
            <a:ext cx="19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Eivind </a:t>
            </a:r>
            <a:r>
              <a:rPr lang="nb-NO" sz="800" dirty="0" err="1">
                <a:solidFill>
                  <a:schemeClr val="bg1"/>
                </a:solidFill>
              </a:rPr>
              <a:t>Senneset</a:t>
            </a:r>
            <a:r>
              <a:rPr lang="nb-NO" sz="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94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A320BA5-ACEC-5CA0-6ED0-12686F64C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60385"/>
            <a:ext cx="9255029" cy="520547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C6D9EE8-CC69-6AEB-DEA5-C2F33F7E7D19}"/>
              </a:ext>
            </a:extLst>
          </p:cNvPr>
          <p:cNvSpPr txBox="1"/>
          <p:nvPr/>
        </p:nvSpPr>
        <p:spPr>
          <a:xfrm>
            <a:off x="7996237" y="4852055"/>
            <a:ext cx="1800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Nina Blågestad</a:t>
            </a:r>
          </a:p>
        </p:txBody>
      </p:sp>
      <p:sp>
        <p:nvSpPr>
          <p:cNvPr id="5" name="Bindepunkt 4">
            <a:extLst>
              <a:ext uri="{FF2B5EF4-FFF2-40B4-BE49-F238E27FC236}">
                <a16:creationId xmlns:a16="http://schemas.microsoft.com/office/drawing/2014/main" id="{749D7FE4-4A22-4CBD-CC21-12CB1079490A}"/>
              </a:ext>
            </a:extLst>
          </p:cNvPr>
          <p:cNvSpPr/>
          <p:nvPr/>
        </p:nvSpPr>
        <p:spPr>
          <a:xfrm>
            <a:off x="247650" y="1842155"/>
            <a:ext cx="3009900" cy="3009900"/>
          </a:xfrm>
          <a:prstGeom prst="flowChartConnector">
            <a:avLst/>
          </a:prstGeom>
          <a:solidFill>
            <a:srgbClr val="CD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BERGEN </a:t>
            </a:r>
          </a:p>
          <a:p>
            <a:pPr algn="ctr"/>
            <a:r>
              <a:rPr lang="nb-NO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nb-NO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FREMTIDEN</a:t>
            </a:r>
          </a:p>
        </p:txBody>
      </p:sp>
      <p:sp>
        <p:nvSpPr>
          <p:cNvPr id="7" name="Bindepunkt 6">
            <a:extLst>
              <a:ext uri="{FF2B5EF4-FFF2-40B4-BE49-F238E27FC236}">
                <a16:creationId xmlns:a16="http://schemas.microsoft.com/office/drawing/2014/main" id="{CE8AB68E-3871-53CF-B6F8-44256147468D}"/>
              </a:ext>
            </a:extLst>
          </p:cNvPr>
          <p:cNvSpPr/>
          <p:nvPr/>
        </p:nvSpPr>
        <p:spPr>
          <a:xfrm>
            <a:off x="2099540" y="101861"/>
            <a:ext cx="1810800" cy="1810800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Byens barn, Bergens fremtid</a:t>
            </a:r>
          </a:p>
        </p:txBody>
      </p:sp>
      <p:sp>
        <p:nvSpPr>
          <p:cNvPr id="8" name="Bindepunkt 7">
            <a:extLst>
              <a:ext uri="{FF2B5EF4-FFF2-40B4-BE49-F238E27FC236}">
                <a16:creationId xmlns:a16="http://schemas.microsoft.com/office/drawing/2014/main" id="{03BFC867-7886-4011-D87A-7235C6DFA13C}"/>
              </a:ext>
            </a:extLst>
          </p:cNvPr>
          <p:cNvSpPr/>
          <p:nvPr/>
        </p:nvSpPr>
        <p:spPr>
          <a:xfrm>
            <a:off x="4798406" y="196056"/>
            <a:ext cx="1943100" cy="1943100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Forberedt på et varmere, villere og våtere Bergen</a:t>
            </a:r>
          </a:p>
        </p:txBody>
      </p:sp>
      <p:sp>
        <p:nvSpPr>
          <p:cNvPr id="9" name="Bindepunkt 8">
            <a:extLst>
              <a:ext uri="{FF2B5EF4-FFF2-40B4-BE49-F238E27FC236}">
                <a16:creationId xmlns:a16="http://schemas.microsoft.com/office/drawing/2014/main" id="{B8065357-ED0C-04E2-5F76-3A3AE4C183C2}"/>
              </a:ext>
            </a:extLst>
          </p:cNvPr>
          <p:cNvSpPr/>
          <p:nvPr/>
        </p:nvSpPr>
        <p:spPr>
          <a:xfrm>
            <a:off x="7151478" y="2724123"/>
            <a:ext cx="1808956" cy="1808956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Fremtidens kommune</a:t>
            </a:r>
          </a:p>
        </p:txBody>
      </p:sp>
      <p:sp>
        <p:nvSpPr>
          <p:cNvPr id="10" name="Bindepunkt 9">
            <a:extLst>
              <a:ext uri="{FF2B5EF4-FFF2-40B4-BE49-F238E27FC236}">
                <a16:creationId xmlns:a16="http://schemas.microsoft.com/office/drawing/2014/main" id="{0BF2AEAC-0B09-3FD8-80FE-7D5CBEC51914}"/>
              </a:ext>
            </a:extLst>
          </p:cNvPr>
          <p:cNvSpPr/>
          <p:nvPr/>
        </p:nvSpPr>
        <p:spPr>
          <a:xfrm>
            <a:off x="4961358" y="3020561"/>
            <a:ext cx="1810800" cy="1810800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Samfunns-sikkerhet og beredskap</a:t>
            </a:r>
          </a:p>
        </p:txBody>
      </p:sp>
      <p:sp>
        <p:nvSpPr>
          <p:cNvPr id="2" name="Bindepunkt 1">
            <a:extLst>
              <a:ext uri="{FF2B5EF4-FFF2-40B4-BE49-F238E27FC236}">
                <a16:creationId xmlns:a16="http://schemas.microsoft.com/office/drawing/2014/main" id="{BA081645-92C8-1585-31EF-208ABC6FAB62}"/>
              </a:ext>
            </a:extLst>
          </p:cNvPr>
          <p:cNvSpPr/>
          <p:nvPr/>
        </p:nvSpPr>
        <p:spPr>
          <a:xfrm>
            <a:off x="7094678" y="432409"/>
            <a:ext cx="1944000" cy="1943100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7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Forvalte naturen for kommende generasjoner</a:t>
            </a:r>
          </a:p>
        </p:txBody>
      </p:sp>
    </p:spTree>
    <p:extLst>
      <p:ext uri="{BB962C8B-B14F-4D97-AF65-F5344CB8AC3E}">
        <p14:creationId xmlns:p14="http://schemas.microsoft.com/office/powerpoint/2010/main" val="936232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nø, hus, himmel, utendørs">
            <a:extLst>
              <a:ext uri="{FF2B5EF4-FFF2-40B4-BE49-F238E27FC236}">
                <a16:creationId xmlns:a16="http://schemas.microsoft.com/office/drawing/2014/main" id="{10D69255-8A30-F950-52F3-17E6937FD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399"/>
            <a:ext cx="9144000" cy="6858001"/>
          </a:xfrm>
          <a:prstGeom prst="rect">
            <a:avLst/>
          </a:prstGeom>
        </p:spPr>
      </p:pic>
      <p:pic>
        <p:nvPicPr>
          <p:cNvPr id="4" name="Bilde 3" descr="Et bilde som inneholder snø, hus, himmel, utendørs">
            <a:extLst>
              <a:ext uri="{FF2B5EF4-FFF2-40B4-BE49-F238E27FC236}">
                <a16:creationId xmlns:a16="http://schemas.microsoft.com/office/drawing/2014/main" id="{77D95254-8212-561D-34B6-BFBA66C08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C0A17D9-DFAC-FC69-7EB8-F1C78631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438" y="1578769"/>
            <a:ext cx="7886700" cy="993775"/>
          </a:xfrm>
        </p:spPr>
        <p:txBody>
          <a:bodyPr/>
          <a:lstStyle/>
          <a:p>
            <a:r>
              <a:rPr lang="nb-NO" dirty="0"/>
              <a:t>Vi gleder oss til alle innspill </a:t>
            </a:r>
            <a:r>
              <a:rPr lang="nb-NO" dirty="0">
                <a:sym typeface="Wingdings" panose="05000000000000000000" pitchFamily="2" charset="2"/>
              </a:rPr>
              <a:t>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989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C839D-2AE6-88E3-E840-54CF5611B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A6AED047-F785-DA3B-DC08-D35F67426C23}"/>
              </a:ext>
            </a:extLst>
          </p:cNvPr>
          <p:cNvSpPr txBox="1"/>
          <p:nvPr/>
        </p:nvSpPr>
        <p:spPr>
          <a:xfrm>
            <a:off x="176942" y="-135018"/>
            <a:ext cx="4109831" cy="84429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000" b="1" dirty="0" err="1">
                <a:latin typeface="+mj-lt"/>
                <a:ea typeface="+mj-ea"/>
                <a:cs typeface="+mj-cs"/>
              </a:rPr>
              <a:t>Oppsummering</a:t>
            </a:r>
            <a:r>
              <a:rPr lang="en-US" sz="2000" b="1" dirty="0">
                <a:latin typeface="+mj-lt"/>
                <a:ea typeface="+mj-ea"/>
                <a:cs typeface="+mj-cs"/>
              </a:rPr>
              <a:t> av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planprosessen</a:t>
            </a:r>
            <a:r>
              <a:rPr lang="en-US" sz="2000" b="1" dirty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så</a:t>
            </a:r>
            <a:r>
              <a:rPr lang="en-US" sz="2000" b="1" dirty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langt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51FAF4FF-E973-9B69-1A93-F9D8B555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26" y="843502"/>
            <a:ext cx="4188958" cy="2781797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z="1600" dirty="0"/>
              <a:t>Mars–</a:t>
            </a:r>
            <a:r>
              <a:rPr lang="en-US" sz="1600" dirty="0" err="1"/>
              <a:t>mai</a:t>
            </a:r>
            <a:r>
              <a:rPr lang="en-US" sz="1600" dirty="0"/>
              <a:t> 2024</a:t>
            </a:r>
          </a:p>
          <a:p>
            <a:pPr marL="342900" lvl="1" indent="0">
              <a:buNone/>
            </a:pPr>
            <a:r>
              <a:rPr lang="en-US" sz="1600" dirty="0"/>
              <a:t>Arbeid med:</a:t>
            </a:r>
          </a:p>
          <a:p>
            <a:pPr lvl="1"/>
            <a:r>
              <a:rPr lang="en-US" sz="1600" dirty="0" err="1"/>
              <a:t>Kunnskapsgrunnlag</a:t>
            </a:r>
            <a:endParaRPr lang="en-US" sz="1600" dirty="0"/>
          </a:p>
          <a:p>
            <a:pPr lvl="1"/>
            <a:r>
              <a:rPr lang="en-US" sz="1600" dirty="0" err="1"/>
              <a:t>Planprogram</a:t>
            </a:r>
            <a:r>
              <a:rPr lang="en-US" sz="1600" dirty="0"/>
              <a:t> for </a:t>
            </a:r>
            <a:r>
              <a:rPr lang="en-US" sz="1600" dirty="0" err="1"/>
              <a:t>ny</a:t>
            </a:r>
            <a:r>
              <a:rPr lang="en-US" sz="1600" dirty="0"/>
              <a:t> </a:t>
            </a:r>
            <a:r>
              <a:rPr lang="en-US" sz="1600" dirty="0" err="1"/>
              <a:t>samfunnsdel</a:t>
            </a:r>
            <a:endParaRPr lang="en-US" sz="1600" dirty="0"/>
          </a:p>
          <a:p>
            <a:pPr lvl="1"/>
            <a:r>
              <a:rPr lang="en-US" sz="1600" dirty="0"/>
              <a:t>Fem </a:t>
            </a:r>
            <a:r>
              <a:rPr lang="en-US" sz="1600" dirty="0" err="1"/>
              <a:t>utfordringsbilder</a:t>
            </a:r>
            <a:r>
              <a:rPr lang="en-US" sz="1600" dirty="0"/>
              <a:t>/</a:t>
            </a:r>
            <a:r>
              <a:rPr lang="en-US" sz="1600" dirty="0" err="1"/>
              <a:t>samfunnsfloker</a:t>
            </a:r>
            <a:endParaRPr lang="en-US" sz="1600" dirty="0"/>
          </a:p>
          <a:p>
            <a:r>
              <a:rPr lang="en-US" sz="1600" dirty="0" err="1"/>
              <a:t>Juni</a:t>
            </a:r>
            <a:r>
              <a:rPr lang="en-US" sz="1600" dirty="0"/>
              <a:t>–</a:t>
            </a:r>
            <a:r>
              <a:rPr lang="en-US" sz="1600" dirty="0" err="1"/>
              <a:t>september</a:t>
            </a:r>
            <a:r>
              <a:rPr lang="en-US" sz="1600" dirty="0"/>
              <a:t> 2024</a:t>
            </a:r>
          </a:p>
          <a:p>
            <a:pPr lvl="1"/>
            <a:r>
              <a:rPr lang="en-US" sz="1600" dirty="0" err="1"/>
              <a:t>Planprogram</a:t>
            </a:r>
            <a:r>
              <a:rPr lang="en-US" sz="1600" dirty="0"/>
              <a:t> 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offentlig</a:t>
            </a:r>
            <a:r>
              <a:rPr lang="en-US" sz="1600" dirty="0"/>
              <a:t> </a:t>
            </a:r>
            <a:r>
              <a:rPr lang="en-US" sz="1600" dirty="0" err="1"/>
              <a:t>høring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ettersyn</a:t>
            </a:r>
            <a:endParaRPr lang="en-US" sz="1600" dirty="0"/>
          </a:p>
          <a:p>
            <a:pPr lvl="1"/>
            <a:r>
              <a:rPr lang="en-US" sz="1600" dirty="0" err="1"/>
              <a:t>Justering</a:t>
            </a:r>
            <a:r>
              <a:rPr lang="en-US" sz="1600" dirty="0"/>
              <a:t> av </a:t>
            </a:r>
            <a:r>
              <a:rPr lang="en-US" sz="1600" dirty="0" err="1"/>
              <a:t>planprogram</a:t>
            </a:r>
            <a:r>
              <a:rPr lang="en-US" sz="1600" dirty="0"/>
              <a:t> </a:t>
            </a:r>
            <a:r>
              <a:rPr lang="en-US" sz="1600" dirty="0" err="1"/>
              <a:t>etter</a:t>
            </a:r>
            <a:r>
              <a:rPr lang="en-US" sz="1600" dirty="0"/>
              <a:t> </a:t>
            </a:r>
            <a:r>
              <a:rPr lang="en-US" sz="1600" dirty="0" err="1"/>
              <a:t>høringsinnspill</a:t>
            </a:r>
            <a:endParaRPr lang="en-US" sz="1600" dirty="0"/>
          </a:p>
          <a:p>
            <a:r>
              <a:rPr lang="en-US" sz="1600" dirty="0" err="1"/>
              <a:t>Oktober</a:t>
            </a:r>
            <a:r>
              <a:rPr lang="en-US" sz="1600" dirty="0"/>
              <a:t>–</a:t>
            </a:r>
            <a:r>
              <a:rPr lang="en-US" sz="1600" dirty="0" err="1"/>
              <a:t>desember</a:t>
            </a:r>
            <a:r>
              <a:rPr lang="en-US" sz="1600" dirty="0"/>
              <a:t> 2024</a:t>
            </a:r>
          </a:p>
          <a:p>
            <a:pPr lvl="1"/>
            <a:r>
              <a:rPr lang="en-US" sz="1600" dirty="0" err="1"/>
              <a:t>Bystyret</a:t>
            </a:r>
            <a:r>
              <a:rPr lang="en-US" sz="1600" dirty="0"/>
              <a:t> </a:t>
            </a:r>
            <a:r>
              <a:rPr lang="en-US" sz="1600" dirty="0" err="1"/>
              <a:t>vedtar</a:t>
            </a:r>
            <a:r>
              <a:rPr lang="en-US" sz="1600" dirty="0"/>
              <a:t> </a:t>
            </a:r>
            <a:r>
              <a:rPr lang="en-US" sz="1600" dirty="0" err="1"/>
              <a:t>planprogrammet</a:t>
            </a:r>
            <a:r>
              <a:rPr lang="en-US" sz="1600" dirty="0"/>
              <a:t> 30.oktober.</a:t>
            </a:r>
          </a:p>
          <a:p>
            <a:pPr lvl="1"/>
            <a:r>
              <a:rPr lang="en-US" sz="1600" dirty="0" err="1"/>
              <a:t>Byrådet</a:t>
            </a:r>
            <a:r>
              <a:rPr lang="en-US" sz="1600" dirty="0"/>
              <a:t> </a:t>
            </a:r>
            <a:r>
              <a:rPr lang="en-US" sz="1600" dirty="0" err="1"/>
              <a:t>utarbeider</a:t>
            </a:r>
            <a:r>
              <a:rPr lang="en-US" sz="1600" dirty="0"/>
              <a:t> </a:t>
            </a:r>
            <a:r>
              <a:rPr lang="en-US" sz="1600" dirty="0" err="1"/>
              <a:t>utkast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dirty="0" err="1"/>
              <a:t>ny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 err="1"/>
              <a:t>samfunnsdel</a:t>
            </a:r>
            <a:r>
              <a:rPr lang="en-US" sz="1600" dirty="0"/>
              <a:t> for Bergen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6E1448E-13A8-ABEF-3029-DB9FA6070217}"/>
              </a:ext>
            </a:extLst>
          </p:cNvPr>
          <p:cNvSpPr txBox="1"/>
          <p:nvPr/>
        </p:nvSpPr>
        <p:spPr>
          <a:xfrm>
            <a:off x="8058150" y="4929644"/>
            <a:ext cx="1800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Trude Haugen</a:t>
            </a:r>
          </a:p>
        </p:txBody>
      </p:sp>
      <p:pic>
        <p:nvPicPr>
          <p:cNvPr id="5" name="Bilde 4" descr="Et bilde som inneholder Barnekunst, håndskrift, tekst, innpakningspapir&#10;&#10;Automatisk generert beskrivelse">
            <a:extLst>
              <a:ext uri="{FF2B5EF4-FFF2-40B4-BE49-F238E27FC236}">
                <a16:creationId xmlns:a16="http://schemas.microsoft.com/office/drawing/2014/main" id="{2AA5CDE7-1117-9B54-B096-29B692087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717632" cy="514508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96CE577-D34A-DAA6-8315-15DFCDE22511}"/>
              </a:ext>
            </a:extLst>
          </p:cNvPr>
          <p:cNvSpPr txBox="1"/>
          <p:nvPr/>
        </p:nvSpPr>
        <p:spPr>
          <a:xfrm>
            <a:off x="7948617" y="4890565"/>
            <a:ext cx="1800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Trude Haugen</a:t>
            </a:r>
          </a:p>
        </p:txBody>
      </p:sp>
    </p:spTree>
    <p:extLst>
      <p:ext uri="{BB962C8B-B14F-4D97-AF65-F5344CB8AC3E}">
        <p14:creationId xmlns:p14="http://schemas.microsoft.com/office/powerpoint/2010/main" val="5958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8A3BAD7-FFFB-468D-9D65-0FC7F30E6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0"/>
            <a:ext cx="4866897" cy="514508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362E3B-EF42-65F9-4E31-9B16AB58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476962"/>
            <a:ext cx="3364396" cy="816102"/>
          </a:xfrm>
        </p:spPr>
        <p:txBody>
          <a:bodyPr anchor="b">
            <a:normAutofit/>
          </a:bodyPr>
          <a:lstStyle/>
          <a:p>
            <a:r>
              <a:rPr lang="nb-NO" sz="2550" b="1" dirty="0">
                <a:ea typeface="+mn-ea"/>
                <a:cs typeface="+mn-cs"/>
              </a:rPr>
              <a:t>Videre fremdrift for samfunnsdelen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08A2D35D-BF47-7B13-ECE7-1853BFD2C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09" y="1654308"/>
            <a:ext cx="3682478" cy="2688336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nb-NO" sz="1200" dirty="0"/>
              <a:t>Januar 2025</a:t>
            </a:r>
          </a:p>
          <a:p>
            <a:pPr marL="471488" lvl="1" indent="-128588"/>
            <a:r>
              <a:rPr lang="nb-NO" sz="1200" dirty="0"/>
              <a:t>Orientering i bystyreutvalg </a:t>
            </a:r>
          </a:p>
          <a:p>
            <a:pPr marL="471488" lvl="1" indent="-128588"/>
            <a:r>
              <a:rPr lang="nb-NO" sz="1200" dirty="0"/>
              <a:t>Presentasjon og dialog med medvirkningsrådene</a:t>
            </a:r>
          </a:p>
          <a:p>
            <a:pPr marL="0" indent="0">
              <a:buNone/>
            </a:pPr>
            <a:r>
              <a:rPr lang="nb-NO" sz="1200" dirty="0"/>
              <a:t>Februar–mai</a:t>
            </a:r>
          </a:p>
          <a:p>
            <a:pPr marL="471488" lvl="1" indent="-128588"/>
            <a:r>
              <a:rPr lang="nb-NO" sz="1200" dirty="0"/>
              <a:t>Byrådet avgir planutkast til offentlig høring og  ettersyn</a:t>
            </a:r>
          </a:p>
          <a:p>
            <a:pPr marL="471488" lvl="1" indent="-128588"/>
            <a:r>
              <a:rPr lang="nb-NO" sz="1200" dirty="0"/>
              <a:t>Medvirkningsaktiviteter i bydelene </a:t>
            </a:r>
          </a:p>
          <a:p>
            <a:pPr marL="471488" lvl="1" indent="-128588"/>
            <a:r>
              <a:rPr lang="nb-NO" sz="1200" dirty="0"/>
              <a:t>Justering av samfunnsdelen etter høring og  medvirkning</a:t>
            </a:r>
          </a:p>
          <a:p>
            <a:pPr marL="0" indent="0">
              <a:buNone/>
            </a:pPr>
            <a:r>
              <a:rPr lang="nb-NO" sz="1200" dirty="0"/>
              <a:t>Mai–juni</a:t>
            </a:r>
          </a:p>
          <a:p>
            <a:pPr marL="471488" lvl="1" indent="-128588"/>
            <a:r>
              <a:rPr lang="nb-NO" sz="1200" dirty="0"/>
              <a:t>Byrådet innstiller til bystyret</a:t>
            </a:r>
          </a:p>
          <a:p>
            <a:pPr marL="471488" lvl="1" indent="-128588"/>
            <a:r>
              <a:rPr lang="nb-NO" sz="1200" dirty="0"/>
              <a:t>Bystyrebehandling av ny samfunnsdel</a:t>
            </a:r>
          </a:p>
          <a:p>
            <a:endParaRPr lang="nb-NO" sz="1125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BA3423E-FB43-D40B-DE77-B68F371603B0}"/>
              </a:ext>
            </a:extLst>
          </p:cNvPr>
          <p:cNvSpPr txBox="1"/>
          <p:nvPr/>
        </p:nvSpPr>
        <p:spPr>
          <a:xfrm>
            <a:off x="8008883" y="4850817"/>
            <a:ext cx="1800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Andrew Buller</a:t>
            </a:r>
          </a:p>
        </p:txBody>
      </p:sp>
    </p:spTree>
    <p:extLst>
      <p:ext uri="{BB962C8B-B14F-4D97-AF65-F5344CB8AC3E}">
        <p14:creationId xmlns:p14="http://schemas.microsoft.com/office/powerpoint/2010/main" val="386794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C21F31-E8ED-2B10-59FB-86E3824D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478800"/>
            <a:ext cx="3364396" cy="816102"/>
          </a:xfrm>
        </p:spPr>
        <p:txBody>
          <a:bodyPr anchor="b">
            <a:normAutofit/>
          </a:bodyPr>
          <a:lstStyle/>
          <a:p>
            <a:r>
              <a:rPr lang="nb-NO" sz="2550" b="1" dirty="0"/>
              <a:t>Om utkast til ny samfunnsdel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FD56D64F-166E-14B5-F32A-5229DB9582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109544"/>
              </p:ext>
            </p:extLst>
          </p:nvPr>
        </p:nvGraphicFramePr>
        <p:xfrm>
          <a:off x="308610" y="1468337"/>
          <a:ext cx="3838808" cy="2874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e 5" descr="Et bilde som inneholder utendørs, himmel, sky, plante&#10;&#10;Automatisk generert beskrivelse">
            <a:extLst>
              <a:ext uri="{FF2B5EF4-FFF2-40B4-BE49-F238E27FC236}">
                <a16:creationId xmlns:a16="http://schemas.microsoft.com/office/drawing/2014/main" id="{4947E951-ED12-1FDD-E578-F9A438CA4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866898" cy="514508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6615CBD-C7C5-3FC5-BA1C-5AAACE6366C3}"/>
              </a:ext>
            </a:extLst>
          </p:cNvPr>
          <p:cNvSpPr txBox="1"/>
          <p:nvPr/>
        </p:nvSpPr>
        <p:spPr>
          <a:xfrm>
            <a:off x="7999244" y="4857104"/>
            <a:ext cx="1800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Andrew Buller</a:t>
            </a:r>
          </a:p>
        </p:txBody>
      </p:sp>
    </p:spTree>
    <p:extLst>
      <p:ext uri="{BB962C8B-B14F-4D97-AF65-F5344CB8AC3E}">
        <p14:creationId xmlns:p14="http://schemas.microsoft.com/office/powerpoint/2010/main" val="307515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9B7A70-AAEA-0276-9404-D852ED29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20" y="544635"/>
            <a:ext cx="3000562" cy="43674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2550" b="1" dirty="0" err="1"/>
              <a:t>Hovedutfordringer</a:t>
            </a:r>
            <a:endParaRPr lang="en-US" sz="2550" b="1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0479406-6DEA-8C14-46AD-04DE2F05E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9600" y="1376966"/>
            <a:ext cx="3275264" cy="3046874"/>
          </a:xfrm>
          <a:ln w="28575">
            <a:noFill/>
          </a:ln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z="2000" dirty="0"/>
              <a:t>En </a:t>
            </a:r>
            <a:r>
              <a:rPr lang="en-US" sz="2000" dirty="0" err="1"/>
              <a:t>velferdsstat</a:t>
            </a:r>
            <a:r>
              <a:rPr lang="en-US" sz="2000" dirty="0"/>
              <a:t> under </a:t>
            </a:r>
            <a:r>
              <a:rPr lang="nb-NO" sz="2000" dirty="0"/>
              <a:t>press</a:t>
            </a:r>
          </a:p>
          <a:p>
            <a:r>
              <a:rPr lang="en-US" sz="2000" dirty="0"/>
              <a:t>Et </a:t>
            </a:r>
            <a:r>
              <a:rPr lang="en-US" sz="2000" dirty="0" err="1"/>
              <a:t>økende</a:t>
            </a:r>
            <a:r>
              <a:rPr lang="en-US" sz="2000" dirty="0"/>
              <a:t> </a:t>
            </a:r>
            <a:r>
              <a:rPr lang="en-US" sz="2000" dirty="0" err="1"/>
              <a:t>utenforskap</a:t>
            </a:r>
            <a:endParaRPr lang="en-US" sz="2000" dirty="0"/>
          </a:p>
          <a:p>
            <a:r>
              <a:rPr lang="en-US" sz="2000" dirty="0"/>
              <a:t>En </a:t>
            </a:r>
            <a:r>
              <a:rPr lang="en-US" sz="2000" dirty="0" err="1"/>
              <a:t>stagnerende</a:t>
            </a:r>
            <a:r>
              <a:rPr lang="en-US" sz="2000" dirty="0"/>
              <a:t> by</a:t>
            </a:r>
          </a:p>
          <a:p>
            <a:r>
              <a:rPr lang="en-US" sz="2000" dirty="0" err="1"/>
              <a:t>Trussel</a:t>
            </a:r>
            <a:r>
              <a:rPr lang="en-US" sz="2000" dirty="0"/>
              <a:t> for </a:t>
            </a:r>
            <a:r>
              <a:rPr lang="en-US" sz="2000" dirty="0" err="1"/>
              <a:t>samfunnsikkerhet</a:t>
            </a:r>
            <a:r>
              <a:rPr lang="en-US" sz="2000" dirty="0"/>
              <a:t> og </a:t>
            </a:r>
            <a:r>
              <a:rPr lang="en-US" sz="2000" dirty="0" err="1"/>
              <a:t>økt</a:t>
            </a:r>
            <a:r>
              <a:rPr lang="en-US" sz="2000" dirty="0"/>
              <a:t> </a:t>
            </a:r>
            <a:r>
              <a:rPr lang="en-US" sz="2000" dirty="0" err="1"/>
              <a:t>klima</a:t>
            </a:r>
            <a:r>
              <a:rPr lang="en-US" sz="2000" dirty="0"/>
              <a:t>- og </a:t>
            </a:r>
            <a:r>
              <a:rPr lang="en-US" sz="2000" dirty="0" err="1"/>
              <a:t>naturrisiko</a:t>
            </a:r>
            <a:endParaRPr lang="en-US" sz="2000" dirty="0"/>
          </a:p>
          <a:p>
            <a:r>
              <a:rPr lang="en-US" sz="2000" dirty="0"/>
              <a:t>Passive </a:t>
            </a:r>
            <a:r>
              <a:rPr lang="en-US" sz="2000" dirty="0" err="1"/>
              <a:t>bydeler</a:t>
            </a:r>
            <a:endParaRPr lang="en-US" sz="20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9825005-E177-D3E4-D4AA-BDC821A9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8876"/>
          <a:stretch/>
        </p:blipFill>
        <p:spPr bwMode="auto">
          <a:xfrm>
            <a:off x="4572000" y="-794"/>
            <a:ext cx="6348475" cy="5145088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61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1F70D3F-6260-D3EE-B6E9-19F8E930BF2A}"/>
              </a:ext>
            </a:extLst>
          </p:cNvPr>
          <p:cNvSpPr txBox="1"/>
          <p:nvPr/>
        </p:nvSpPr>
        <p:spPr>
          <a:xfrm>
            <a:off x="7948617" y="4890565"/>
            <a:ext cx="1800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nb-NO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Scanstock</a:t>
            </a:r>
            <a:r>
              <a:rPr lang="nb-N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</a:t>
            </a:r>
          </a:p>
        </p:txBody>
      </p:sp>
    </p:spTree>
    <p:extLst>
      <p:ext uri="{BB962C8B-B14F-4D97-AF65-F5344CB8AC3E}">
        <p14:creationId xmlns:p14="http://schemas.microsoft.com/office/powerpoint/2010/main" val="1535423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lriken, Ulriksmasten | – Trenger millionen til ny Lysdans">
            <a:extLst>
              <a:ext uri="{FF2B5EF4-FFF2-40B4-BE49-F238E27FC236}">
                <a16:creationId xmlns:a16="http://schemas.microsoft.com/office/drawing/2014/main" id="{4B65923A-CE0A-8785-4393-8CB69466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" r="-1" b="-1"/>
          <a:stretch/>
        </p:blipFill>
        <p:spPr bwMode="auto">
          <a:xfrm>
            <a:off x="0" y="936"/>
            <a:ext cx="6096641" cy="39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E03E85E-68B8-83F4-9EE8-56EE590BB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7" y="4227319"/>
            <a:ext cx="5318474" cy="673936"/>
          </a:xfrm>
        </p:spPr>
        <p:txBody>
          <a:bodyPr anchor="ctr">
            <a:normAutofit/>
          </a:bodyPr>
          <a:lstStyle/>
          <a:p>
            <a:pPr algn="l"/>
            <a:r>
              <a:rPr lang="nb-NO" sz="3000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ET NYSTEMT BERGEN</a:t>
            </a:r>
          </a:p>
        </p:txBody>
      </p:sp>
      <p:pic>
        <p:nvPicPr>
          <p:cNvPr id="1026" name="Picture 2" descr="Ensfarget kopp | brgnsr">
            <a:extLst>
              <a:ext uri="{FF2B5EF4-FFF2-40B4-BE49-F238E27FC236}">
                <a16:creationId xmlns:a16="http://schemas.microsoft.com/office/drawing/2014/main" id="{801A6535-72CD-C85C-D27A-F80FE5F6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11757" b="-3"/>
          <a:stretch/>
        </p:blipFill>
        <p:spPr bwMode="auto">
          <a:xfrm>
            <a:off x="6096643" y="795"/>
            <a:ext cx="3047357" cy="39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8A200406-D480-0166-86E4-D280A3F29D8A}"/>
              </a:ext>
            </a:extLst>
          </p:cNvPr>
          <p:cNvSpPr/>
          <p:nvPr/>
        </p:nvSpPr>
        <p:spPr>
          <a:xfrm>
            <a:off x="0" y="3969332"/>
            <a:ext cx="9144000" cy="11748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A7BAA01-5AA4-0F6C-8BB8-31588B3DD86D}"/>
              </a:ext>
            </a:extLst>
          </p:cNvPr>
          <p:cNvSpPr txBox="1">
            <a:spLocks/>
          </p:cNvSpPr>
          <p:nvPr/>
        </p:nvSpPr>
        <p:spPr>
          <a:xfrm>
            <a:off x="367206" y="4107451"/>
            <a:ext cx="7091299" cy="8985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2155825" algn="l"/>
              </a:tabLst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000" b="1" dirty="0">
                <a:solidFill>
                  <a:srgbClr val="FFFFFF"/>
                </a:solidFill>
                <a:latin typeface="Boucherie Block" panose="020F0502020204030204" pitchFamily="2" charset="0"/>
              </a:rPr>
              <a:t>ET NYSTEMT BERGEN</a:t>
            </a:r>
          </a:p>
        </p:txBody>
      </p:sp>
    </p:spTree>
    <p:extLst>
      <p:ext uri="{BB962C8B-B14F-4D97-AF65-F5344CB8AC3E}">
        <p14:creationId xmlns:p14="http://schemas.microsoft.com/office/powerpoint/2010/main" val="249438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snø, hus, himmel, utendørs">
            <a:extLst>
              <a:ext uri="{FF2B5EF4-FFF2-40B4-BE49-F238E27FC236}">
                <a16:creationId xmlns:a16="http://schemas.microsoft.com/office/drawing/2014/main" id="{B3D13A84-3A29-516C-5FEB-CB68EEB44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33780C-668A-5657-45B6-8D62289C8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8783044" cy="3667556"/>
          </a:xfrm>
        </p:spPr>
        <p:txBody>
          <a:bodyPr>
            <a:normAutofit/>
          </a:bodyPr>
          <a:lstStyle/>
          <a:p>
            <a:endParaRPr lang="nb-NO" dirty="0">
              <a:latin typeface="Avenir Next LT Pro" panose="020B0504020202020204" pitchFamily="34" charset="0"/>
            </a:endParaRPr>
          </a:p>
          <a:p>
            <a:pPr lvl="1"/>
            <a:endParaRPr lang="nb-NO" dirty="0">
              <a:latin typeface="Avenir Next LT Pro" panose="020B0504020202020204" pitchFamily="34" charset="0"/>
            </a:endParaRPr>
          </a:p>
          <a:p>
            <a:endParaRPr lang="nb-NO" dirty="0">
              <a:latin typeface="Avenir Next LT Pro" panose="020B0504020202020204" pitchFamily="34" charset="0"/>
            </a:endParaRPr>
          </a:p>
        </p:txBody>
      </p:sp>
      <p:sp>
        <p:nvSpPr>
          <p:cNvPr id="4" name="Bindepunkt 3">
            <a:extLst>
              <a:ext uri="{FF2B5EF4-FFF2-40B4-BE49-F238E27FC236}">
                <a16:creationId xmlns:a16="http://schemas.microsoft.com/office/drawing/2014/main" id="{862764EE-CAA7-58A7-37B8-EB2454C54B40}"/>
              </a:ext>
            </a:extLst>
          </p:cNvPr>
          <p:cNvSpPr/>
          <p:nvPr/>
        </p:nvSpPr>
        <p:spPr>
          <a:xfrm>
            <a:off x="483241" y="2328138"/>
            <a:ext cx="1845824" cy="1721796"/>
          </a:xfrm>
          <a:prstGeom prst="flowChartConnector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50" b="1" dirty="0">
                <a:latin typeface="+mj-lt"/>
              </a:rPr>
              <a:t>Bergen for alle</a:t>
            </a:r>
          </a:p>
        </p:txBody>
      </p:sp>
      <p:sp>
        <p:nvSpPr>
          <p:cNvPr id="5" name="Bindepunkt 4">
            <a:extLst>
              <a:ext uri="{FF2B5EF4-FFF2-40B4-BE49-F238E27FC236}">
                <a16:creationId xmlns:a16="http://schemas.microsoft.com/office/drawing/2014/main" id="{F6A52857-141A-EFAF-9374-5BDA3B7273A4}"/>
              </a:ext>
            </a:extLst>
          </p:cNvPr>
          <p:cNvSpPr/>
          <p:nvPr/>
        </p:nvSpPr>
        <p:spPr>
          <a:xfrm>
            <a:off x="4773686" y="2342893"/>
            <a:ext cx="1845824" cy="172179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50" b="1" dirty="0">
                <a:solidFill>
                  <a:schemeClr val="bg1"/>
                </a:solidFill>
                <a:latin typeface="+mj-lt"/>
              </a:rPr>
              <a:t>Bergen skaper muligheter</a:t>
            </a:r>
          </a:p>
        </p:txBody>
      </p:sp>
      <p:sp>
        <p:nvSpPr>
          <p:cNvPr id="6" name="Bindepunkt 5">
            <a:extLst>
              <a:ext uri="{FF2B5EF4-FFF2-40B4-BE49-F238E27FC236}">
                <a16:creationId xmlns:a16="http://schemas.microsoft.com/office/drawing/2014/main" id="{4F4D0E59-6BC9-2063-E5D7-8414329A0907}"/>
              </a:ext>
            </a:extLst>
          </p:cNvPr>
          <p:cNvSpPr/>
          <p:nvPr/>
        </p:nvSpPr>
        <p:spPr>
          <a:xfrm>
            <a:off x="2628464" y="2342893"/>
            <a:ext cx="1845824" cy="172179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50" b="1" dirty="0">
                <a:latin typeface="+mj-lt"/>
              </a:rPr>
              <a:t>Bergen med særpreg</a:t>
            </a:r>
          </a:p>
        </p:txBody>
      </p:sp>
      <p:sp>
        <p:nvSpPr>
          <p:cNvPr id="7" name="Bindepunkt 6">
            <a:extLst>
              <a:ext uri="{FF2B5EF4-FFF2-40B4-BE49-F238E27FC236}">
                <a16:creationId xmlns:a16="http://schemas.microsoft.com/office/drawing/2014/main" id="{0CD6F28F-A3EF-8B3B-14CB-DA5804F174B7}"/>
              </a:ext>
            </a:extLst>
          </p:cNvPr>
          <p:cNvSpPr/>
          <p:nvPr/>
        </p:nvSpPr>
        <p:spPr>
          <a:xfrm>
            <a:off x="6918909" y="2342893"/>
            <a:ext cx="1845824" cy="1721796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50" b="1" dirty="0">
                <a:solidFill>
                  <a:schemeClr val="tx1"/>
                </a:solidFill>
                <a:latin typeface="+mj-lt"/>
              </a:rPr>
              <a:t>Bergen for fremtiden</a:t>
            </a:r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1F5DD729-4A37-998C-0181-7415F4B94638}"/>
              </a:ext>
            </a:extLst>
          </p:cNvPr>
          <p:cNvSpPr/>
          <p:nvPr/>
        </p:nvSpPr>
        <p:spPr>
          <a:xfrm>
            <a:off x="695961" y="-204133"/>
            <a:ext cx="5511891" cy="120253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300" b="1" dirty="0">
                <a:solidFill>
                  <a:srgbClr val="002060"/>
                </a:solidFill>
                <a:latin typeface="Boucherie Block" panose="02000506000000020004" pitchFamily="2" charset="0"/>
              </a:rPr>
              <a:t>ET NYSTEMT BERGEN</a:t>
            </a:r>
          </a:p>
        </p:txBody>
      </p:sp>
    </p:spTree>
    <p:extLst>
      <p:ext uri="{BB962C8B-B14F-4D97-AF65-F5344CB8AC3E}">
        <p14:creationId xmlns:p14="http://schemas.microsoft.com/office/powerpoint/2010/main" val="29142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himmel, forsamling, tre&#10;&#10;Automatisk generert beskrivelse">
            <a:extLst>
              <a:ext uri="{FF2B5EF4-FFF2-40B4-BE49-F238E27FC236}">
                <a16:creationId xmlns:a16="http://schemas.microsoft.com/office/drawing/2014/main" id="{A129DAB0-27BA-9EF9-263E-0B7209690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6" name="Bindepunkt 5">
            <a:extLst>
              <a:ext uri="{FF2B5EF4-FFF2-40B4-BE49-F238E27FC236}">
                <a16:creationId xmlns:a16="http://schemas.microsoft.com/office/drawing/2014/main" id="{0737BCDA-0117-EC44-C93E-AABCD966845B}"/>
              </a:ext>
            </a:extLst>
          </p:cNvPr>
          <p:cNvSpPr/>
          <p:nvPr/>
        </p:nvSpPr>
        <p:spPr>
          <a:xfrm>
            <a:off x="273840" y="1229519"/>
            <a:ext cx="2686050" cy="2686050"/>
          </a:xfrm>
          <a:prstGeom prst="flowChartConnector">
            <a:avLst/>
          </a:prstGeom>
          <a:solidFill>
            <a:srgbClr val="CD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BERGEN </a:t>
            </a:r>
          </a:p>
          <a:p>
            <a:pPr algn="ctr"/>
            <a:r>
              <a:rPr lang="nb-NO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ALLE</a:t>
            </a:r>
          </a:p>
        </p:txBody>
      </p:sp>
      <p:sp>
        <p:nvSpPr>
          <p:cNvPr id="7" name="Bindepunkt 6">
            <a:extLst>
              <a:ext uri="{FF2B5EF4-FFF2-40B4-BE49-F238E27FC236}">
                <a16:creationId xmlns:a16="http://schemas.microsoft.com/office/drawing/2014/main" id="{DEBC4ED7-8B2D-A63A-796D-383E7A600BBB}"/>
              </a:ext>
            </a:extLst>
          </p:cNvPr>
          <p:cNvSpPr/>
          <p:nvPr/>
        </p:nvSpPr>
        <p:spPr>
          <a:xfrm>
            <a:off x="2959890" y="237135"/>
            <a:ext cx="1800225" cy="1704975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trygg og varm by</a:t>
            </a:r>
          </a:p>
        </p:txBody>
      </p:sp>
      <p:sp>
        <p:nvSpPr>
          <p:cNvPr id="8" name="Bindepunkt 7">
            <a:extLst>
              <a:ext uri="{FF2B5EF4-FFF2-40B4-BE49-F238E27FC236}">
                <a16:creationId xmlns:a16="http://schemas.microsoft.com/office/drawing/2014/main" id="{2A9F8EAD-ABC4-DE3D-B981-F39D542E4F74}"/>
              </a:ext>
            </a:extLst>
          </p:cNvPr>
          <p:cNvSpPr/>
          <p:nvPr/>
        </p:nvSpPr>
        <p:spPr>
          <a:xfrm>
            <a:off x="5019667" y="678672"/>
            <a:ext cx="1800225" cy="1704975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gode liv i Bergen</a:t>
            </a:r>
          </a:p>
        </p:txBody>
      </p:sp>
      <p:sp>
        <p:nvSpPr>
          <p:cNvPr id="9" name="Bindepunkt 8">
            <a:extLst>
              <a:ext uri="{FF2B5EF4-FFF2-40B4-BE49-F238E27FC236}">
                <a16:creationId xmlns:a16="http://schemas.microsoft.com/office/drawing/2014/main" id="{598A6D77-3ED0-B7F9-CC14-F062A0D3E37B}"/>
              </a:ext>
            </a:extLst>
          </p:cNvPr>
          <p:cNvSpPr/>
          <p:nvPr/>
        </p:nvSpPr>
        <p:spPr>
          <a:xfrm>
            <a:off x="3317759" y="2398334"/>
            <a:ext cx="1800225" cy="1704975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Levende bydeler og nabolag</a:t>
            </a:r>
          </a:p>
        </p:txBody>
      </p:sp>
      <p:sp>
        <p:nvSpPr>
          <p:cNvPr id="10" name="Bindepunkt 9">
            <a:extLst>
              <a:ext uri="{FF2B5EF4-FFF2-40B4-BE49-F238E27FC236}">
                <a16:creationId xmlns:a16="http://schemas.microsoft.com/office/drawing/2014/main" id="{043B3B94-E948-1777-2610-2C602EE92CF6}"/>
              </a:ext>
            </a:extLst>
          </p:cNvPr>
          <p:cNvSpPr/>
          <p:nvPr/>
        </p:nvSpPr>
        <p:spPr>
          <a:xfrm>
            <a:off x="6910387" y="1719262"/>
            <a:ext cx="1800225" cy="1704975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alle gode krefter i bruk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0898DCD-A09A-E3CB-2110-7CC782F1CC61}"/>
              </a:ext>
            </a:extLst>
          </p:cNvPr>
          <p:cNvSpPr txBox="1"/>
          <p:nvPr/>
        </p:nvSpPr>
        <p:spPr>
          <a:xfrm>
            <a:off x="7874547" y="4821096"/>
            <a:ext cx="1800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Eivind </a:t>
            </a:r>
            <a:r>
              <a:rPr lang="nb-NO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Senneset</a:t>
            </a:r>
            <a:endParaRPr lang="nb-NO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indepunkt 1">
            <a:extLst>
              <a:ext uri="{FF2B5EF4-FFF2-40B4-BE49-F238E27FC236}">
                <a16:creationId xmlns:a16="http://schemas.microsoft.com/office/drawing/2014/main" id="{47A925E9-05E7-5F59-D791-C5A1C7541CE9}"/>
              </a:ext>
            </a:extLst>
          </p:cNvPr>
          <p:cNvSpPr/>
          <p:nvPr/>
        </p:nvSpPr>
        <p:spPr>
          <a:xfrm>
            <a:off x="5330766" y="3223843"/>
            <a:ext cx="1800225" cy="1704975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Eldre som ressurs</a:t>
            </a:r>
          </a:p>
        </p:txBody>
      </p:sp>
    </p:spTree>
    <p:extLst>
      <p:ext uri="{BB962C8B-B14F-4D97-AF65-F5344CB8AC3E}">
        <p14:creationId xmlns:p14="http://schemas.microsoft.com/office/powerpoint/2010/main" val="43244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8036A35-05AD-D49A-BE8A-AD90570D4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sp>
        <p:nvSpPr>
          <p:cNvPr id="4" name="Bindepunkt 3">
            <a:extLst>
              <a:ext uri="{FF2B5EF4-FFF2-40B4-BE49-F238E27FC236}">
                <a16:creationId xmlns:a16="http://schemas.microsoft.com/office/drawing/2014/main" id="{3443B70E-D811-2BB3-592D-F6BECEB7D5FB}"/>
              </a:ext>
            </a:extLst>
          </p:cNvPr>
          <p:cNvSpPr/>
          <p:nvPr/>
        </p:nvSpPr>
        <p:spPr>
          <a:xfrm>
            <a:off x="379364" y="2806285"/>
            <a:ext cx="2133837" cy="2123281"/>
          </a:xfrm>
          <a:prstGeom prst="flowChartConnector">
            <a:avLst/>
          </a:prstGeom>
          <a:solidFill>
            <a:srgbClr val="CD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Bergenmed</a:t>
            </a:r>
            <a:r>
              <a:rPr lang="nb-NO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særpreg</a:t>
            </a:r>
          </a:p>
        </p:txBody>
      </p:sp>
      <p:sp>
        <p:nvSpPr>
          <p:cNvPr id="6" name="Bindepunkt 5">
            <a:extLst>
              <a:ext uri="{FF2B5EF4-FFF2-40B4-BE49-F238E27FC236}">
                <a16:creationId xmlns:a16="http://schemas.microsoft.com/office/drawing/2014/main" id="{F17EE865-75CE-E960-A350-919D254B661D}"/>
              </a:ext>
            </a:extLst>
          </p:cNvPr>
          <p:cNvSpPr/>
          <p:nvPr/>
        </p:nvSpPr>
        <p:spPr>
          <a:xfrm>
            <a:off x="573279" y="215522"/>
            <a:ext cx="2103625" cy="2080696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hjerte for Bergen og hverandre</a:t>
            </a:r>
          </a:p>
        </p:txBody>
      </p:sp>
      <p:sp>
        <p:nvSpPr>
          <p:cNvPr id="7" name="Bindepunkt 6">
            <a:extLst>
              <a:ext uri="{FF2B5EF4-FFF2-40B4-BE49-F238E27FC236}">
                <a16:creationId xmlns:a16="http://schemas.microsoft.com/office/drawing/2014/main" id="{589A4D4D-C887-308B-66AB-3A23B36DE461}"/>
              </a:ext>
            </a:extLst>
          </p:cNvPr>
          <p:cNvSpPr/>
          <p:nvPr/>
        </p:nvSpPr>
        <p:spPr>
          <a:xfrm>
            <a:off x="5264691" y="1476215"/>
            <a:ext cx="1864800" cy="1865307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Byen mellom fjord og fjell</a:t>
            </a:r>
          </a:p>
        </p:txBody>
      </p:sp>
      <p:sp>
        <p:nvSpPr>
          <p:cNvPr id="8" name="Bindepunkt 7">
            <a:extLst>
              <a:ext uri="{FF2B5EF4-FFF2-40B4-BE49-F238E27FC236}">
                <a16:creationId xmlns:a16="http://schemas.microsoft.com/office/drawing/2014/main" id="{0D308609-AA42-A6D8-2EF5-681445036C8C}"/>
              </a:ext>
            </a:extLst>
          </p:cNvPr>
          <p:cNvSpPr/>
          <p:nvPr/>
        </p:nvSpPr>
        <p:spPr>
          <a:xfrm>
            <a:off x="3250182" y="226613"/>
            <a:ext cx="1864800" cy="1864800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Kulturbyen</a:t>
            </a:r>
          </a:p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9936132-36CE-7C36-B37B-F7CC985A8FEA}"/>
              </a:ext>
            </a:extLst>
          </p:cNvPr>
          <p:cNvSpPr txBox="1"/>
          <p:nvPr/>
        </p:nvSpPr>
        <p:spPr>
          <a:xfrm>
            <a:off x="7723139" y="4872896"/>
            <a:ext cx="1800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Ann-Kristin Loodtz</a:t>
            </a:r>
          </a:p>
        </p:txBody>
      </p:sp>
      <p:sp>
        <p:nvSpPr>
          <p:cNvPr id="2" name="Bindepunkt 1">
            <a:extLst>
              <a:ext uri="{FF2B5EF4-FFF2-40B4-BE49-F238E27FC236}">
                <a16:creationId xmlns:a16="http://schemas.microsoft.com/office/drawing/2014/main" id="{AA17C056-B3DC-4499-535A-0D3B32B7F82F}"/>
              </a:ext>
            </a:extLst>
          </p:cNvPr>
          <p:cNvSpPr/>
          <p:nvPr/>
        </p:nvSpPr>
        <p:spPr>
          <a:xfrm>
            <a:off x="6867919" y="2951636"/>
            <a:ext cx="1864800" cy="1865307"/>
          </a:xfrm>
          <a:prstGeom prst="flowChartConnector">
            <a:avLst/>
          </a:prstGeom>
          <a:solidFill>
            <a:srgbClr val="EBD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Havbyen</a:t>
            </a:r>
            <a:endParaRPr lang="nb-NO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b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Bergen</a:t>
            </a:r>
          </a:p>
        </p:txBody>
      </p:sp>
    </p:spTree>
    <p:extLst>
      <p:ext uri="{BB962C8B-B14F-4D97-AF65-F5344CB8AC3E}">
        <p14:creationId xmlns:p14="http://schemas.microsoft.com/office/powerpoint/2010/main" val="1170222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7">
      <a:dk1>
        <a:sysClr val="windowText" lastClr="000000"/>
      </a:dk1>
      <a:lt1>
        <a:sysClr val="window" lastClr="FFFFFF"/>
      </a:lt1>
      <a:dk2>
        <a:srgbClr val="DC1E23"/>
      </a:dk2>
      <a:lt2>
        <a:srgbClr val="F2F2F2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164B81"/>
      </a:hlink>
      <a:folHlink>
        <a:srgbClr val="702C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5BCFB59B-848E-4F4E-99D0-7C6B66BA6DB2}"/>
    </a:ext>
  </a:extLst>
</a:theme>
</file>

<file path=ppt/theme/theme2.xml><?xml version="1.0" encoding="utf-8"?>
<a:theme xmlns:a="http://schemas.openxmlformats.org/drawingml/2006/main" name="1_Office-tema">
  <a:themeElements>
    <a:clrScheme name="Egendefinert 18">
      <a:dk1>
        <a:sysClr val="windowText" lastClr="000000"/>
      </a:dk1>
      <a:lt1>
        <a:sysClr val="window" lastClr="FFFFFF"/>
      </a:lt1>
      <a:dk2>
        <a:srgbClr val="DC1E23"/>
      </a:dk2>
      <a:lt2>
        <a:srgbClr val="F2F2F2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164B81"/>
      </a:hlink>
      <a:folHlink>
        <a:srgbClr val="702C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EF7BFC94-D88C-4E78-AF3D-A77A9ECA80AF}"/>
    </a:ext>
  </a:extLst>
</a:theme>
</file>

<file path=ppt/theme/theme3.xml><?xml version="1.0" encoding="utf-8"?>
<a:theme xmlns:a="http://schemas.openxmlformats.org/drawingml/2006/main" name="Rød">
  <a:themeElements>
    <a:clrScheme name="Egendefinert 19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E931510E-B776-4653-B449-A3EC2CF80B34}"/>
    </a:ext>
  </a:extLst>
</a:theme>
</file>

<file path=ppt/theme/theme4.xml><?xml version="1.0" encoding="utf-8"?>
<a:theme xmlns:a="http://schemas.openxmlformats.org/drawingml/2006/main" name="Lilla">
  <a:themeElements>
    <a:clrScheme name="Egendefinert 20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D8269FEC-89E6-4E9E-B484-2024A24E547C}"/>
    </a:ext>
  </a:extLst>
</a:theme>
</file>

<file path=ppt/theme/theme5.xml><?xml version="1.0" encoding="utf-8"?>
<a:theme xmlns:a="http://schemas.openxmlformats.org/drawingml/2006/main" name="Blå">
  <a:themeElements>
    <a:clrScheme name="Egendefinert 21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BF31B77D-D923-466F-AB46-F8563A7B699D}"/>
    </a:ext>
  </a:extLst>
</a:theme>
</file>

<file path=ppt/theme/theme6.xml><?xml version="1.0" encoding="utf-8"?>
<a:theme xmlns:a="http://schemas.openxmlformats.org/drawingml/2006/main" name="Svart">
  <a:themeElements>
    <a:clrScheme name="Egendefinert 23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BBA94B1C-3CD5-4BBE-A815-C6234252781A}"/>
    </a:ext>
  </a:extLst>
</a:theme>
</file>

<file path=ppt/theme/theme7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D0473BB7D2E6F4FBA366351BAABD518" ma:contentTypeVersion="22" ma:contentTypeDescription="Opprett et nytt dokument." ma:contentTypeScope="" ma:versionID="ec127279cb636d420d21d2dc098a600c">
  <xsd:schema xmlns:xsd="http://www.w3.org/2001/XMLSchema" xmlns:xs="http://www.w3.org/2001/XMLSchema" xmlns:p="http://schemas.microsoft.com/office/2006/metadata/properties" xmlns:ns2="2a982118-1f45-4a77-8a24-8bcac9ca426d" xmlns:ns3="484b1508-4c8c-468b-9f1d-6e3edd6e72a8" targetNamespace="http://schemas.microsoft.com/office/2006/metadata/properties" ma:root="true" ma:fieldsID="fc63bc451ab6e219e0c4f6791a86f79f" ns2:_="" ns3:_="">
    <xsd:import namespace="2a982118-1f45-4a77-8a24-8bcac9ca426d"/>
    <xsd:import namespace="484b1508-4c8c-468b-9f1d-6e3edd6e72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Klokkeslett" minOccurs="0"/>
                <xsd:element ref="ns2:Tid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982118-1f45-4a77-8a24-8bcac9ca42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Klokkeslett" ma:index="12" nillable="true" ma:displayName="Klokkeslett" ma:format="DateTime" ma:internalName="Klokkeslett">
      <xsd:simpleType>
        <xsd:restriction base="dms:DateTime"/>
      </xsd:simpleType>
    </xsd:element>
    <xsd:element name="Tid" ma:index="13" nillable="true" ma:displayName="Tid" ma:format="DateTime" ma:internalName="Tid">
      <xsd:simpleType>
        <xsd:restriction base="dms:DateTim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emerkelapper" ma:readOnly="false" ma:fieldId="{5cf76f15-5ced-4ddc-b409-7134ff3c332f}" ma:taxonomyMulti="true" ma:sspId="58b7fd7f-a84c-4463-96b0-c5d9876b7c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b1508-4c8c-468b-9f1d-6e3edd6e72a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470a0a2-9180-49c0-b732-12b7c99809d4}" ma:internalName="TaxCatchAll" ma:showField="CatchAllData" ma:web="484b1508-4c8c-468b-9f1d-6e3edd6e72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982118-1f45-4a77-8a24-8bcac9ca426d">
      <Terms xmlns="http://schemas.microsoft.com/office/infopath/2007/PartnerControls"/>
    </lcf76f155ced4ddcb4097134ff3c332f>
    <TaxCatchAll xmlns="484b1508-4c8c-468b-9f1d-6e3edd6e72a8" xsi:nil="true"/>
    <Klokkeslett xmlns="2a982118-1f45-4a77-8a24-8bcac9ca426d" xsi:nil="true"/>
    <Tid xmlns="2a982118-1f45-4a77-8a24-8bcac9ca426d" xsi:nil="true"/>
  </documentManagement>
</p:properties>
</file>

<file path=customXml/itemProps1.xml><?xml version="1.0" encoding="utf-8"?>
<ds:datastoreItem xmlns:ds="http://schemas.openxmlformats.org/officeDocument/2006/customXml" ds:itemID="{BE01584A-87AF-4541-AD78-F6E9F70E32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982118-1f45-4a77-8a24-8bcac9ca426d"/>
    <ds:schemaRef ds:uri="484b1508-4c8c-468b-9f1d-6e3edd6e72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F341BE-FCEF-4AC8-980C-63738F6D92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D84FE9-90BD-413A-BD1B-E5F8442116C9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b49e3574-b1fc-4f30-ab7a-aaa2149590db"/>
    <ds:schemaRef ds:uri="03b76731-a122-4b69-a53e-aefdb3fd16aa"/>
    <ds:schemaRef ds:uri="http://purl.org/dc/terms/"/>
    <ds:schemaRef ds:uri="http://schemas.openxmlformats.org/package/2006/metadata/core-properties"/>
    <ds:schemaRef ds:uri="http://www.w3.org/XML/1998/namespace"/>
    <ds:schemaRef ds:uri="2a982118-1f45-4a77-8a24-8bcac9ca426d"/>
    <ds:schemaRef ds:uri="484b1508-4c8c-468b-9f1d-6e3edd6e72a8"/>
  </ds:schemaRefs>
</ds:datastoreItem>
</file>

<file path=docMetadata/LabelInfo.xml><?xml version="1.0" encoding="utf-8"?>
<clbl:labelList xmlns:clbl="http://schemas.microsoft.com/office/2020/mipLabelMetadata">
  <clbl:label id="{d41caaa9-a41a-4e0f-9bf6-05cd1f48d271}" enabled="0" method="" siteId="{d41caaa9-a41a-4e0f-9bf6-05cd1f48d2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PP_MAL_NORSK</Template>
  <TotalTime>893</TotalTime>
  <Words>800</Words>
  <Application>Microsoft Office PowerPoint</Application>
  <PresentationFormat>Egendefinert</PresentationFormat>
  <Paragraphs>152</Paragraphs>
  <Slides>12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7</vt:i4>
      </vt:variant>
      <vt:variant>
        <vt:lpstr>Lysbildetitler</vt:lpstr>
      </vt:variant>
      <vt:variant>
        <vt:i4>12</vt:i4>
      </vt:variant>
    </vt:vector>
  </HeadingPairs>
  <TitlesOfParts>
    <vt:vector size="27" baseType="lpstr">
      <vt:lpstr>Aptos</vt:lpstr>
      <vt:lpstr>Aptos Display</vt:lpstr>
      <vt:lpstr>Arial</vt:lpstr>
      <vt:lpstr>Avenir Next LT Pro</vt:lpstr>
      <vt:lpstr>Boucherie Block</vt:lpstr>
      <vt:lpstr>Calibri</vt:lpstr>
      <vt:lpstr>Copperplate Gothic Bold</vt:lpstr>
      <vt:lpstr>Wingdings</vt:lpstr>
      <vt:lpstr>Office-tema</vt:lpstr>
      <vt:lpstr>1_Office-tema</vt:lpstr>
      <vt:lpstr>Rød</vt:lpstr>
      <vt:lpstr>Lilla</vt:lpstr>
      <vt:lpstr>Blå</vt:lpstr>
      <vt:lpstr>Svart</vt:lpstr>
      <vt:lpstr>2_Office-tema</vt:lpstr>
      <vt:lpstr>Ny KPS for BERGEN</vt:lpstr>
      <vt:lpstr>PowerPoint-presentasjon</vt:lpstr>
      <vt:lpstr>Videre fremdrift for samfunnsdelen</vt:lpstr>
      <vt:lpstr>Om utkast til ny samfunnsdel</vt:lpstr>
      <vt:lpstr>Hovedutfordringer</vt:lpstr>
      <vt:lpstr>ET NYSTEMT BERGEN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Vi gleder oss til alle innspill 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Utkast til kommuneplanens samfunnsdel for Bergen</dc:title>
  <dc:creator>Buller, Andrew</dc:creator>
  <cp:lastModifiedBy>Jørgensen, Birgitte Teglgaard</cp:lastModifiedBy>
  <cp:revision>36</cp:revision>
  <cp:lastPrinted>2025-01-15T14:48:51Z</cp:lastPrinted>
  <dcterms:created xsi:type="dcterms:W3CDTF">2025-01-08T12:07:06Z</dcterms:created>
  <dcterms:modified xsi:type="dcterms:W3CDTF">2025-01-17T08:34:13Z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0x010100FD0473BB7D2E6F4FBA366351BAABD518</vt:lpwstr>
  </property>
  <property fmtid="{D5CDD505-2E9C-101B-9397-08002B2CF9AE}" pid="3" name="MediaServiceImageTags">
    <vt:lpwstr/>
  </property>
</Properties>
</file>