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</p:sldIdLst>
  <p:sldSz cy="9906000" cx="6858000"/>
  <p:notesSz cx="6858000" cy="9144000"/>
  <p:embeddedFontLst>
    <p:embeddedFont>
      <p:font typeface="Amatic SC"/>
      <p:regular r:id="rId8"/>
      <p:bold r:id="rId9"/>
    </p:embeddedFont>
    <p:embeddedFont>
      <p:font typeface="Century Gothic"/>
      <p:regular r:id="rId10"/>
      <p:bold r:id="rId11"/>
      <p:italic r:id="rId12"/>
      <p:boldItalic r:id="rId1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4" roundtripDataSignature="AMtx7misvxs0zrd1ULCQUFkGfpcVUUrWN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F5D7F569-F87B-4FB7-9900-6AB009D756B7}">
  <a:tblStyle styleId="{F5D7F569-F87B-4FB7-9900-6AB009D756B7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CenturyGothic-bold.fntdata"/><Relationship Id="rId10" Type="http://schemas.openxmlformats.org/officeDocument/2006/relationships/font" Target="fonts/CenturyGothic-regular.fntdata"/><Relationship Id="rId13" Type="http://schemas.openxmlformats.org/officeDocument/2006/relationships/font" Target="fonts/CenturyGothic-boldItalic.fntdata"/><Relationship Id="rId12" Type="http://schemas.openxmlformats.org/officeDocument/2006/relationships/font" Target="fonts/CenturyGothic-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font" Target="fonts/AmaticSC-bold.fntdata"/><Relationship Id="rId14" Type="http://customschemas.google.com/relationships/presentationmetadata" Target="meta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font" Target="fonts/AmaticSC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b9489c1bbc_0_3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2" name="Google Shape;82;g2b9489c1bbc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3142cccfbde_0_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2" name="Google Shape;102;g3142cccfbde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tel og innhold" type="obj">
  <p:cSld name="OBJECT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4"/>
          <p:cNvSpPr txBox="1"/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4"/>
          <p:cNvSpPr txBox="1"/>
          <p:nvPr>
            <p:ph idx="1" type="body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" name="Google Shape;14;p4"/>
          <p:cNvSpPr txBox="1"/>
          <p:nvPr>
            <p:ph idx="10" type="dt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4"/>
          <p:cNvSpPr txBox="1"/>
          <p:nvPr>
            <p:ph idx="11" type="ftr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4"/>
          <p:cNvSpPr txBox="1"/>
          <p:nvPr>
            <p:ph idx="12" type="sldNum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ddrett teks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/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2"/>
          <p:cNvSpPr txBox="1"/>
          <p:nvPr>
            <p:ph idx="1" type="body"/>
          </p:nvPr>
        </p:nvSpPr>
        <p:spPr>
          <a:xfrm rot="5400000">
            <a:off x="286367" y="2822135"/>
            <a:ext cx="6285266" cy="59150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2"/>
          <p:cNvSpPr txBox="1"/>
          <p:nvPr>
            <p:ph idx="10" type="dt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2"/>
          <p:cNvSpPr txBox="1"/>
          <p:nvPr>
            <p:ph idx="11" type="ftr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2"/>
          <p:cNvSpPr txBox="1"/>
          <p:nvPr>
            <p:ph idx="12" type="sldNum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ddrett tittel og teks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/>
          <p:nvPr>
            <p:ph type="title"/>
          </p:nvPr>
        </p:nvSpPr>
        <p:spPr>
          <a:xfrm rot="5400000">
            <a:off x="1449696" y="3985464"/>
            <a:ext cx="8394877" cy="147875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3"/>
          <p:cNvSpPr txBox="1"/>
          <p:nvPr>
            <p:ph idx="1" type="body"/>
          </p:nvPr>
        </p:nvSpPr>
        <p:spPr>
          <a:xfrm rot="5400000">
            <a:off x="-1550679" y="2549570"/>
            <a:ext cx="8394877" cy="43505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3"/>
          <p:cNvSpPr txBox="1"/>
          <p:nvPr>
            <p:ph idx="10" type="dt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3"/>
          <p:cNvSpPr txBox="1"/>
          <p:nvPr>
            <p:ph idx="11" type="ftr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3"/>
          <p:cNvSpPr txBox="1"/>
          <p:nvPr>
            <p:ph idx="12" type="sldNum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tellysbilde" type="title">
  <p:cSld name="TITLE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ctrTitle"/>
          </p:nvPr>
        </p:nvSpPr>
        <p:spPr>
          <a:xfrm>
            <a:off x="514350" y="1621191"/>
            <a:ext cx="5829300" cy="344875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" type="subTitle"/>
          </p:nvPr>
        </p:nvSpPr>
        <p:spPr>
          <a:xfrm>
            <a:off x="857250" y="5202944"/>
            <a:ext cx="5143500" cy="23916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20" name="Google Shape;20;p3"/>
          <p:cNvSpPr txBox="1"/>
          <p:nvPr>
            <p:ph idx="10" type="dt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11" type="ftr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loverskrift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467916" y="2469624"/>
            <a:ext cx="5915025" cy="41206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467916" y="6629226"/>
            <a:ext cx="5915025" cy="2166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5"/>
          <p:cNvSpPr txBox="1"/>
          <p:nvPr>
            <p:ph idx="10" type="dt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1" type="ftr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o innholdsdeler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" type="body"/>
          </p:nvPr>
        </p:nvSpPr>
        <p:spPr>
          <a:xfrm>
            <a:off x="471488" y="2637014"/>
            <a:ext cx="2914650" cy="62852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2" type="body"/>
          </p:nvPr>
        </p:nvSpPr>
        <p:spPr>
          <a:xfrm>
            <a:off x="3471863" y="2637014"/>
            <a:ext cx="2914650" cy="62852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6"/>
          <p:cNvSpPr txBox="1"/>
          <p:nvPr>
            <p:ph idx="10" type="dt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6"/>
          <p:cNvSpPr txBox="1"/>
          <p:nvPr>
            <p:ph idx="11" type="ftr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mmenligning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>
            <p:ph type="title"/>
          </p:nvPr>
        </p:nvSpPr>
        <p:spPr>
          <a:xfrm>
            <a:off x="472381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1" type="body"/>
          </p:nvPr>
        </p:nvSpPr>
        <p:spPr>
          <a:xfrm>
            <a:off x="472381" y="2428347"/>
            <a:ext cx="2901255" cy="119009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b="1" sz="135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39" name="Google Shape;39;p7"/>
          <p:cNvSpPr txBox="1"/>
          <p:nvPr>
            <p:ph idx="2" type="body"/>
          </p:nvPr>
        </p:nvSpPr>
        <p:spPr>
          <a:xfrm>
            <a:off x="472381" y="3618442"/>
            <a:ext cx="2901255" cy="53221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3" type="body"/>
          </p:nvPr>
        </p:nvSpPr>
        <p:spPr>
          <a:xfrm>
            <a:off x="3471863" y="2428347"/>
            <a:ext cx="2915543" cy="119009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b="1" sz="135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41" name="Google Shape;41;p7"/>
          <p:cNvSpPr txBox="1"/>
          <p:nvPr>
            <p:ph idx="4" type="body"/>
          </p:nvPr>
        </p:nvSpPr>
        <p:spPr>
          <a:xfrm>
            <a:off x="3471863" y="3618442"/>
            <a:ext cx="2915543" cy="53221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0" type="dt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7"/>
          <p:cNvSpPr txBox="1"/>
          <p:nvPr>
            <p:ph idx="11" type="ftr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7"/>
          <p:cNvSpPr txBox="1"/>
          <p:nvPr>
            <p:ph idx="12" type="sldNum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re tittel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/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10" type="dt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11" type="ftr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12" type="sldNum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omt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 txBox="1"/>
          <p:nvPr>
            <p:ph idx="10" type="dt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9"/>
          <p:cNvSpPr txBox="1"/>
          <p:nvPr>
            <p:ph idx="11" type="ftr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9"/>
          <p:cNvSpPr txBox="1"/>
          <p:nvPr>
            <p:ph idx="12" type="sldNum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nhold med tekst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/>
          <p:nvPr>
            <p:ph type="title"/>
          </p:nvPr>
        </p:nvSpPr>
        <p:spPr>
          <a:xfrm>
            <a:off x="472381" y="660400"/>
            <a:ext cx="2211884" cy="2311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0"/>
          <p:cNvSpPr txBox="1"/>
          <p:nvPr>
            <p:ph idx="1" type="body"/>
          </p:nvPr>
        </p:nvSpPr>
        <p:spPr>
          <a:xfrm>
            <a:off x="2915543" y="1426283"/>
            <a:ext cx="3471863" cy="70396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indent="-32385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indent="-32385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57" name="Google Shape;57;p10"/>
          <p:cNvSpPr txBox="1"/>
          <p:nvPr>
            <p:ph idx="2" type="body"/>
          </p:nvPr>
        </p:nvSpPr>
        <p:spPr>
          <a:xfrm>
            <a:off x="472381" y="2971800"/>
            <a:ext cx="2211884" cy="55056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/>
        </p:txBody>
      </p:sp>
      <p:sp>
        <p:nvSpPr>
          <p:cNvPr id="58" name="Google Shape;58;p10"/>
          <p:cNvSpPr txBox="1"/>
          <p:nvPr>
            <p:ph idx="10" type="dt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0"/>
          <p:cNvSpPr txBox="1"/>
          <p:nvPr>
            <p:ph idx="11" type="ftr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0"/>
          <p:cNvSpPr txBox="1"/>
          <p:nvPr>
            <p:ph idx="12" type="sldNum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lde med tekst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/>
          <p:nvPr>
            <p:ph type="title"/>
          </p:nvPr>
        </p:nvSpPr>
        <p:spPr>
          <a:xfrm>
            <a:off x="472381" y="660400"/>
            <a:ext cx="2211884" cy="2311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1"/>
          <p:cNvSpPr/>
          <p:nvPr>
            <p:ph idx="2" type="pic"/>
          </p:nvPr>
        </p:nvSpPr>
        <p:spPr>
          <a:xfrm>
            <a:off x="2915543" y="1426283"/>
            <a:ext cx="3471863" cy="7039681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/>
          <p:nvPr>
            <p:ph idx="1" type="body"/>
          </p:nvPr>
        </p:nvSpPr>
        <p:spPr>
          <a:xfrm>
            <a:off x="472381" y="2971800"/>
            <a:ext cx="2211884" cy="55056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/>
        </p:txBody>
      </p:sp>
      <p:sp>
        <p:nvSpPr>
          <p:cNvPr id="65" name="Google Shape;65;p11"/>
          <p:cNvSpPr txBox="1"/>
          <p:nvPr>
            <p:ph idx="10" type="dt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1"/>
          <p:cNvSpPr txBox="1"/>
          <p:nvPr>
            <p:ph idx="11" type="ftr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1"/>
          <p:cNvSpPr txBox="1"/>
          <p:nvPr>
            <p:ph idx="12" type="sldNum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/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2"/>
          <p:cNvSpPr txBox="1"/>
          <p:nvPr>
            <p:ph idx="1" type="body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2"/>
          <p:cNvSpPr txBox="1"/>
          <p:nvPr>
            <p:ph idx="10" type="dt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2"/>
          <p:cNvSpPr txBox="1"/>
          <p:nvPr>
            <p:ph idx="11" type="ftr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2"/>
          <p:cNvSpPr txBox="1"/>
          <p:nvPr>
            <p:ph idx="12" type="sldNum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jpg"/><Relationship Id="rId4" Type="http://schemas.openxmlformats.org/officeDocument/2006/relationships/image" Target="../media/image4.jpg"/><Relationship Id="rId5" Type="http://schemas.openxmlformats.org/officeDocument/2006/relationships/image" Target="../media/image3.jpg"/><Relationship Id="rId6" Type="http://schemas.openxmlformats.org/officeDocument/2006/relationships/image" Target="../media/image6.jpg"/><Relationship Id="rId7" Type="http://schemas.openxmlformats.org/officeDocument/2006/relationships/image" Target="../media/image5.jpg"/><Relationship Id="rId8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4" name="Google Shape;84;g2b9489c1bbc_0_34"/>
          <p:cNvGraphicFramePr/>
          <p:nvPr/>
        </p:nvGraphicFramePr>
        <p:xfrm>
          <a:off x="375800" y="53213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{F5D7F569-F87B-4FB7-9900-6AB009D756B7}</a:tableStyleId>
              </a:tblPr>
              <a:tblGrid>
                <a:gridCol w="1208650"/>
                <a:gridCol w="1208650"/>
                <a:gridCol w="1208650"/>
                <a:gridCol w="1177075"/>
                <a:gridCol w="1240225"/>
              </a:tblGrid>
              <a:tr h="4788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b="1" lang="no-NO" sz="1900" u="none" cap="none" strike="noStrike">
                          <a:latin typeface="Amatic SC"/>
                          <a:ea typeface="Amatic SC"/>
                          <a:cs typeface="Amatic SC"/>
                          <a:sym typeface="Amatic SC"/>
                        </a:rPr>
                        <a:t>-</a:t>
                      </a:r>
                      <a:endParaRPr b="1" sz="1900" u="none" cap="none" strike="noStrike">
                        <a:latin typeface="Amatic SC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T="91425" marB="91425" marR="91425" marL="91425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t/>
                      </a:r>
                      <a:endParaRPr b="1" sz="1900" u="none" cap="none" strike="noStrike">
                        <a:latin typeface="Amatic SC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T="91425" marB="91425" marR="91425" marL="91425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t/>
                      </a:r>
                      <a:endParaRPr b="1" sz="1900" u="none" cap="none" strike="noStrike">
                        <a:latin typeface="Amatic SC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T="91425" marB="91425" marR="91425" marL="91425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solidFill>
                      <a:schemeClr val="accent5"/>
                    </a:solidFill>
                  </a:tcPr>
                </a:tc>
              </a:tr>
              <a:tr h="27340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no-NO" sz="11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Innelek</a:t>
                      </a:r>
                      <a:endParaRPr sz="1100" u="none" cap="none" strike="noStrik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no-NO" sz="11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Samling Ø-ø</a:t>
                      </a:r>
                      <a:endParaRPr sz="1100" u="none" cap="none" strike="noStrik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no-NO" sz="11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Arbeidsøkt</a:t>
                      </a:r>
                      <a:endParaRPr sz="1100" u="none" cap="none" strike="noStrik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no-NO" sz="11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Utelek</a:t>
                      </a:r>
                      <a:endParaRPr sz="1100" u="none" cap="none" strike="noStrik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no-NO" sz="11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Spisetid </a:t>
                      </a:r>
                      <a:endParaRPr sz="1100" u="none" cap="none" strike="noStrik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no-NO" sz="11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Storefri</a:t>
                      </a:r>
                      <a:endParaRPr sz="1100" u="none" cap="none" strike="noStrik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no-NO" sz="11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Stasjoner Ø-ø</a:t>
                      </a:r>
                      <a:endParaRPr sz="1100" u="none" cap="none" strike="noStrik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no-NO" sz="11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Innelek</a:t>
                      </a:r>
                      <a:endParaRPr sz="1100" u="none" cap="none" strike="noStrik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no-NO" sz="11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Samling</a:t>
                      </a:r>
                      <a:endParaRPr b="1" sz="1100" u="none" cap="none" strike="noStrike">
                        <a:solidFill>
                          <a:srgbClr val="FF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no-NO" sz="11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Arbeidsøkt</a:t>
                      </a:r>
                      <a:endParaRPr sz="1100" u="none" cap="none" strike="noStrik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no-NO" sz="11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Utelek</a:t>
                      </a:r>
                      <a:endParaRPr sz="1100" u="none" cap="none" strike="noStrik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no-NO" sz="11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Spisetid</a:t>
                      </a:r>
                      <a:endParaRPr sz="1100" u="none" cap="none" strike="noStrik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br>
                        <a:rPr lang="no-NO" sz="11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</a:br>
                      <a:r>
                        <a:rPr lang="no-NO" sz="11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Innelek</a:t>
                      </a:r>
                      <a:endParaRPr sz="1100" u="none" cap="none" strike="noStrik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br>
                        <a:rPr lang="no-NO" sz="11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</a:br>
                      <a:r>
                        <a:rPr lang="no-NO" sz="11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Musikk</a:t>
                      </a:r>
                      <a:endParaRPr sz="1100" u="none" cap="none" strike="noStrik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no-NO" sz="900" u="none" cap="none" strike="noStrike">
                          <a:solidFill>
                            <a:srgbClr val="FF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Skoleslutt 12:15</a:t>
                      </a:r>
                      <a:endParaRPr b="1" sz="900" u="none" cap="none" strike="noStrike">
                        <a:solidFill>
                          <a:srgbClr val="FF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no-NO" sz="11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Innelek</a:t>
                      </a:r>
                      <a:endParaRPr sz="1100" u="none" cap="none" strike="noStrik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no-NO" sz="11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Samling</a:t>
                      </a:r>
                      <a:endParaRPr sz="1100" u="none" cap="none" strike="noStrik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no-NO" sz="11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Arbeidsøkt</a:t>
                      </a:r>
                      <a:endParaRPr sz="1100" u="none" cap="none" strike="noStrik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no-NO" sz="11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Utelek</a:t>
                      </a:r>
                      <a:endParaRPr sz="1100" u="none" cap="none" strike="noStrik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no-NO" sz="11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Spisetid </a:t>
                      </a:r>
                      <a:endParaRPr sz="1100" u="none" cap="none" strike="noStrik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br>
                        <a:rPr lang="no-NO" sz="11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</a:br>
                      <a:r>
                        <a:rPr b="1" lang="no-NO" sz="11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Storefri</a:t>
                      </a:r>
                      <a:endParaRPr b="1" sz="1100" u="none" cap="none" strike="noStrik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no-NO" sz="11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Stasjoner </a:t>
                      </a:r>
                      <a:endParaRPr sz="11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no-NO" sz="1100">
                          <a:solidFill>
                            <a:srgbClr val="FF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</a:t>
                      </a:r>
                      <a:r>
                        <a:rPr b="1" lang="no-NO" sz="1100">
                          <a:solidFill>
                            <a:srgbClr val="FF99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</a:t>
                      </a:r>
                      <a:r>
                        <a:rPr b="1" lang="no-NO" sz="1100">
                          <a:solidFill>
                            <a:srgbClr val="6AA84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</a:t>
                      </a:r>
                      <a:r>
                        <a:rPr b="1" lang="no-NO" sz="1100">
                          <a:solidFill>
                            <a:srgbClr val="45818E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-</a:t>
                      </a:r>
                      <a:r>
                        <a:rPr b="1" lang="no-NO" sz="1100">
                          <a:solidFill>
                            <a:srgbClr val="4A86E8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</a:t>
                      </a:r>
                      <a:r>
                        <a:rPr b="1" lang="no-NO" sz="1100">
                          <a:solidFill>
                            <a:srgbClr val="FF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</a:t>
                      </a:r>
                      <a:r>
                        <a:rPr b="1" lang="no-NO" sz="1100">
                          <a:solidFill>
                            <a:srgbClr val="B45F06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G</a:t>
                      </a:r>
                      <a:r>
                        <a:rPr b="1" lang="no-NO" sz="1100">
                          <a:solidFill>
                            <a:srgbClr val="0000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E</a:t>
                      </a:r>
                      <a:r>
                        <a:rPr b="1" lang="no-NO" sz="1100">
                          <a:solidFill>
                            <a:srgbClr val="A64D79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R</a:t>
                      </a:r>
                      <a:r>
                        <a:rPr b="1" lang="no-NO" sz="1100">
                          <a:solidFill>
                            <a:schemeClr val="accent6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 </a:t>
                      </a:r>
                      <a:r>
                        <a:rPr b="1" lang="no-NO" sz="1100">
                          <a:solidFill>
                            <a:srgbClr val="38761D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F</a:t>
                      </a:r>
                      <a:r>
                        <a:rPr b="1" lang="no-NO" sz="1100">
                          <a:solidFill>
                            <a:srgbClr val="134F5C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E</a:t>
                      </a:r>
                      <a:r>
                        <a:rPr b="1" lang="no-NO" sz="1100">
                          <a:solidFill>
                            <a:srgbClr val="674EA7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</a:t>
                      </a:r>
                      <a:r>
                        <a:rPr b="1" lang="no-NO" sz="1100">
                          <a:solidFill>
                            <a:srgbClr val="B45F06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</a:t>
                      </a:r>
                      <a:endParaRPr sz="1100" u="none" cap="none" strike="noStrik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no-NO" sz="11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Innelek</a:t>
                      </a:r>
                      <a:endParaRPr sz="1100" u="none" cap="none" strike="noStrik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no-NO" sz="11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Samling H-h</a:t>
                      </a:r>
                      <a:endParaRPr sz="1100" u="none" cap="none" strike="noStrik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no-NO" sz="11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Arbeidsøkt</a:t>
                      </a:r>
                      <a:endParaRPr sz="1100" u="none" cap="none" strike="noStrik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no-NO" sz="11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Utelek</a:t>
                      </a:r>
                      <a:endParaRPr sz="1100" u="none" cap="none" strike="noStrik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no-NO" sz="11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Spisetid</a:t>
                      </a:r>
                      <a:endParaRPr sz="1100" u="none" cap="none" strike="noStrik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no-NO" sz="11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Innelek</a:t>
                      </a:r>
                      <a:endParaRPr sz="1100" u="none" cap="none" strike="noStrik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no-NO" sz="11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Uteskole </a:t>
                      </a:r>
                      <a:endParaRPr sz="1100" u="none" cap="none" strike="noStrik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no-NO" sz="1100" u="none" cap="none" strike="noStrike">
                          <a:solidFill>
                            <a:schemeClr val="dk1"/>
                          </a:solidFill>
                        </a:rPr>
                        <a:t>Klær etter vær </a:t>
                      </a:r>
                      <a:r>
                        <a:rPr lang="no-NO" sz="1100" u="none" cap="none" strike="noStrik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🙂</a:t>
                      </a:r>
                      <a:endParaRPr b="1" sz="11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no-NO" sz="11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Innelek</a:t>
                      </a:r>
                      <a:endParaRPr sz="1100" u="none" cap="none" strike="noStrik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no-NO" sz="11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Samling</a:t>
                      </a:r>
                      <a:endParaRPr sz="1100" u="none" cap="none" strike="noStrik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no-NO" sz="11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Arbeidsøkt engelsk</a:t>
                      </a:r>
                      <a:endParaRPr sz="1100" u="none" cap="none" strike="noStrik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no-NO" sz="11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Utelek</a:t>
                      </a:r>
                      <a:endParaRPr sz="1100" u="none" cap="none" strike="noStrik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no-NO" sz="11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Spisetid</a:t>
                      </a:r>
                      <a:endParaRPr sz="1100" u="none" cap="none" strike="noStrik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no-NO" sz="11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Storefri</a:t>
                      </a:r>
                      <a:endParaRPr b="1" sz="1100" u="none" cap="none" strike="noStrik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br>
                        <a:rPr lang="no-NO" sz="11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</a:br>
                      <a:r>
                        <a:rPr lang="no-NO" sz="11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Forming</a:t>
                      </a:r>
                      <a:endParaRPr b="1" sz="1100" u="none" cap="none" strike="noStrik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/>
                </a:tc>
              </a:tr>
              <a:tr h="379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no-NO" sz="11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SFO</a:t>
                      </a:r>
                      <a:endParaRPr b="1" sz="1100" u="none" cap="none" strike="noStrik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no-NO" sz="11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Utelek</a:t>
                      </a:r>
                      <a:endParaRPr sz="1100" u="none" cap="none" strike="noStrik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no-NO" sz="11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Lunsj</a:t>
                      </a:r>
                      <a:endParaRPr sz="1100" u="none" cap="none" strike="noStrik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no-NO" sz="11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Skolehagen</a:t>
                      </a:r>
                      <a:endParaRPr sz="1100" u="none" cap="none" strike="noStrik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no-NO" sz="11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Innelek/Utelek</a:t>
                      </a:r>
                      <a:endParaRPr sz="1100" u="none" cap="none" strike="noStrik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no-NO" sz="11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SFO</a:t>
                      </a:r>
                      <a:endParaRPr b="1" sz="1100" u="none" cap="none" strike="noStrik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no-NO" sz="11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Utelek /kunst</a:t>
                      </a:r>
                      <a:endParaRPr sz="1100" u="none" cap="none" strike="noStrik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no-NO" sz="11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Lunsj</a:t>
                      </a:r>
                      <a:endParaRPr sz="1100" u="none" cap="none" strike="noStrik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no-NO" sz="11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Utelek/innelek</a:t>
                      </a:r>
                      <a:endParaRPr sz="1100" u="none" cap="none" strike="noStrik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no-NO" sz="11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SFO</a:t>
                      </a:r>
                      <a:endParaRPr b="1" sz="1100" u="none" cap="none" strike="noStrik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no-NO" sz="11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Utelek</a:t>
                      </a:r>
                      <a:endParaRPr sz="1100" u="none" cap="none" strike="noStrik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no-NO" sz="11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Lunsj</a:t>
                      </a:r>
                      <a:endParaRPr sz="1100" u="none" cap="none" strike="noStrik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no-NO" sz="11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Kunst</a:t>
                      </a:r>
                      <a:endParaRPr sz="1100" u="none" cap="none" strike="noStrik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no-NO" sz="11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Utelek/innelek</a:t>
                      </a:r>
                      <a:endParaRPr b="1" sz="1100" u="none" cap="none" strike="noStrik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no-NO" sz="11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SFO</a:t>
                      </a:r>
                      <a:endParaRPr b="1" sz="1100" u="none" cap="none" strike="noStrik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no-NO" sz="11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Lunsj</a:t>
                      </a:r>
                      <a:endParaRPr sz="1100" u="none" cap="none" strike="noStrik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no-NO" sz="11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Skolehage: lage naturvev</a:t>
                      </a:r>
                      <a:endParaRPr sz="11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no-NO" sz="11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Utelek/innelek</a:t>
                      </a:r>
                      <a:endParaRPr sz="1100" u="none" cap="none" strike="noStrik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no-NO" sz="11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SFO</a:t>
                      </a:r>
                      <a:endParaRPr b="1" sz="1100" u="none" cap="none" strike="noStrik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no-NO" sz="11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Utelek: </a:t>
                      </a:r>
                      <a:endParaRPr sz="1100" u="none" cap="none" strike="noStrik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no-NO" sz="11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Rødt lys</a:t>
                      </a:r>
                      <a:r>
                        <a:rPr lang="no-NO" sz="11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/tikken</a:t>
                      </a:r>
                      <a:endParaRPr sz="1100" u="none" cap="none" strike="noStrik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no-NO" sz="11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Varml</a:t>
                      </a:r>
                      <a:r>
                        <a:rPr lang="no-NO" sz="11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unsj</a:t>
                      </a:r>
                      <a:endParaRPr sz="1100" u="none" cap="none" strike="noStrik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no-NO" sz="11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Utelek/Innelek</a:t>
                      </a:r>
                      <a:endParaRPr sz="1100" u="none" cap="none" strike="noStrik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85" name="Google Shape;85;g2b9489c1bbc_0_34"/>
          <p:cNvSpPr txBox="1"/>
          <p:nvPr/>
        </p:nvSpPr>
        <p:spPr>
          <a:xfrm>
            <a:off x="396825" y="5267425"/>
            <a:ext cx="11244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no-NO" sz="1900" u="none" cap="none" strike="noStrik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mandag</a:t>
            </a:r>
            <a:endParaRPr b="1" i="0" sz="1400" u="none" cap="none" strike="noStrike">
              <a:solidFill>
                <a:schemeClr val="dk1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no-NO" sz="1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08.30-13.10</a:t>
            </a:r>
            <a:endParaRPr b="0" i="0" sz="12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6" name="Google Shape;86;g2b9489c1bbc_0_34"/>
          <p:cNvSpPr txBox="1"/>
          <p:nvPr/>
        </p:nvSpPr>
        <p:spPr>
          <a:xfrm>
            <a:off x="1616025" y="5267425"/>
            <a:ext cx="11244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no-NO" sz="1900" u="none" cap="none" strike="noStrik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tirsdag</a:t>
            </a:r>
            <a:endParaRPr b="1" i="0" sz="1400" u="none" cap="none" strike="noStrike">
              <a:solidFill>
                <a:schemeClr val="dk1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no-NO" sz="1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08.30-12.15</a:t>
            </a:r>
            <a:endParaRPr b="0" i="0" sz="10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7" name="Google Shape;87;g2b9489c1bbc_0_34"/>
          <p:cNvSpPr txBox="1"/>
          <p:nvPr/>
        </p:nvSpPr>
        <p:spPr>
          <a:xfrm>
            <a:off x="2835225" y="5267421"/>
            <a:ext cx="11244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no-NO" sz="1900" u="none" cap="none" strike="noStrik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onsdag</a:t>
            </a:r>
            <a:endParaRPr b="1" i="0" sz="1400" u="none" cap="none" strike="noStrike">
              <a:solidFill>
                <a:schemeClr val="dk1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no-NO" sz="1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08.30-13.10</a:t>
            </a:r>
            <a:endParaRPr b="0" i="0" sz="10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8" name="Google Shape;88;g2b9489c1bbc_0_34"/>
          <p:cNvSpPr txBox="1"/>
          <p:nvPr/>
        </p:nvSpPr>
        <p:spPr>
          <a:xfrm>
            <a:off x="4054425" y="5267425"/>
            <a:ext cx="11244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no-NO" sz="1900" u="none" cap="none" strike="noStrik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torsdag</a:t>
            </a:r>
            <a:endParaRPr b="1" i="0" sz="1400" u="none" cap="none" strike="noStrike">
              <a:solidFill>
                <a:schemeClr val="dk1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no-NO" sz="1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08.30-13.10</a:t>
            </a:r>
            <a:endParaRPr b="0" i="0" sz="10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9" name="Google Shape;89;g2b9489c1bbc_0_34"/>
          <p:cNvSpPr txBox="1"/>
          <p:nvPr/>
        </p:nvSpPr>
        <p:spPr>
          <a:xfrm>
            <a:off x="5273625" y="5267425"/>
            <a:ext cx="1124400" cy="24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no-NO" sz="1900" u="none" cap="none" strike="noStrik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fredag</a:t>
            </a:r>
            <a:endParaRPr b="1" i="0" sz="1400" u="none" cap="none" strike="noStrike">
              <a:solidFill>
                <a:schemeClr val="dk1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no-NO" sz="1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08.30-13.10</a:t>
            </a:r>
            <a:endParaRPr b="0" i="0" sz="10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aphicFrame>
        <p:nvGraphicFramePr>
          <p:cNvPr id="90" name="Google Shape;90;g2b9489c1bbc_0_34"/>
          <p:cNvGraphicFramePr/>
          <p:nvPr/>
        </p:nvGraphicFramePr>
        <p:xfrm>
          <a:off x="407338" y="9758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{F5D7F569-F87B-4FB7-9900-6AB009D756B7}</a:tableStyleId>
              </a:tblPr>
              <a:tblGrid>
                <a:gridCol w="2012550"/>
                <a:gridCol w="1009100"/>
                <a:gridCol w="999300"/>
                <a:gridCol w="2022350"/>
              </a:tblGrid>
              <a:tr h="323525">
                <a:tc gridSpan="4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000" u="none" cap="none" strike="noStrike"/>
                    </a:p>
                  </a:txBody>
                  <a:tcPr marT="91425" marB="91425" marR="91425" marL="91425">
                    <a:solidFill>
                      <a:schemeClr val="accent5"/>
                    </a:solidFill>
                  </a:tcPr>
                </a:tc>
                <a:tc hMerge="1"/>
                <a:tc hMerge="1"/>
                <a:tc hMerge="1"/>
              </a:tr>
              <a:tr h="323525">
                <a:tc gridSpan="4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000" u="none" cap="none" strike="noStrike">
                        <a:latin typeface="Amatic SC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 hMerge="1"/>
                <a:tc hMerge="1"/>
                <a:tc hMerge="1"/>
              </a:tr>
              <a:tr h="6176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no-NO" sz="1700" u="none" cap="none" strike="noStrike">
                          <a:solidFill>
                            <a:schemeClr val="dk1"/>
                          </a:solidFill>
                          <a:latin typeface="Amatic SC"/>
                          <a:ea typeface="Amatic SC"/>
                          <a:cs typeface="Amatic SC"/>
                          <a:sym typeface="Amatic SC"/>
                        </a:rPr>
                        <a:t>ANSVAR</a:t>
                      </a:r>
                      <a:endParaRPr b="1" sz="1700" u="none" cap="none" strike="noStrike">
                        <a:solidFill>
                          <a:schemeClr val="dk1"/>
                        </a:solidFill>
                        <a:latin typeface="Amatic SC"/>
                        <a:ea typeface="Amatic SC"/>
                        <a:cs typeface="Amatic SC"/>
                        <a:sym typeface="Amatic SC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no-NO" sz="11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Jeg tar gode valg</a:t>
                      </a:r>
                      <a:endParaRPr sz="1100" u="none" cap="none" strike="noStrik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R cap="flat" cmpd="sng" w="9525">
                      <a:solidFill>
                        <a:srgbClr val="93C47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rgbClr val="A4C2F4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no-NO" sz="1700" u="none" cap="none" strike="noStrike">
                          <a:solidFill>
                            <a:schemeClr val="dk1"/>
                          </a:solidFill>
                          <a:latin typeface="Amatic SC"/>
                          <a:ea typeface="Amatic SC"/>
                          <a:cs typeface="Amatic SC"/>
                          <a:sym typeface="Amatic SC"/>
                        </a:rPr>
                        <a:t>RESPEKT</a:t>
                      </a:r>
                      <a:endParaRPr b="1" sz="1700" u="none" cap="none" strike="noStrike">
                        <a:solidFill>
                          <a:schemeClr val="dk1"/>
                        </a:solidFill>
                        <a:latin typeface="Amatic SC"/>
                        <a:ea typeface="Amatic SC"/>
                        <a:cs typeface="Amatic SC"/>
                        <a:sym typeface="Amatic SC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no-NO" sz="11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Jeg tar hensyn til andre</a:t>
                      </a:r>
                      <a:r>
                        <a:rPr lang="no-NO" sz="10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</a:t>
                      </a:r>
                      <a:endParaRPr sz="1000" u="none" cap="none" strike="noStrik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3C47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3C47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3C47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3C47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3C47D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no-NO" sz="1700" u="none" cap="none" strike="noStrike">
                          <a:solidFill>
                            <a:schemeClr val="dk1"/>
                          </a:solidFill>
                          <a:latin typeface="Amatic SC"/>
                          <a:ea typeface="Amatic SC"/>
                          <a:cs typeface="Amatic SC"/>
                          <a:sym typeface="Amatic SC"/>
                        </a:rPr>
                        <a:t>OMSORG</a:t>
                      </a:r>
                      <a:endParaRPr b="1" sz="1700" u="none" cap="none" strike="noStrike">
                        <a:solidFill>
                          <a:schemeClr val="dk1"/>
                        </a:solidFill>
                        <a:latin typeface="Amatic SC"/>
                        <a:ea typeface="Amatic SC"/>
                        <a:cs typeface="Amatic SC"/>
                        <a:sym typeface="Amatic SC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no-NO" sz="11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Vi bryr oss om hverandre</a:t>
                      </a:r>
                      <a:endParaRPr sz="1100" u="none" cap="none" strike="noStrik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3C47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solidFill>
                      <a:srgbClr val="FFD966"/>
                    </a:solidFill>
                  </a:tcPr>
                </a:tc>
              </a:tr>
              <a:tr h="8924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no-NO" sz="11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Jeg har orden på tingene mine, og rydder etter meg. </a:t>
                      </a:r>
                      <a:endParaRPr sz="1100" u="none" cap="none" strike="noStrik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no-NO" sz="11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Jeg hjelper til når andre trenger det. </a:t>
                      </a:r>
                      <a:endParaRPr sz="1100" u="none" cap="none" strike="noStrik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/>
                </a:tc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no-NO" sz="11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Jeg lytter når andre snakker.</a:t>
                      </a:r>
                      <a:endParaRPr sz="1100" u="none" cap="none" strike="noStrik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no-NO" sz="11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Jeg rekker opp hånden når jeg vil si noe.</a:t>
                      </a:r>
                      <a:endParaRPr sz="1100" u="none" cap="none" strike="noStrik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T cap="flat" cmpd="sng" w="9525">
                      <a:solidFill>
                        <a:srgbClr val="93C47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no-NO" sz="11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Vi gir hverandre arbeidsro.</a:t>
                      </a:r>
                      <a:endParaRPr sz="100" u="none" cap="none" strike="noStrik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no-NO" sz="11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Vi snakker fint til og om hverandre.</a:t>
                      </a:r>
                      <a:endParaRPr sz="1100" u="none" cap="none" strike="noStrik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/>
                </a:tc>
              </a:tr>
              <a:tr h="1147125">
                <a:tc gridSpan="4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no-NO" sz="11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Lesing/skriving:</a:t>
                      </a:r>
                      <a:r>
                        <a:rPr lang="no-NO" sz="11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</a:t>
                      </a:r>
                      <a:r>
                        <a:rPr lang="no-NO" sz="11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Jeg kan bokstavnavn og språklyd til bokstavene Ø-ø og H-h.</a:t>
                      </a:r>
                      <a:r>
                        <a:rPr lang="no-NO" sz="12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</a:t>
                      </a:r>
                      <a:endParaRPr sz="1100" u="none" cap="none" strike="noStrik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no-NO" sz="11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Regning:</a:t>
                      </a:r>
                      <a:r>
                        <a:rPr lang="no-NO" sz="11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Vi teller til 100. </a:t>
                      </a:r>
                      <a:r>
                        <a:rPr lang="no-NO" sz="11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En og en og  ti og ti. </a:t>
                      </a:r>
                      <a:r>
                        <a:rPr lang="no-NO" sz="11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Jeg kan dele tall i to (finne tallvenner), og bruke dette til å  løse </a:t>
                      </a:r>
                      <a:r>
                        <a:rPr lang="no-NO" sz="11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addisjonsoppgaver</a:t>
                      </a:r>
                      <a:r>
                        <a:rPr lang="no-NO" sz="11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opp til 10. </a:t>
                      </a:r>
                      <a:endParaRPr sz="1100" u="none" cap="none" strike="noStrik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no-NO" sz="11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Begrep: </a:t>
                      </a:r>
                      <a:r>
                        <a:rPr lang="no-NO" sz="11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Tallvenner, tiervenner, pluss, addisjon, er lik, sum. </a:t>
                      </a:r>
                      <a:endParaRPr sz="1100" u="none" cap="none" strike="noStrik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/>
                </a:tc>
                <a:tc hMerge="1"/>
                <a:tc hMerge="1"/>
                <a:tc hMerge="1"/>
              </a:tr>
              <a:tr h="413525">
                <a:tc gridSpan="4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no-NO" sz="11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Ukelekse: </a:t>
                      </a:r>
                      <a:r>
                        <a:rPr lang="no-NO" sz="11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Gjør oppgavearket i mappen.</a:t>
                      </a:r>
                      <a:endParaRPr sz="1900" u="none" cap="none" strike="noStrike">
                        <a:solidFill>
                          <a:schemeClr val="dk1"/>
                        </a:solidFill>
                        <a:latin typeface="Amatic SC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T="91425" marB="91425" marR="91425" marL="91425"/>
                </a:tc>
                <a:tc hMerge="1"/>
                <a:tc hMerge="1"/>
                <a:tc hMerge="1"/>
              </a:tr>
            </a:tbl>
          </a:graphicData>
        </a:graphic>
      </p:graphicFrame>
      <p:sp>
        <p:nvSpPr>
          <p:cNvPr id="91" name="Google Shape;91;g2b9489c1bbc_0_34"/>
          <p:cNvSpPr txBox="1"/>
          <p:nvPr/>
        </p:nvSpPr>
        <p:spPr>
          <a:xfrm>
            <a:off x="2740425" y="884575"/>
            <a:ext cx="1589400" cy="42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no-NO" sz="2400" u="none" cap="none" strike="noStrik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LÆRINGSMÅL</a:t>
            </a:r>
            <a:endParaRPr b="1" i="0" sz="2400" u="none" cap="none" strike="noStrike">
              <a:solidFill>
                <a:schemeClr val="dk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92" name="Google Shape;92;g2b9489c1bbc_0_34"/>
          <p:cNvSpPr/>
          <p:nvPr/>
        </p:nvSpPr>
        <p:spPr>
          <a:xfrm>
            <a:off x="383400" y="148675"/>
            <a:ext cx="6091200" cy="561900"/>
          </a:xfrm>
          <a:prstGeom prst="rect">
            <a:avLst/>
          </a:prstGeom>
          <a:solidFill>
            <a:schemeClr val="accent5"/>
          </a:solidFill>
          <a:ln cap="flat" cmpd="sng" w="9525">
            <a:solidFill>
              <a:srgbClr val="88888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g2b9489c1bbc_0_34"/>
          <p:cNvSpPr/>
          <p:nvPr/>
        </p:nvSpPr>
        <p:spPr>
          <a:xfrm>
            <a:off x="590550" y="276225"/>
            <a:ext cx="685800" cy="304800"/>
          </a:xfrm>
          <a:prstGeom prst="rect">
            <a:avLst/>
          </a:prstGeom>
          <a:solidFill>
            <a:srgbClr val="A4C2F4"/>
          </a:solidFill>
          <a:ln cap="flat" cmpd="sng" w="9525">
            <a:solidFill>
              <a:srgbClr val="9E9E9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g2b9489c1bbc_0_34"/>
          <p:cNvSpPr txBox="1"/>
          <p:nvPr/>
        </p:nvSpPr>
        <p:spPr>
          <a:xfrm>
            <a:off x="494475" y="222700"/>
            <a:ext cx="929100" cy="24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no-NO" sz="15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UKE </a:t>
            </a:r>
            <a:r>
              <a:rPr b="1" lang="no-NO" sz="15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</a:t>
            </a:r>
            <a:endParaRPr b="1" i="0" sz="15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5" name="Google Shape;95;g2b9489c1bbc_0_34"/>
          <p:cNvSpPr txBox="1"/>
          <p:nvPr/>
        </p:nvSpPr>
        <p:spPr>
          <a:xfrm>
            <a:off x="1616025" y="129850"/>
            <a:ext cx="3129900" cy="42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no-NO" sz="3100" u="none" cap="none" strike="noStrik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UKEPLAN FOR 1.TRINN</a:t>
            </a:r>
            <a:endParaRPr b="1" i="0" sz="14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6" name="Google Shape;96;g2b9489c1bbc_0_34"/>
          <p:cNvSpPr txBox="1"/>
          <p:nvPr/>
        </p:nvSpPr>
        <p:spPr>
          <a:xfrm>
            <a:off x="2079425" y="1218250"/>
            <a:ext cx="2840400" cy="42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no-NO" sz="2300" u="none" cap="none" strike="noStrik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fokusområder i klasserommet</a:t>
            </a:r>
            <a:endParaRPr b="0" i="0" sz="2300" u="none" cap="none" strike="noStrike">
              <a:solidFill>
                <a:srgbClr val="FF0000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pic>
        <p:nvPicPr>
          <p:cNvPr id="97" name="Google Shape;97;g2b9489c1bbc_0_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7401250"/>
            <a:ext cx="561900" cy="561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g2b9489c1bbc_0_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36125" y="7557950"/>
            <a:ext cx="561900" cy="561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g2b9489c1bbc_0_34"/>
          <p:cNvPicPr preferRelativeResize="0"/>
          <p:nvPr/>
        </p:nvPicPr>
        <p:blipFill rotWithShape="1">
          <a:blip r:embed="rId3">
            <a:alphaModFix/>
          </a:blip>
          <a:srcRect b="0" l="0" r="11134" t="0"/>
          <a:stretch/>
        </p:blipFill>
        <p:spPr>
          <a:xfrm>
            <a:off x="1021875" y="7296475"/>
            <a:ext cx="499350" cy="561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4" name="Google Shape;104;g3142cccfbde_0_7"/>
          <p:cNvGraphicFramePr/>
          <p:nvPr/>
        </p:nvGraphicFramePr>
        <p:xfrm>
          <a:off x="376225" y="10397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{F5D7F569-F87B-4FB7-9900-6AB009D756B7}</a:tableStyleId>
              </a:tblPr>
              <a:tblGrid>
                <a:gridCol w="6105550"/>
              </a:tblGrid>
              <a:tr h="4114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B cap="flat" cmpd="sng" w="9525">
                      <a:solidFill>
                        <a:srgbClr val="88888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</a:tr>
              <a:tr h="81782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no-NO" sz="1800" u="none" cap="none" strike="noStrike">
                          <a:solidFill>
                            <a:schemeClr val="dk1"/>
                          </a:solidFill>
                          <a:latin typeface="Amatic SC"/>
                          <a:ea typeface="Amatic SC"/>
                          <a:cs typeface="Amatic SC"/>
                          <a:sym typeface="Amatic SC"/>
                        </a:rPr>
                        <a:t>INFORMASJON:</a:t>
                      </a:r>
                      <a:endParaRPr b="1" sz="1800" u="none" cap="none" strike="noStrike">
                        <a:solidFill>
                          <a:schemeClr val="dk1"/>
                        </a:solidFill>
                        <a:latin typeface="Amatic SC"/>
                        <a:ea typeface="Amatic SC"/>
                        <a:cs typeface="Amatic SC"/>
                        <a:sym typeface="Amatic SC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no-NO" sz="1300">
                          <a:solidFill>
                            <a:srgbClr val="FF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</a:t>
                      </a:r>
                      <a:r>
                        <a:rPr b="1" lang="no-NO" sz="1300">
                          <a:solidFill>
                            <a:srgbClr val="FF99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</a:t>
                      </a:r>
                      <a:r>
                        <a:rPr b="1" lang="no-NO" sz="1300">
                          <a:solidFill>
                            <a:srgbClr val="6AA84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</a:t>
                      </a:r>
                      <a:r>
                        <a:rPr b="1" lang="no-NO" sz="1300">
                          <a:solidFill>
                            <a:srgbClr val="45818E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-</a:t>
                      </a:r>
                      <a:r>
                        <a:rPr b="1" lang="no-NO" sz="1300">
                          <a:solidFill>
                            <a:srgbClr val="4A86E8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</a:t>
                      </a:r>
                      <a:r>
                        <a:rPr b="1" lang="no-NO" sz="1300">
                          <a:solidFill>
                            <a:srgbClr val="FF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</a:t>
                      </a:r>
                      <a:r>
                        <a:rPr b="1" lang="no-NO" sz="1300">
                          <a:solidFill>
                            <a:srgbClr val="B45F06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G</a:t>
                      </a:r>
                      <a:r>
                        <a:rPr b="1" lang="no-NO" sz="1300">
                          <a:solidFill>
                            <a:srgbClr val="0000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E</a:t>
                      </a:r>
                      <a:r>
                        <a:rPr b="1" lang="no-NO" sz="1300">
                          <a:solidFill>
                            <a:srgbClr val="A64D79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R</a:t>
                      </a:r>
                      <a:r>
                        <a:rPr b="1" lang="no-NO" sz="1300">
                          <a:solidFill>
                            <a:schemeClr val="accent6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 </a:t>
                      </a:r>
                      <a:r>
                        <a:rPr b="1" lang="no-NO" sz="1300">
                          <a:solidFill>
                            <a:srgbClr val="38761D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F</a:t>
                      </a:r>
                      <a:r>
                        <a:rPr b="1" lang="no-NO" sz="1300">
                          <a:solidFill>
                            <a:srgbClr val="134F5C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E</a:t>
                      </a:r>
                      <a:r>
                        <a:rPr b="1" lang="no-NO" sz="1300">
                          <a:solidFill>
                            <a:srgbClr val="674EA7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</a:t>
                      </a:r>
                      <a:r>
                        <a:rPr b="1" lang="no-NO" sz="1300">
                          <a:solidFill>
                            <a:srgbClr val="B45F06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T! </a:t>
                      </a:r>
                      <a:r>
                        <a:rPr lang="no-NO" sz="12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Onsdag</a:t>
                      </a:r>
                      <a:r>
                        <a:rPr lang="no-NO" sz="12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denne uken har barna gått på skolen i 100 dager!! Dette feires med kjekke </a:t>
                      </a:r>
                      <a:r>
                        <a:rPr lang="no-NO" sz="12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aktiviteter</a:t>
                      </a:r>
                      <a:r>
                        <a:rPr lang="no-NO" sz="12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og noe godt å spise på. Hvis noen </a:t>
                      </a:r>
                      <a:r>
                        <a:rPr lang="no-NO" sz="12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ønsker</a:t>
                      </a:r>
                      <a:r>
                        <a:rPr lang="no-NO" sz="12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å bake noe til barna blir vi veldig glade. </a:t>
                      </a:r>
                      <a:r>
                        <a:rPr lang="no-NO" sz="12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Vi ønsker at alle barna kler seg ut som 100-åringer denne dagen. </a:t>
                      </a:r>
                      <a:endParaRPr sz="12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b="1" sz="12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no-NO" sz="12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Tips til utkledning: </a:t>
                      </a:r>
                      <a:r>
                        <a:rPr lang="no-NO" sz="12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skjorte, vest, grå spray i håret, briller, ruller i håret, stokk, skjørt, forkle osv. Vi gleder oss </a:t>
                      </a:r>
                      <a:r>
                        <a:rPr lang="no-NO" sz="12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🙂 </a:t>
                      </a:r>
                      <a:endParaRPr sz="1200" u="none" cap="none" strike="noStrik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no-NO" sz="12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Planleggingsdag</a:t>
                      </a:r>
                      <a:r>
                        <a:rPr lang="no-NO" sz="12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: Minner med dette om at fredag 31. januar er det planleggingsdag, både skole og SFO er stengt.</a:t>
                      </a:r>
                      <a:endParaRPr sz="1200" u="none" cap="none" strike="noStrik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b="1" sz="1800">
                        <a:solidFill>
                          <a:schemeClr val="dk1"/>
                        </a:solidFill>
                        <a:latin typeface="Amatic SC"/>
                        <a:ea typeface="Amatic SC"/>
                        <a:cs typeface="Amatic SC"/>
                        <a:sym typeface="Amatic SC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no-NO" sz="1800" u="none" cap="none" strike="noStrike">
                          <a:solidFill>
                            <a:schemeClr val="dk1"/>
                          </a:solidFill>
                          <a:latin typeface="Amatic SC"/>
                          <a:ea typeface="Amatic SC"/>
                          <a:cs typeface="Amatic SC"/>
                          <a:sym typeface="Amatic SC"/>
                        </a:rPr>
                        <a:t>UKEN SOM GIKK:</a:t>
                      </a:r>
                      <a:endParaRPr b="1" sz="1800" u="none" cap="none" strike="noStrike">
                        <a:solidFill>
                          <a:schemeClr val="dk1"/>
                        </a:solidFill>
                        <a:latin typeface="Amatic SC"/>
                        <a:ea typeface="Amatic SC"/>
                        <a:cs typeface="Amatic SC"/>
                        <a:sym typeface="Amatic SC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b="1" sz="1200" u="none" cap="none" strike="noStrik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no-NO" sz="12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Noen blinkskudd fra formingstimen fredag i uke 2 før snøen regnet vekk.</a:t>
                      </a:r>
                      <a:endParaRPr sz="12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no-NO" sz="12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SMIL fra SFO, Daniel, Cecilie, Anne Mette, Kristine, Thea og Serine </a:t>
                      </a:r>
                      <a:r>
                        <a:rPr lang="no-NO" sz="1200" u="none" cap="none" strike="noStrik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🙂</a:t>
                      </a:r>
                      <a:endParaRPr sz="1300" u="none" cap="none" strike="noStrik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88888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8888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8888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8888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05" name="Google Shape;105;g3142cccfbde_0_7"/>
          <p:cNvSpPr txBox="1"/>
          <p:nvPr/>
        </p:nvSpPr>
        <p:spPr>
          <a:xfrm>
            <a:off x="2025200" y="949075"/>
            <a:ext cx="25869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no-NO" sz="2400" u="none" cap="none" strike="noStrik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beskjeder til de voksne</a:t>
            </a:r>
            <a:endParaRPr b="0" i="0" sz="2400" u="none" cap="none" strike="noStrike">
              <a:solidFill>
                <a:schemeClr val="dk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06" name="Google Shape;106;g3142cccfbde_0_7"/>
          <p:cNvSpPr/>
          <p:nvPr/>
        </p:nvSpPr>
        <p:spPr>
          <a:xfrm>
            <a:off x="383400" y="239400"/>
            <a:ext cx="6091200" cy="561900"/>
          </a:xfrm>
          <a:prstGeom prst="rect">
            <a:avLst/>
          </a:prstGeom>
          <a:solidFill>
            <a:schemeClr val="accent5"/>
          </a:solidFill>
          <a:ln cap="flat" cmpd="sng" w="9525">
            <a:solidFill>
              <a:srgbClr val="88888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g3142cccfbde_0_7"/>
          <p:cNvSpPr txBox="1"/>
          <p:nvPr/>
        </p:nvSpPr>
        <p:spPr>
          <a:xfrm>
            <a:off x="1647750" y="187000"/>
            <a:ext cx="3129900" cy="5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no-NO" sz="3100" u="none" cap="none" strike="noStrik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UKEPLAN FOR 1.TRINN</a:t>
            </a:r>
            <a:endParaRPr b="1" i="0" sz="14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8" name="Google Shape;108;g3142cccfbde_0_7"/>
          <p:cNvSpPr/>
          <p:nvPr/>
        </p:nvSpPr>
        <p:spPr>
          <a:xfrm>
            <a:off x="605675" y="367950"/>
            <a:ext cx="685800" cy="304800"/>
          </a:xfrm>
          <a:prstGeom prst="rect">
            <a:avLst/>
          </a:prstGeom>
          <a:solidFill>
            <a:srgbClr val="A4C2F4"/>
          </a:solidFill>
          <a:ln cap="flat" cmpd="sng" w="9525">
            <a:solidFill>
              <a:srgbClr val="9E9E9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g3142cccfbde_0_7"/>
          <p:cNvSpPr txBox="1"/>
          <p:nvPr/>
        </p:nvSpPr>
        <p:spPr>
          <a:xfrm>
            <a:off x="545475" y="289375"/>
            <a:ext cx="929100" cy="24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no-NO" sz="15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UKE </a:t>
            </a:r>
            <a:r>
              <a:rPr b="1" lang="no-NO" sz="15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</a:t>
            </a:r>
            <a:endParaRPr b="1" i="0" sz="15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10" name="Google Shape;110;g3142cccfbde_0_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1000" y="4738925"/>
            <a:ext cx="1474578" cy="1966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g3142cccfbde_0_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76550" y="6889750"/>
            <a:ext cx="1474578" cy="19660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g3142cccfbde_0_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41000" y="6968325"/>
            <a:ext cx="1474578" cy="19660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g3142cccfbde_0_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612101" y="6889750"/>
            <a:ext cx="1474578" cy="1966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g3142cccfbde_0_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612100" y="4726800"/>
            <a:ext cx="1474578" cy="1966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g3142cccfbde_0_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876538" y="4738918"/>
            <a:ext cx="1474578" cy="19661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-tema">
  <a:themeElements>
    <a:clrScheme name="Office-tema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2023-04-16T20:32:12Z</dcterms:created>
  <dc:creator>Yvonne Brodahl</dc:creator>
</cp:coreProperties>
</file>