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6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52" r:id="rId5"/>
    <p:sldMasterId id="2147483661" r:id="rId6"/>
    <p:sldMasterId id="2147483673" r:id="rId7"/>
    <p:sldMasterId id="2147483685" r:id="rId8"/>
    <p:sldMasterId id="2147483697" r:id="rId9"/>
    <p:sldMasterId id="2147483765" r:id="rId10"/>
  </p:sldMasterIdLst>
  <p:notesMasterIdLst>
    <p:notesMasterId r:id="rId16"/>
  </p:notesMasterIdLst>
  <p:sldIdLst>
    <p:sldId id="289" r:id="rId11"/>
    <p:sldId id="285" r:id="rId12"/>
    <p:sldId id="292" r:id="rId13"/>
    <p:sldId id="290" r:id="rId14"/>
    <p:sldId id="286" r:id="rId15"/>
  </p:sldIdLst>
  <p:sldSz cx="9144000" cy="5145088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7845"/>
    <a:srgbClr val="F6F6F6"/>
    <a:srgbClr val="DC1E23"/>
    <a:srgbClr val="FFFFFF"/>
    <a:srgbClr val="428527"/>
    <a:srgbClr val="42858B"/>
    <a:srgbClr val="164B81"/>
    <a:srgbClr val="702C80"/>
    <a:srgbClr val="BF9D23"/>
    <a:srgbClr val="B400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39" autoAdjust="0"/>
    <p:restoredTop sz="75699" autoAdjust="0"/>
  </p:normalViewPr>
  <p:slideViewPr>
    <p:cSldViewPr snapToGrid="0">
      <p:cViewPr varScale="1">
        <p:scale>
          <a:sx n="63" d="100"/>
          <a:sy n="63" d="100"/>
        </p:scale>
        <p:origin x="11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10" Type="http://schemas.openxmlformats.org/officeDocument/2006/relationships/slideMaster" Target="slideMasters/slideMaster7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CBABE-916E-4AAD-B057-5389DC7DF64C}" type="datetimeFigureOut">
              <a:rPr lang="nb-NO" smtClean="0"/>
              <a:t>12.03.2025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A1A9E-9E56-4094-AB2E-3DD200DFCB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2991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25194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17204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i="0" dirty="0">
              <a:solidFill>
                <a:srgbClr val="333333"/>
              </a:solidFill>
              <a:effectLst/>
              <a:latin typeface="Source Serif Pro" panose="02040603050405020204" pitchFamily="18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194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64964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74105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003079" y="3839778"/>
            <a:ext cx="5137842" cy="20005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300" b="0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pPr/>
              <a:t>12.03.2025</a:t>
            </a:fld>
            <a:endParaRPr lang="nb-NO" dirty="0"/>
          </a:p>
        </p:txBody>
      </p:sp>
      <p:sp>
        <p:nvSpPr>
          <p:cNvPr id="15" name="Rektangel 14"/>
          <p:cNvSpPr/>
          <p:nvPr userDrawn="1"/>
        </p:nvSpPr>
        <p:spPr>
          <a:xfrm>
            <a:off x="0" y="4864253"/>
            <a:ext cx="9144000" cy="280835"/>
          </a:xfrm>
          <a:prstGeom prst="rect">
            <a:avLst/>
          </a:prstGeom>
          <a:solidFill>
            <a:srgbClr val="DC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cap="all" baseline="0" dirty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02DCE0-5A02-4ACD-8B6C-58E0A1FDBC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3" y="45425"/>
            <a:ext cx="2707434" cy="3682112"/>
          </a:xfrm>
          <a:prstGeom prst="rect">
            <a:avLst/>
          </a:prstGeom>
        </p:spPr>
      </p:pic>
      <p:sp>
        <p:nvSpPr>
          <p:cNvPr id="12" name="Tittel 1"/>
          <p:cNvSpPr>
            <a:spLocks noGrp="1"/>
          </p:cNvSpPr>
          <p:nvPr>
            <p:ph type="ctrTitle" hasCustomPrompt="1"/>
          </p:nvPr>
        </p:nvSpPr>
        <p:spPr>
          <a:xfrm>
            <a:off x="2003079" y="3414493"/>
            <a:ext cx="5137842" cy="221599"/>
          </a:xfrm>
        </p:spPr>
        <p:txBody>
          <a:bodyPr lIns="0" tIns="0" rIns="0" bIns="0" anchor="ctr">
            <a:spAutoFit/>
          </a:bodyPr>
          <a:lstStyle>
            <a:lvl1pPr algn="ctr">
              <a:defRPr sz="160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 dirty="0"/>
              <a:t>Klikk for å legge inn tittel</a:t>
            </a:r>
          </a:p>
        </p:txBody>
      </p:sp>
    </p:spTree>
    <p:extLst>
      <p:ext uri="{BB962C8B-B14F-4D97-AF65-F5344CB8AC3E}">
        <p14:creationId xmlns:p14="http://schemas.microsoft.com/office/powerpoint/2010/main" val="365222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(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E1C32F-6395-4279-A4F6-2DFACFC18416}"/>
              </a:ext>
            </a:extLst>
          </p:cNvPr>
          <p:cNvSpPr/>
          <p:nvPr userDrawn="1"/>
        </p:nvSpPr>
        <p:spPr>
          <a:xfrm>
            <a:off x="1" y="0"/>
            <a:ext cx="9143998" cy="5145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3316055" cy="828104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28650" y="1369643"/>
            <a:ext cx="3316056" cy="3042700"/>
          </a:xfrm>
        </p:spPr>
        <p:txBody>
          <a:bodyPr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8218045-9B70-4777-A444-3E4233FF4C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0" y="0"/>
            <a:ext cx="4571999" cy="51450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11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(V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3DDC1A92-163C-4D9F-982D-CDC6A6CB07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00649" y="1369643"/>
            <a:ext cx="3314696" cy="3042700"/>
          </a:xfrm>
        </p:spPr>
        <p:txBody>
          <a:bodyPr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5337E2-4B06-4343-A7EC-B372A6E84A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0648" y="351954"/>
            <a:ext cx="3314697" cy="82810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600"/>
            </a:lvl1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B52D3BE-B2BB-4638-9CFB-C9E0096846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4572001" cy="51450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130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legge til undertittel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04238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04238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46789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86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 dirty="0"/>
              <a:t>Klikk for å legge til tekst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10" name="Plassholder for 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 hasCustomPrompt="1"/>
          </p:nvPr>
        </p:nvSpPr>
        <p:spPr>
          <a:xfrm>
            <a:off x="46291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 dirty="0"/>
              <a:t>Klikk for å legge til tekst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 hasCustomPrompt="1"/>
          </p:nvPr>
        </p:nvSpPr>
        <p:spPr>
          <a:xfrm>
            <a:off x="4629150" y="1970832"/>
            <a:ext cx="3886200" cy="2441189"/>
          </a:xfrm>
        </p:spPr>
        <p:txBody>
          <a:bodyPr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69327F-7799-4597-BCED-BE3A21D9E2C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8650" y="1970833"/>
            <a:ext cx="3886200" cy="2441189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51161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6915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8599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 dirty="0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78589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 dirty="0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 dirty="0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041628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øytral ut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82B0047A-29FF-A858-ACDB-7140A07BD473}"/>
              </a:ext>
            </a:extLst>
          </p:cNvPr>
          <p:cNvSpPr/>
          <p:nvPr userDrawn="1"/>
        </p:nvSpPr>
        <p:spPr>
          <a:xfrm>
            <a:off x="107576" y="4525896"/>
            <a:ext cx="1160290" cy="507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2634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tekst, logo, emblem, Varemerke&#10;&#10;Automatisk generert beskrivelse">
            <a:extLst>
              <a:ext uri="{FF2B5EF4-FFF2-40B4-BE49-F238E27FC236}">
                <a16:creationId xmlns:a16="http://schemas.microsoft.com/office/drawing/2014/main" id="{55051756-E483-7614-7CAE-77CE4530ED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46" y="421551"/>
            <a:ext cx="7828908" cy="430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4936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"/>
          <p:cNvSpPr>
            <a:spLocks noGrp="1"/>
          </p:cNvSpPr>
          <p:nvPr>
            <p:ph type="ctrTitle" hasCustomPrompt="1"/>
          </p:nvPr>
        </p:nvSpPr>
        <p:spPr>
          <a:xfrm>
            <a:off x="2003079" y="3456043"/>
            <a:ext cx="5137842" cy="180049"/>
          </a:xfrm>
        </p:spPr>
        <p:txBody>
          <a:bodyPr lIns="0" tIns="0" rIns="0" bIns="0" anchor="b">
            <a:spAutoFit/>
          </a:bodyPr>
          <a:lstStyle>
            <a:lvl1pPr algn="ctr">
              <a:defRPr sz="13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003079" y="3627510"/>
            <a:ext cx="5137842" cy="20005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300" b="1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t>12.03.2025</a:t>
            </a:fld>
            <a:endParaRPr lang="nb-NO" dirty="0"/>
          </a:p>
        </p:txBody>
      </p:sp>
      <p:sp>
        <p:nvSpPr>
          <p:cNvPr id="15" name="Rektangel 14"/>
          <p:cNvSpPr/>
          <p:nvPr userDrawn="1"/>
        </p:nvSpPr>
        <p:spPr>
          <a:xfrm>
            <a:off x="0" y="4864253"/>
            <a:ext cx="9144000" cy="280835"/>
          </a:xfrm>
          <a:prstGeom prst="rect">
            <a:avLst/>
          </a:prstGeom>
          <a:solidFill>
            <a:srgbClr val="DC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cap="all" baseline="0" dirty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02DCE0-5A02-4ACD-8B6C-58E0A1FDBC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3" y="45425"/>
            <a:ext cx="2707434" cy="368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7263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997678" y="1376493"/>
            <a:ext cx="5148643" cy="828104"/>
          </a:xfrm>
        </p:spPr>
        <p:txBody>
          <a:bodyPr anchor="ctr"/>
          <a:lstStyle>
            <a:lvl1pPr algn="ctr">
              <a:defRPr sz="2600"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97678" y="2386299"/>
            <a:ext cx="5148643" cy="828104"/>
          </a:xfrm>
        </p:spPr>
        <p:txBody>
          <a:bodyPr anchor="ctr">
            <a:noAutofit/>
          </a:bodyPr>
          <a:lstStyle>
            <a:lvl1pPr marL="0" indent="0" algn="ctr">
              <a:buNone/>
              <a:defRPr sz="17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 dirty="0"/>
              <a:t>Klikk for å legge til undertittel</a:t>
            </a:r>
          </a:p>
        </p:txBody>
      </p:sp>
    </p:spTree>
    <p:extLst>
      <p:ext uri="{BB962C8B-B14F-4D97-AF65-F5344CB8AC3E}">
        <p14:creationId xmlns:p14="http://schemas.microsoft.com/office/powerpoint/2010/main" val="8062740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53195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/>
              <a:t>Klikk for å legge til undertittel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813657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042380"/>
          </a:xfrm>
        </p:spPr>
        <p:txBody>
          <a:bodyPr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042380"/>
          </a:xfrm>
        </p:spPr>
        <p:txBody>
          <a:bodyPr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309399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86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 dirty="0"/>
              <a:t>Klikk for å legge til tekst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10" name="Plassholder for 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11" name="Plassholder for innhold 2"/>
          <p:cNvSpPr>
            <a:spLocks noGrp="1"/>
          </p:cNvSpPr>
          <p:nvPr>
            <p:ph sz="half" idx="13" hasCustomPrompt="1"/>
          </p:nvPr>
        </p:nvSpPr>
        <p:spPr>
          <a:xfrm>
            <a:off x="628650" y="1970832"/>
            <a:ext cx="3886200" cy="2441189"/>
          </a:xfrm>
        </p:spPr>
        <p:txBody>
          <a:bodyPr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 hasCustomPrompt="1"/>
          </p:nvPr>
        </p:nvSpPr>
        <p:spPr>
          <a:xfrm>
            <a:off x="46291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 dirty="0"/>
              <a:t>Klikk for å legge til tekst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 hasCustomPrompt="1"/>
          </p:nvPr>
        </p:nvSpPr>
        <p:spPr>
          <a:xfrm>
            <a:off x="4629150" y="1970832"/>
            <a:ext cx="3886200" cy="2441189"/>
          </a:xfrm>
        </p:spPr>
        <p:txBody>
          <a:bodyPr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6447423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984409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86254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 dirty="0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860842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 dirty="0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 dirty="0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06567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tels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kst, logo, Font, emblem&#10;&#10;Automatisk generert beskrivelse">
            <a:extLst>
              <a:ext uri="{FF2B5EF4-FFF2-40B4-BE49-F238E27FC236}">
                <a16:creationId xmlns:a16="http://schemas.microsoft.com/office/drawing/2014/main" id="{8A8F8D20-B50A-90FE-D1C4-2D081D65C0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9" y="466716"/>
            <a:ext cx="7664522" cy="421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0925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ACFB1E53-D74D-421B-A3C1-CEBCB57008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56C2279-BC3D-48E1-9CA5-9BDFC94609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2001951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32826-C099-49D2-A0A8-B6588C0E5E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tittel</a:t>
            </a:r>
            <a:endParaRPr lang="en-GB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712A80B-F6C6-433F-8EB2-B0096D0E3DF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57399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57C1160-AA3D-4EC7-A753-1B68C1455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442762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9084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B82C8D37-4918-425E-80D8-DB48955A9F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20854A9C-F886-4A7F-9F70-7F199A94BF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27301446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83D6C-6DFE-47A5-88F4-FCF159E82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tittel</a:t>
            </a:r>
            <a:endParaRPr lang="en-GB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1E7901DD-A680-4B52-B365-A2C8C938706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96116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DBB54631-3419-43F6-9B38-5F921743B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6803069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9611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A29DF0FB-49F5-4403-8367-59FD00F1A0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C379BE1D-2F94-4432-9EA0-185A161286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10204489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A11D9-7B4E-4F15-842A-E08A1D6B41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tittel</a:t>
            </a:r>
            <a:endParaRPr lang="en-GB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FBF94286-2306-40E2-9F24-9C71DCFE31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8213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, tittel og rød str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BB785D6-56F2-421B-9C6E-0CE161F6B8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B34EC5-FCD0-4DB5-B3AE-6EB23C75D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7A3D93F-B7C3-4F5A-B7D9-2F41E51508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4419599"/>
            <a:ext cx="6234113" cy="409576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27878426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90E22446-8377-47F6-9BF7-F72EB9654E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2898580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144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7B531ECD-27B0-42FD-B6F4-19322107A36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2EC9AFC-2C7E-4AC5-A70A-C42677DDAFA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19527504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85C32-39A1-4FFB-AD80-E3F99D154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tittel</a:t>
            </a:r>
            <a:endParaRPr lang="en-GB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D3862554-B158-41F3-B722-059291A78B2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4324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732DF13C-3902-4906-8699-AC798D80AC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22369950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0300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4C2846-774C-4F08-A52E-43AC0A8456F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0"/>
            <a:ext cx="9144000" cy="5145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Legg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innhold</a:t>
            </a:r>
            <a:r>
              <a:rPr lang="en-US" dirty="0"/>
              <a:t> via </a:t>
            </a:r>
            <a:r>
              <a:rPr lang="en-US" dirty="0" err="1"/>
              <a:t>menyen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CFB1E53-D74D-421B-A3C1-CEBCB57008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56C2279-BC3D-48E1-9CA5-9BDFC94609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033444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54A86-EA6A-4365-8419-46B7BB16D1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tittel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4E3902-CDBE-4B35-8D4F-D552A0F913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1574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57C1160-AA3D-4EC7-A753-1B68C1455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10289297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3922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BBDFCF7-F532-477F-8A1A-E900E1DC92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A06A6E-EF01-4423-B229-C83BB34ADB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412342"/>
            <a:ext cx="9143999" cy="732745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612000" rIns="468000" anchor="ctr">
            <a:normAutofit/>
          </a:bodyPr>
          <a:lstStyle>
            <a:lvl1pPr marL="0" indent="0" algn="l">
              <a:buNone/>
              <a:defRPr sz="2000" b="1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30002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tekst sø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BBDFCF7-F532-477F-8A1A-E900E1DC92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A06A6E-EF01-4423-B229-C83BB34ADB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7200" y="1"/>
            <a:ext cx="3193200" cy="514508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612000" rIns="468000" anchor="ctr">
            <a:normAutofit/>
          </a:bodyPr>
          <a:lstStyle>
            <a:lvl1pPr marL="0" indent="0" algn="l">
              <a:buNone/>
              <a:defRPr sz="2000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3558173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997678" y="1376493"/>
            <a:ext cx="5148643" cy="828104"/>
          </a:xfrm>
        </p:spPr>
        <p:txBody>
          <a:bodyPr anchor="ctr"/>
          <a:lstStyle>
            <a:lvl1pPr algn="ctr">
              <a:tabLst>
                <a:tab pos="2155825" algn="l"/>
              </a:tabLst>
              <a:defRPr sz="2600"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97678" y="2386299"/>
            <a:ext cx="5148643" cy="828104"/>
          </a:xfrm>
        </p:spPr>
        <p:txBody>
          <a:bodyPr anchor="ctr">
            <a:noAutofit/>
          </a:bodyPr>
          <a:lstStyle>
            <a:lvl1pPr marL="0" indent="0" algn="ctr">
              <a:buNone/>
              <a:defRPr sz="17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 dirty="0"/>
              <a:t>Klikk for å legge til undertittel</a:t>
            </a:r>
          </a:p>
        </p:txBody>
      </p:sp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E1C32F-6395-4279-A4F6-2DFACFC18416}"/>
              </a:ext>
            </a:extLst>
          </p:cNvPr>
          <p:cNvSpPr/>
          <p:nvPr userDrawn="1"/>
        </p:nvSpPr>
        <p:spPr>
          <a:xfrm>
            <a:off x="1" y="0"/>
            <a:ext cx="4572000" cy="5145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3316055" cy="828104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5337E2-4B06-4343-A7EC-B372A6E84A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0648" y="351954"/>
            <a:ext cx="3314697" cy="82810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600"/>
            </a:lvl1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A74192B-9ADD-4790-9339-0C70E66B281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8650" y="1369643"/>
            <a:ext cx="3316056" cy="30427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8A1958C-541C-458F-9C86-5AE3035B69A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200649" y="1369643"/>
            <a:ext cx="3314696" cy="30427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6886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4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4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0F4096BB-E650-4E61-81C4-0A8A93C7C16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2855"/>
            <a:ext cx="1344292" cy="73868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3"/>
            <a:ext cx="7886700" cy="304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23963" y="4764987"/>
            <a:ext cx="4891087" cy="13854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4987"/>
            <a:ext cx="2057400" cy="13854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775" r:id="rId2"/>
    <p:sldLayoutId id="2147483777" r:id="rId3"/>
    <p:sldLayoutId id="2147483763" r:id="rId4"/>
    <p:sldLayoutId id="2147483770" r:id="rId5"/>
    <p:sldLayoutId id="2147483764" r:id="rId6"/>
    <p:sldLayoutId id="2147483649" r:id="rId7"/>
    <p:sldLayoutId id="2147483650" r:id="rId8"/>
    <p:sldLayoutId id="2147483769" r:id="rId9"/>
    <p:sldLayoutId id="2147483771" r:id="rId10"/>
    <p:sldLayoutId id="2147483772" r:id="rId11"/>
    <p:sldLayoutId id="2147483651" r:id="rId12"/>
    <p:sldLayoutId id="2147483652" r:id="rId13"/>
    <p:sldLayoutId id="2147483653" r:id="rId14"/>
    <p:sldLayoutId id="2147483654" r:id="rId15"/>
    <p:sldLayoutId id="2147483655" r:id="rId16"/>
    <p:sldLayoutId id="2147483656" r:id="rId17"/>
    <p:sldLayoutId id="2147483657" r:id="rId18"/>
    <p:sldLayoutId id="2147483774" r:id="rId19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DDECF7E6-E4A2-4E7E-94F2-75E69B6FDB97}"/>
              </a:ext>
            </a:extLst>
          </p:cNvPr>
          <p:cNvSpPr/>
          <p:nvPr userDrawn="1"/>
        </p:nvSpPr>
        <p:spPr>
          <a:xfrm>
            <a:off x="0" y="4412343"/>
            <a:ext cx="9144000" cy="749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F4096BB-E650-4E61-81C4-0A8A93C7C16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2855"/>
            <a:ext cx="1344292" cy="73868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3"/>
            <a:ext cx="7886700" cy="304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23963" y="4764987"/>
            <a:ext cx="4891087" cy="13854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4987"/>
            <a:ext cx="2057400" cy="13854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56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1E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681A396-20AD-4B45-831C-5AB87B3E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CFB4BBF-9F37-4753-A27F-F3CB18EA9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52921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9" r:id="rId2"/>
    <p:sldLayoutId id="2147483667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02C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4E69DB7C-60E6-4BFC-9E73-F020656EA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1A59E0C-BAA2-45AE-AE99-E6B77824F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05353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1" r:id="rId2"/>
    <p:sldLayoutId id="2147483679" r:id="rId3"/>
    <p:sldLayoutId id="214748368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64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99CF020-2FD4-45A8-B471-E94970642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E97E720-B8EB-433E-B396-3FF41FD25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58086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3" r:id="rId2"/>
    <p:sldLayoutId id="2147483691" r:id="rId3"/>
    <p:sldLayoutId id="214748369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78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6D8722A-197D-4F5F-B5FC-4BF2A2C2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414EA90-1F13-4549-AAB3-C6AD4318D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17005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5" r:id="rId2"/>
    <p:sldLayoutId id="2147483703" r:id="rId3"/>
    <p:sldLayoutId id="214748370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681A396-20AD-4B45-831C-5AB87B3E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CFB4BBF-9F37-4753-A27F-F3CB18EA9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29722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73" r:id="rId2"/>
    <p:sldLayoutId id="2147483767" r:id="rId3"/>
    <p:sldLayoutId id="21474837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25B125-2AEA-462B-AA3E-051607D0C5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03079" y="3839778"/>
            <a:ext cx="5137842" cy="200055"/>
          </a:xfrm>
        </p:spPr>
        <p:txBody>
          <a:bodyPr/>
          <a:lstStyle/>
          <a:p>
            <a:r>
              <a:rPr lang="nb-NO" dirty="0"/>
              <a:t>12.03.2025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BB9F911-BF99-43B6-9D96-8516CE9350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3079" y="3331394"/>
            <a:ext cx="5137842" cy="387798"/>
          </a:xfrm>
        </p:spPr>
        <p:txBody>
          <a:bodyPr/>
          <a:lstStyle/>
          <a:p>
            <a:r>
              <a:rPr lang="nb-NO" dirty="0"/>
              <a:t>Den uformelle omsorgen </a:t>
            </a:r>
            <a:br>
              <a:rPr lang="nb-NO" dirty="0"/>
            </a:br>
            <a:r>
              <a:rPr lang="nb-NO" sz="1200" dirty="0"/>
              <a:t>Marte Joan Monstad, byråd for eldre, helse og omsorg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94889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D3A94549-CD46-40B4-A9DF-22BFB9115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Den uformelle omsorgen 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7E598A93-FF9A-40F1-AE3A-EE8E559D5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Pårørende utgjør like mange årsverk som de kommunale helse- og omsorgstjenestene</a:t>
            </a:r>
          </a:p>
          <a:p>
            <a:r>
              <a:rPr lang="nb-NO" dirty="0"/>
              <a:t>Pårørende er ofte pasientens/brukers viktigste støtte, og gir helsepersonell verdifull innsikt og forståelse</a:t>
            </a:r>
          </a:p>
          <a:p>
            <a:r>
              <a:rPr lang="nb-NO" dirty="0"/>
              <a:t>Motivator: rehabilitering, bruk av velferdsteknologi</a:t>
            </a:r>
          </a:p>
          <a:p>
            <a:r>
              <a:rPr lang="nb-NO" dirty="0"/>
              <a:t>Utfordringsbildet: Flere eldre vil måtte bo lenger hjemme. Sammensatte sykdommer. Demens. Store pleie- og omsorgsbehov. Flere eldre og færre i yrkesaktiv alder</a:t>
            </a:r>
          </a:p>
          <a:p>
            <a:r>
              <a:rPr lang="nb-NO" dirty="0"/>
              <a:t>Hva betyr dette for pårørende i årene fremover? </a:t>
            </a:r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66052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C0A4E0-3C0F-089B-3417-5E5D1845A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«Den nye tidsklemmen»</a:t>
            </a:r>
            <a:br>
              <a:rPr lang="nb-NO" dirty="0"/>
            </a:br>
            <a:r>
              <a:rPr lang="nb-NO" dirty="0"/>
              <a:t>- </a:t>
            </a:r>
            <a:r>
              <a:rPr lang="nb-NO" sz="1800" dirty="0"/>
              <a:t>Å kombinere arbeid med omsorgsoppgaver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25C6902-5949-D450-B4ED-CAE4FEB14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u="sng" dirty="0"/>
              <a:t>Mange pårørende opplever:</a:t>
            </a:r>
          </a:p>
          <a:p>
            <a:pPr marL="0" indent="0">
              <a:buNone/>
            </a:pPr>
            <a:r>
              <a:rPr lang="nb-NO" dirty="0"/>
              <a:t>- Utfordringer i kommunikasjon og samhandling. Fragmenterte tjenester.    Koordinatorrollen.</a:t>
            </a:r>
          </a:p>
          <a:p>
            <a:pPr>
              <a:buFontTx/>
              <a:buChar char="-"/>
            </a:pPr>
            <a:r>
              <a:rPr lang="nb-NO" dirty="0"/>
              <a:t>Krevende å kombinere arbeid med omsorgsoppgaver. Fyller mange roller i hverdagen og livet.</a:t>
            </a:r>
          </a:p>
          <a:p>
            <a:pPr>
              <a:buFontTx/>
              <a:buChar char="-"/>
            </a:pPr>
            <a:r>
              <a:rPr lang="nb-NO" dirty="0"/>
              <a:t>Lite støtte på jobb. Blir selv syk og utbrent.</a:t>
            </a:r>
          </a:p>
          <a:p>
            <a:pPr>
              <a:buFontTx/>
              <a:buChar char="-"/>
            </a:pPr>
            <a:endParaRPr lang="nb-NO" dirty="0"/>
          </a:p>
          <a:p>
            <a:pPr marL="0" indent="0">
              <a:buNone/>
            </a:pPr>
            <a:r>
              <a:rPr lang="nb-NO" u="sng" dirty="0"/>
              <a:t>Ledere og ansatte melder om:</a:t>
            </a:r>
          </a:p>
          <a:p>
            <a:pPr>
              <a:buFontTx/>
              <a:buChar char="-"/>
            </a:pPr>
            <a:r>
              <a:rPr lang="nb-NO" dirty="0"/>
              <a:t>Høyt arbeidspress, særlig for avdelingsledere.</a:t>
            </a:r>
          </a:p>
          <a:p>
            <a:pPr>
              <a:buFontTx/>
              <a:buChar char="-"/>
            </a:pPr>
            <a:r>
              <a:rPr lang="nb-NO" dirty="0"/>
              <a:t>Forventningsgapet. Stadig større forventninger til hva kommunens helse- og omsorgstjenester skal levere på.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833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52E85523-F499-4345-955A-291A7C3ED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Arbeid I BEHO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67D2A62-98F2-4FA8-A4F4-D659F21084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Suksessfaktorer 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5FB51DEA-D6FD-4171-AB30-1B1FDD071D2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GB" dirty="0"/>
              <a:t>“Bergensmodellen” </a:t>
            </a:r>
          </a:p>
          <a:p>
            <a:r>
              <a:rPr lang="en-GB" dirty="0" err="1"/>
              <a:t>Pårørendesamarbeidet</a:t>
            </a:r>
            <a:r>
              <a:rPr lang="en-GB" dirty="0"/>
              <a:t> </a:t>
            </a:r>
            <a:r>
              <a:rPr lang="en-GB" dirty="0" err="1"/>
              <a:t>må</a:t>
            </a:r>
            <a:r>
              <a:rPr lang="en-GB" dirty="0"/>
              <a:t> </a:t>
            </a:r>
            <a:r>
              <a:rPr lang="en-GB" dirty="0" err="1"/>
              <a:t>settes</a:t>
            </a:r>
            <a:r>
              <a:rPr lang="en-GB" dirty="0"/>
              <a:t> </a:t>
            </a:r>
            <a:r>
              <a:rPr lang="en-GB" dirty="0" err="1"/>
              <a:t>mer</a:t>
            </a:r>
            <a:r>
              <a:rPr lang="en-GB" dirty="0"/>
              <a:t> i system </a:t>
            </a:r>
          </a:p>
          <a:p>
            <a:r>
              <a:rPr lang="en-GB" dirty="0"/>
              <a:t>Kunnskap og </a:t>
            </a:r>
            <a:r>
              <a:rPr lang="en-GB" dirty="0" err="1"/>
              <a:t>informasjon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viktig</a:t>
            </a:r>
            <a:r>
              <a:rPr lang="en-GB" dirty="0"/>
              <a:t> </a:t>
            </a:r>
            <a:r>
              <a:rPr lang="en-GB" dirty="0" err="1"/>
              <a:t>nøkkel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62DA606F-DF51-4F65-94B0-DB15C5B25E1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199296" y="1174858"/>
            <a:ext cx="3314696" cy="304270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God kommunikasjon og samhandling</a:t>
            </a:r>
          </a:p>
          <a:p>
            <a:r>
              <a:rPr lang="en-GB" dirty="0"/>
              <a:t>Klar ansvarsfordeling mellom personale og pårørende</a:t>
            </a:r>
          </a:p>
          <a:p>
            <a:r>
              <a:rPr lang="en-GB" dirty="0"/>
              <a:t>Åpenhet. Se muligheter.</a:t>
            </a:r>
          </a:p>
          <a:p>
            <a:r>
              <a:rPr lang="en-GB" dirty="0"/>
              <a:t>“Forhåndssamtalen”</a:t>
            </a:r>
          </a:p>
          <a:p>
            <a:r>
              <a:rPr lang="en-GB" dirty="0"/>
              <a:t>Gode rutiner for informasjon, f.eks. jevnlige nyhetsbrev </a:t>
            </a:r>
          </a:p>
          <a:p>
            <a:r>
              <a:rPr lang="en-GB" dirty="0"/>
              <a:t>Skape møteplasser der pårørende kan treffes, dele erfaringer og støtte hverandre i omsorgsrollen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9513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tittel 1">
            <a:extLst>
              <a:ext uri="{FF2B5EF4-FFF2-40B4-BE49-F238E27FC236}">
                <a16:creationId xmlns:a16="http://schemas.microsoft.com/office/drawing/2014/main" id="{1AAD4469-307D-40FF-8C9A-D903DF3B7A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167830"/>
            <a:ext cx="6858000" cy="1243013"/>
          </a:xfrm>
        </p:spPr>
        <p:txBody>
          <a:bodyPr>
            <a:noAutofit/>
          </a:bodyPr>
          <a:lstStyle/>
          <a:p>
            <a:r>
              <a:rPr lang="nb-NO" dirty="0"/>
              <a:t>Hva kan vi gjøre for å lette omsorgsbyrden og invitere til samarbeid?</a:t>
            </a:r>
          </a:p>
          <a:p>
            <a:endParaRPr lang="nb-NO" sz="1600" dirty="0"/>
          </a:p>
          <a:p>
            <a:r>
              <a:rPr lang="nb-NO" sz="1600" dirty="0"/>
              <a:t>Tverrfaglighet/mindre fragmenterte tjenester</a:t>
            </a:r>
          </a:p>
          <a:p>
            <a:r>
              <a:rPr lang="nb-NO" sz="1600" dirty="0"/>
              <a:t>Pårørendeundersøkelser </a:t>
            </a:r>
          </a:p>
          <a:p>
            <a:r>
              <a:rPr lang="nb-NO" sz="1600" dirty="0"/>
              <a:t>Tilby støtte og avlastning</a:t>
            </a:r>
          </a:p>
          <a:p>
            <a:r>
              <a:rPr lang="nb-NO" sz="1600" dirty="0"/>
              <a:t>Oppgavedeling og bedre organisering gir også et bedre utgangspunkt for godt pårørendesamarbeid.</a:t>
            </a:r>
          </a:p>
          <a:p>
            <a:r>
              <a:rPr lang="nb-NO" sz="1600" dirty="0"/>
              <a:t>Vi må bygge sykehjem som inviterer nabolaget og pårørende inn, ikke bygge «lukkede» institusjoner. 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490568AF-2B79-44C8-AF0D-5FEC452538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990187"/>
            <a:ext cx="6858000" cy="895258"/>
          </a:xfrm>
        </p:spPr>
        <p:txBody>
          <a:bodyPr>
            <a:normAutofit fontScale="90000"/>
          </a:bodyPr>
          <a:lstStyle/>
          <a:p>
            <a:br>
              <a:rPr lang="nb-NO" dirty="0"/>
            </a:br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1226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definert 17">
      <a:dk1>
        <a:sysClr val="windowText" lastClr="000000"/>
      </a:dk1>
      <a:lt1>
        <a:sysClr val="window" lastClr="FFFFFF"/>
      </a:lt1>
      <a:dk2>
        <a:srgbClr val="DC1E23"/>
      </a:dk2>
      <a:lt2>
        <a:srgbClr val="F2F2F2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164B81"/>
      </a:hlink>
      <a:folHlink>
        <a:srgbClr val="702C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" id="{95BFF06D-6487-472C-9F4F-DE1D22A30A92}" vid="{A720278C-83EE-48EE-833D-97AE2B86CFF3}"/>
    </a:ext>
  </a:extLst>
</a:theme>
</file>

<file path=ppt/theme/theme2.xml><?xml version="1.0" encoding="utf-8"?>
<a:theme xmlns:a="http://schemas.openxmlformats.org/drawingml/2006/main" name="1_Office-tema">
  <a:themeElements>
    <a:clrScheme name="Egendefinert 18">
      <a:dk1>
        <a:sysClr val="windowText" lastClr="000000"/>
      </a:dk1>
      <a:lt1>
        <a:sysClr val="window" lastClr="FFFFFF"/>
      </a:lt1>
      <a:dk2>
        <a:srgbClr val="DC1E23"/>
      </a:dk2>
      <a:lt2>
        <a:srgbClr val="F2F2F2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164B81"/>
      </a:hlink>
      <a:folHlink>
        <a:srgbClr val="702C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" id="{95BFF06D-6487-472C-9F4F-DE1D22A30A92}" vid="{D45F9FA0-B131-4EC0-AFC4-01D1FB483B8D}"/>
    </a:ext>
  </a:extLst>
</a:theme>
</file>

<file path=ppt/theme/theme3.xml><?xml version="1.0" encoding="utf-8"?>
<a:theme xmlns:a="http://schemas.openxmlformats.org/drawingml/2006/main" name="Rød">
  <a:themeElements>
    <a:clrScheme name="Egendefinert 19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" id="{95BFF06D-6487-472C-9F4F-DE1D22A30A92}" vid="{522C0E01-F5B3-47B8-A113-B90E71362804}"/>
    </a:ext>
  </a:extLst>
</a:theme>
</file>

<file path=ppt/theme/theme4.xml><?xml version="1.0" encoding="utf-8"?>
<a:theme xmlns:a="http://schemas.openxmlformats.org/drawingml/2006/main" name="Lilla">
  <a:themeElements>
    <a:clrScheme name="Egendefinert 20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" id="{95BFF06D-6487-472C-9F4F-DE1D22A30A92}" vid="{8BC8C436-444F-47E3-AAFF-581C03617193}"/>
    </a:ext>
  </a:extLst>
</a:theme>
</file>

<file path=ppt/theme/theme5.xml><?xml version="1.0" encoding="utf-8"?>
<a:theme xmlns:a="http://schemas.openxmlformats.org/drawingml/2006/main" name="Blå">
  <a:themeElements>
    <a:clrScheme name="Egendefinert 21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" id="{95BFF06D-6487-472C-9F4F-DE1D22A30A92}" vid="{C807659C-5C80-451A-BC1C-AD01FCD328EF}"/>
    </a:ext>
  </a:extLst>
</a:theme>
</file>

<file path=ppt/theme/theme6.xml><?xml version="1.0" encoding="utf-8"?>
<a:theme xmlns:a="http://schemas.openxmlformats.org/drawingml/2006/main" name="Grønn">
  <a:themeElements>
    <a:clrScheme name="Egendefinert 22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" id="{95BFF06D-6487-472C-9F4F-DE1D22A30A92}" vid="{4385D189-78FD-4AC8-BA5D-7A35BAB920F0}"/>
    </a:ext>
  </a:extLst>
</a:theme>
</file>

<file path=ppt/theme/theme7.xml><?xml version="1.0" encoding="utf-8"?>
<a:theme xmlns:a="http://schemas.openxmlformats.org/drawingml/2006/main" name="Svart">
  <a:themeElements>
    <a:clrScheme name="Egendefinert 23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" id="{95BFF06D-6487-472C-9F4F-DE1D22A30A92}" vid="{15030006-CB2B-49A6-A0CC-6465261196E9}"/>
    </a:ext>
  </a:extLst>
</a:theme>
</file>

<file path=ppt/theme/theme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982FC97A4EB864EBF6B6ADD443A67CC" ma:contentTypeVersion="11" ma:contentTypeDescription="Opprett et nytt dokument." ma:contentTypeScope="" ma:versionID="1243dad0bdc800c2168160044757ccfa">
  <xsd:schema xmlns:xsd="http://www.w3.org/2001/XMLSchema" xmlns:xs="http://www.w3.org/2001/XMLSchema" xmlns:p="http://schemas.microsoft.com/office/2006/metadata/properties" xmlns:ns2="3b00a67f-9791-437e-b702-303a706ea042" targetNamespace="http://schemas.microsoft.com/office/2006/metadata/properties" ma:root="true" ma:fieldsID="9f2b7ce840c78a2065a44a5a957cc1d0" ns2:_="">
    <xsd:import namespace="3b00a67f-9791-437e-b702-303a706ea0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00a67f-9791-437e-b702-303a706ea0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F341BE-FCEF-4AC8-980C-63738F6D92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D84FE9-90BD-413A-BD1B-E5F8442116C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07582D6-3137-4D13-9E48-A98685FC69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00a67f-9791-437e-b702-303a706ea0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PP_MAL_NORSK</Template>
  <TotalTime>979</TotalTime>
  <Words>296</Words>
  <Application>Microsoft Office PowerPoint</Application>
  <PresentationFormat>Egendefinert</PresentationFormat>
  <Paragraphs>47</Paragraphs>
  <Slides>5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7</vt:i4>
      </vt:variant>
      <vt:variant>
        <vt:lpstr>Lysbildetitler</vt:lpstr>
      </vt:variant>
      <vt:variant>
        <vt:i4>5</vt:i4>
      </vt:variant>
    </vt:vector>
  </HeadingPairs>
  <TitlesOfParts>
    <vt:vector size="15" baseType="lpstr">
      <vt:lpstr>Arial</vt:lpstr>
      <vt:lpstr>Calibri</vt:lpstr>
      <vt:lpstr>Source Serif Pro</vt:lpstr>
      <vt:lpstr>Office-tema</vt:lpstr>
      <vt:lpstr>1_Office-tema</vt:lpstr>
      <vt:lpstr>Rød</vt:lpstr>
      <vt:lpstr>Lilla</vt:lpstr>
      <vt:lpstr>Blå</vt:lpstr>
      <vt:lpstr>Grønn</vt:lpstr>
      <vt:lpstr>Svart</vt:lpstr>
      <vt:lpstr>Den uformelle omsorgen  Marte Joan Monstad, byråd for eldre, helse og omsorg</vt:lpstr>
      <vt:lpstr>Den uformelle omsorgen </vt:lpstr>
      <vt:lpstr>«Den nye tidsklemmen» - Å kombinere arbeid med omsorgsoppgaver</vt:lpstr>
      <vt:lpstr>Arbeid I BEHO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Loodtz, Ann-Kristin</dc:creator>
  <cp:lastModifiedBy>Øvstedal, Tobias</cp:lastModifiedBy>
  <cp:revision>24</cp:revision>
  <dcterms:created xsi:type="dcterms:W3CDTF">2022-07-13T13:59:07Z</dcterms:created>
  <dcterms:modified xsi:type="dcterms:W3CDTF">2025-03-12T09:07:01Z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0x010100D982FC97A4EB864EBF6B6ADD443A67CC</vt:lpwstr>
  </property>
</Properties>
</file>