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9906000" cy="6858000" type="A4"/>
  <p:notesSz cx="67945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hCYwhH4HbaRFmOfMW0iDowtFgI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C423B-58A8-4564-9942-D649D7140DA8}">
  <a:tblStyle styleId="{98CC423B-58A8-4564-9942-D649D7140DA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4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4283" cy="497020"/>
          </a:xfrm>
          <a:prstGeom prst="rect">
            <a:avLst/>
          </a:prstGeom>
          <a:noFill/>
          <a:ln>
            <a:noFill/>
          </a:ln>
        </p:spPr>
        <p:txBody>
          <a:bodyPr spcFirstLastPara="1" wrap="square" lIns="95400" tIns="47675" rIns="95400" bIns="476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7020"/>
          </a:xfrm>
          <a:prstGeom prst="rect">
            <a:avLst/>
          </a:prstGeom>
          <a:noFill/>
          <a:ln>
            <a:noFill/>
          </a:ln>
        </p:spPr>
        <p:txBody>
          <a:bodyPr spcFirstLastPara="1" wrap="square" lIns="95400" tIns="47675" rIns="95400" bIns="476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82663" y="1238250"/>
            <a:ext cx="4829175"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67263"/>
            <a:ext cx="5435600" cy="3900487"/>
          </a:xfrm>
          <a:prstGeom prst="rect">
            <a:avLst/>
          </a:prstGeom>
          <a:noFill/>
          <a:ln>
            <a:noFill/>
          </a:ln>
        </p:spPr>
        <p:txBody>
          <a:bodyPr spcFirstLastPara="1" wrap="square" lIns="95400" tIns="47675" rIns="95400" bIns="47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08982"/>
            <a:ext cx="2944283" cy="497020"/>
          </a:xfrm>
          <a:prstGeom prst="rect">
            <a:avLst/>
          </a:prstGeom>
          <a:noFill/>
          <a:ln>
            <a:noFill/>
          </a:ln>
        </p:spPr>
        <p:txBody>
          <a:bodyPr spcFirstLastPara="1" wrap="square" lIns="95400" tIns="47675" rIns="95400" bIns="476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08982"/>
            <a:ext cx="2944283" cy="497020"/>
          </a:xfrm>
          <a:prstGeom prst="rect">
            <a:avLst/>
          </a:prstGeom>
          <a:noFill/>
          <a:ln>
            <a:noFill/>
          </a:ln>
        </p:spPr>
        <p:txBody>
          <a:bodyPr spcFirstLastPara="1" wrap="square" lIns="95400" tIns="47675" rIns="95400" bIns="476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05350"/>
            <a:ext cx="5435600" cy="4457700"/>
          </a:xfrm>
          <a:prstGeom prst="rect">
            <a:avLst/>
          </a:prstGeom>
          <a:noFill/>
          <a:ln>
            <a:noFill/>
          </a:ln>
        </p:spPr>
        <p:txBody>
          <a:bodyPr spcFirstLastPara="1" wrap="square" lIns="95400" tIns="95400" rIns="95400" bIns="95400" anchor="t" anchorCtr="0">
            <a:noAutofit/>
          </a:bodyPr>
          <a:lstStyle/>
          <a:p>
            <a:pPr marL="0" lvl="0" indent="0" algn="l" rtl="0">
              <a:lnSpc>
                <a:spcPct val="100000"/>
              </a:lnSpc>
              <a:spcBef>
                <a:spcPts val="0"/>
              </a:spcBef>
              <a:spcAft>
                <a:spcPts val="0"/>
              </a:spcAft>
              <a:buClr>
                <a:schemeClr val="dk1"/>
              </a:buClr>
              <a:buSzPts val="1100"/>
              <a:buNone/>
            </a:pPr>
            <a:endParaRPr/>
          </a:p>
        </p:txBody>
      </p:sp>
      <p:sp>
        <p:nvSpPr>
          <p:cNvPr id="86" name="Google Shape;86;p1: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450" y="4705350"/>
            <a:ext cx="5435600" cy="4457700"/>
          </a:xfrm>
          <a:prstGeom prst="rect">
            <a:avLst/>
          </a:prstGeom>
          <a:noFill/>
          <a:ln>
            <a:noFill/>
          </a:ln>
        </p:spPr>
        <p:txBody>
          <a:bodyPr spcFirstLastPara="1" wrap="square" lIns="95400" tIns="95400" rIns="95400" bIns="95400" anchor="t" anchorCtr="0">
            <a:noAutofit/>
          </a:bodyPr>
          <a:lstStyle/>
          <a:p>
            <a:pPr marL="0" lvl="0" indent="0" algn="l" rtl="0">
              <a:lnSpc>
                <a:spcPct val="100000"/>
              </a:lnSpc>
              <a:spcBef>
                <a:spcPts val="0"/>
              </a:spcBef>
              <a:spcAft>
                <a:spcPts val="0"/>
              </a:spcAft>
              <a:buClr>
                <a:schemeClr val="dk1"/>
              </a:buClr>
              <a:buSzPts val="1100"/>
              <a:buNone/>
            </a:pPr>
            <a:endParaRPr/>
          </a:p>
        </p:txBody>
      </p:sp>
      <p:sp>
        <p:nvSpPr>
          <p:cNvPr id="100" name="Google Shape;100;p2: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a:spLocks noGrp="1"/>
          </p:cNvSpPr>
          <p:nvPr>
            <p:ph type="pic" idx="2"/>
          </p:nvPr>
        </p:nvSpPr>
        <p:spPr>
          <a:xfrm>
            <a:off x="4211340" y="987427"/>
            <a:ext cx="5014913" cy="4873625"/>
          </a:xfrm>
          <a:prstGeom prst="rect">
            <a:avLst/>
          </a:prstGeom>
          <a:noFill/>
          <a:ln>
            <a:noFill/>
          </a:ln>
        </p:spPr>
      </p:sp>
      <p:sp>
        <p:nvSpPr>
          <p:cNvPr id="68" name="Google Shape;68;p12"/>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fauhordvikskol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209550" y="123825"/>
            <a:ext cx="9486900" cy="310754"/>
            <a:chOff x="209550" y="123825"/>
            <a:chExt cx="9486900" cy="310754"/>
          </a:xfrm>
        </p:grpSpPr>
        <p:sp>
          <p:nvSpPr>
            <p:cNvPr id="89" name="Google Shape;89;p1"/>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sp>
        <p:nvSpPr>
          <p:cNvPr id="91" name="Google Shape;91;p1"/>
          <p:cNvSpPr/>
          <p:nvPr/>
        </p:nvSpPr>
        <p:spPr>
          <a:xfrm>
            <a:off x="95250" y="523875"/>
            <a:ext cx="9715500" cy="1162050"/>
          </a:xfrm>
          <a:prstGeom prst="roundRect">
            <a:avLst>
              <a:gd name="adj" fmla="val 16667"/>
            </a:avLst>
          </a:prstGeom>
          <a:solidFill>
            <a:srgbClr val="FF0000"/>
          </a:solidFill>
          <a:ln w="9525"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no-NO" sz="4000" b="0" i="0" u="none" strike="noStrike" cap="none" dirty="0">
                <a:solidFill>
                  <a:schemeClr val="dk1"/>
                </a:solidFill>
                <a:latin typeface="Arial"/>
                <a:ea typeface="Arial"/>
                <a:cs typeface="Arial"/>
                <a:sym typeface="Arial"/>
              </a:rPr>
              <a:t>UKEPLAN FOR 2.TRINN</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no-NO" sz="2400" b="0" i="0" u="none" strike="noStrike" cap="none" dirty="0">
                <a:solidFill>
                  <a:schemeClr val="dk1"/>
                </a:solidFill>
                <a:latin typeface="Arial"/>
                <a:ea typeface="Arial"/>
                <a:cs typeface="Arial"/>
                <a:sym typeface="Arial"/>
              </a:rPr>
              <a:t>Uke </a:t>
            </a:r>
            <a:r>
              <a:rPr lang="nb-NO" sz="2400" dirty="0">
                <a:solidFill>
                  <a:schemeClr val="dk1"/>
                </a:solidFill>
              </a:rPr>
              <a:t>23</a:t>
            </a:r>
            <a:endParaRPr sz="1400" b="0" i="0" u="none" strike="noStrike" cap="none" dirty="0">
              <a:solidFill>
                <a:schemeClr val="dk1"/>
              </a:solidFill>
              <a:latin typeface="Arial"/>
              <a:ea typeface="Arial"/>
              <a:cs typeface="Arial"/>
              <a:sym typeface="Arial"/>
            </a:endParaRPr>
          </a:p>
        </p:txBody>
      </p:sp>
      <p:graphicFrame>
        <p:nvGraphicFramePr>
          <p:cNvPr id="92" name="Google Shape;92;p1"/>
          <p:cNvGraphicFramePr/>
          <p:nvPr>
            <p:extLst>
              <p:ext uri="{D42A27DB-BD31-4B8C-83A1-F6EECF244321}">
                <p14:modId xmlns:p14="http://schemas.microsoft.com/office/powerpoint/2010/main" val="2389907040"/>
              </p:ext>
            </p:extLst>
          </p:nvPr>
        </p:nvGraphicFramePr>
        <p:xfrm>
          <a:off x="372224" y="5068176"/>
          <a:ext cx="9214228" cy="1675025"/>
        </p:xfrm>
        <a:graphic>
          <a:graphicData uri="http://schemas.openxmlformats.org/drawingml/2006/table">
            <a:tbl>
              <a:tblPr>
                <a:noFill/>
                <a:tableStyleId>{98CC423B-58A8-4564-9942-D649D7140DA8}</a:tableStyleId>
              </a:tblPr>
              <a:tblGrid>
                <a:gridCol w="1573088">
                  <a:extLst>
                    <a:ext uri="{9D8B030D-6E8A-4147-A177-3AD203B41FA5}">
                      <a16:colId xmlns:a16="http://schemas.microsoft.com/office/drawing/2014/main" val="20000"/>
                    </a:ext>
                  </a:extLst>
                </a:gridCol>
                <a:gridCol w="7641140">
                  <a:extLst>
                    <a:ext uri="{9D8B030D-6E8A-4147-A177-3AD203B41FA5}">
                      <a16:colId xmlns:a16="http://schemas.microsoft.com/office/drawing/2014/main" val="20001"/>
                    </a:ext>
                  </a:extLst>
                </a:gridCol>
              </a:tblGrid>
              <a:tr h="266075">
                <a:tc>
                  <a:txBody>
                    <a:bodyPr/>
                    <a:lstStyle/>
                    <a:p>
                      <a:pPr marL="0" marR="0" lvl="0" indent="0" algn="ctr" rtl="0">
                        <a:lnSpc>
                          <a:spcPct val="100000"/>
                        </a:lnSpc>
                        <a:spcBef>
                          <a:spcPts val="0"/>
                        </a:spcBef>
                        <a:spcAft>
                          <a:spcPts val="0"/>
                        </a:spcAft>
                        <a:buClr>
                          <a:srgbClr val="000000"/>
                        </a:buClr>
                        <a:buSzPts val="1600"/>
                        <a:buFont typeface="Arial"/>
                        <a:buNone/>
                      </a:pPr>
                      <a:r>
                        <a:rPr lang="no-NO" sz="1500" u="none" strike="noStrike" cap="none" dirty="0">
                          <a:latin typeface="Arial"/>
                          <a:ea typeface="Arial"/>
                          <a:cs typeface="Arial"/>
                          <a:sym typeface="Arial"/>
                        </a:rPr>
                        <a:t>Ukelekse</a:t>
                      </a:r>
                      <a:endParaRPr sz="13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500" u="none" strike="noStrike" cap="none" dirty="0">
                        <a:latin typeface="Arial"/>
                        <a:ea typeface="Arial"/>
                        <a:cs typeface="Arial"/>
                        <a:sym typeface="Aria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13549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b-NO" sz="1600" u="none" strike="noStrike" cap="none" dirty="0"/>
                        <a:t>JUNI BINGO. Klarer du å gjøre alle oppgavene før sommerferien? </a:t>
                      </a: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3" name="Google Shape;93;p1"/>
          <p:cNvPicPr preferRelativeResize="0"/>
          <p:nvPr/>
        </p:nvPicPr>
        <p:blipFill rotWithShape="1">
          <a:blip r:embed="rId3">
            <a:alphaModFix/>
          </a:blip>
          <a:srcRect/>
          <a:stretch/>
        </p:blipFill>
        <p:spPr>
          <a:xfrm>
            <a:off x="8354166" y="683869"/>
            <a:ext cx="1342284" cy="842062"/>
          </a:xfrm>
          <a:prstGeom prst="roundRect">
            <a:avLst>
              <a:gd name="adj" fmla="val 16667"/>
            </a:avLst>
          </a:prstGeom>
          <a:noFill/>
          <a:ln>
            <a:noFill/>
          </a:ln>
          <a:effectLst>
            <a:outerShdw blurRad="76200" dist="38100" dir="7800000" algn="tl" rotWithShape="0">
              <a:srgbClr val="000000">
                <a:alpha val="40000"/>
              </a:srgbClr>
            </a:outerShdw>
          </a:effectLst>
        </p:spPr>
      </p:pic>
      <p:graphicFrame>
        <p:nvGraphicFramePr>
          <p:cNvPr id="94" name="Google Shape;94;p1"/>
          <p:cNvGraphicFramePr/>
          <p:nvPr>
            <p:extLst>
              <p:ext uri="{D42A27DB-BD31-4B8C-83A1-F6EECF244321}">
                <p14:modId xmlns:p14="http://schemas.microsoft.com/office/powerpoint/2010/main" val="1099325164"/>
              </p:ext>
            </p:extLst>
          </p:nvPr>
        </p:nvGraphicFramePr>
        <p:xfrm>
          <a:off x="372225" y="1867350"/>
          <a:ext cx="9224059" cy="3024650"/>
        </p:xfrm>
        <a:graphic>
          <a:graphicData uri="http://schemas.openxmlformats.org/drawingml/2006/table">
            <a:tbl>
              <a:tblPr>
                <a:noFill/>
                <a:tableStyleId>{98CC423B-58A8-4564-9942-D649D7140DA8}</a:tableStyleId>
              </a:tblPr>
              <a:tblGrid>
                <a:gridCol w="1536550">
                  <a:extLst>
                    <a:ext uri="{9D8B030D-6E8A-4147-A177-3AD203B41FA5}">
                      <a16:colId xmlns:a16="http://schemas.microsoft.com/office/drawing/2014/main" val="20000"/>
                    </a:ext>
                  </a:extLst>
                </a:gridCol>
                <a:gridCol w="1536550">
                  <a:extLst>
                    <a:ext uri="{9D8B030D-6E8A-4147-A177-3AD203B41FA5}">
                      <a16:colId xmlns:a16="http://schemas.microsoft.com/office/drawing/2014/main" val="20001"/>
                    </a:ext>
                  </a:extLst>
                </a:gridCol>
                <a:gridCol w="1536550">
                  <a:extLst>
                    <a:ext uri="{9D8B030D-6E8A-4147-A177-3AD203B41FA5}">
                      <a16:colId xmlns:a16="http://schemas.microsoft.com/office/drawing/2014/main" val="20002"/>
                    </a:ext>
                  </a:extLst>
                </a:gridCol>
                <a:gridCol w="1536550">
                  <a:extLst>
                    <a:ext uri="{9D8B030D-6E8A-4147-A177-3AD203B41FA5}">
                      <a16:colId xmlns:a16="http://schemas.microsoft.com/office/drawing/2014/main" val="20003"/>
                    </a:ext>
                  </a:extLst>
                </a:gridCol>
                <a:gridCol w="1536550">
                  <a:extLst>
                    <a:ext uri="{9D8B030D-6E8A-4147-A177-3AD203B41FA5}">
                      <a16:colId xmlns:a16="http://schemas.microsoft.com/office/drawing/2014/main" val="20004"/>
                    </a:ext>
                  </a:extLst>
                </a:gridCol>
                <a:gridCol w="1541309">
                  <a:extLst>
                    <a:ext uri="{9D8B030D-6E8A-4147-A177-3AD203B41FA5}">
                      <a16:colId xmlns:a16="http://schemas.microsoft.com/office/drawing/2014/main" val="20005"/>
                    </a:ext>
                  </a:extLst>
                </a:gridCol>
              </a:tblGrid>
              <a:tr h="431825">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PÅ SKOLEN</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MANDAG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TIRSDAG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ONSDAG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TORSDAG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FREDAG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2018400">
                <a:tc>
                  <a:txBody>
                    <a:bodyPr/>
                    <a:lstStyle/>
                    <a:p>
                      <a:pPr marL="0" marR="0" lvl="0" indent="0" algn="l" rtl="0">
                        <a:lnSpc>
                          <a:spcPct val="115000"/>
                        </a:lnSpc>
                        <a:spcBef>
                          <a:spcPts val="0"/>
                        </a:spcBef>
                        <a:spcAft>
                          <a:spcPts val="0"/>
                        </a:spcAft>
                        <a:buClr>
                          <a:srgbClr val="000000"/>
                        </a:buClr>
                        <a:buSzPts val="1400"/>
                        <a:buFont typeface="Arial"/>
                        <a:buNone/>
                      </a:pPr>
                      <a:r>
                        <a:rPr lang="no-NO" sz="1400" u="none" strike="noStrike" cap="none" dirty="0">
                          <a:latin typeface="Calibri"/>
                          <a:ea typeface="Calibri"/>
                          <a:cs typeface="Calibri"/>
                          <a:sym typeface="Calibri"/>
                        </a:rPr>
                        <a:t>Tema: Aro og </a:t>
                      </a:r>
                      <a:r>
                        <a:rPr lang="nb-NO" sz="1400" u="none" strike="noStrike" cap="none" dirty="0">
                          <a:latin typeface="Calibri"/>
                          <a:ea typeface="Calibri"/>
                          <a:cs typeface="Calibri"/>
                          <a:sym typeface="Calibri"/>
                        </a:rPr>
                        <a:t>Matematikk</a:t>
                      </a:r>
                      <a:endParaRPr sz="1400" u="none" strike="noStrike" cap="none" dirty="0"/>
                    </a:p>
                    <a:p>
                      <a:pPr marL="0" marR="0" lvl="0" indent="0" algn="l" rtl="0">
                        <a:lnSpc>
                          <a:spcPct val="115000"/>
                        </a:lnSpc>
                        <a:spcBef>
                          <a:spcPts val="0"/>
                        </a:spcBef>
                        <a:spcAft>
                          <a:spcPts val="0"/>
                        </a:spcAft>
                        <a:buClr>
                          <a:srgbClr val="000000"/>
                        </a:buClr>
                        <a:buSzPts val="1400"/>
                        <a:buFont typeface="Arial"/>
                        <a:buNone/>
                      </a:pPr>
                      <a:endParaRPr sz="1400"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3.Deling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3.Deling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3.Deling</a:t>
                      </a:r>
                    </a:p>
                    <a:p>
                      <a:pPr marL="0" marR="0" lvl="0" indent="0" algn="l" rtl="0">
                        <a:lnSpc>
                          <a:spcPct val="115000"/>
                        </a:lnSpc>
                        <a:spcBef>
                          <a:spcPts val="0"/>
                        </a:spcBef>
                        <a:spcAft>
                          <a:spcPts val="0"/>
                        </a:spcAft>
                        <a:buClr>
                          <a:srgbClr val="000000"/>
                        </a:buClr>
                        <a:buSzPts val="1400"/>
                        <a:buFont typeface="Arial"/>
                        <a:buNone/>
                      </a:pPr>
                      <a:endParaRPr sz="1400" b="1"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Clr>
                          <a:srgbClr val="000000"/>
                        </a:buClr>
                        <a:buSzPts val="1400"/>
                        <a:buFont typeface="Arial"/>
                        <a:buNone/>
                      </a:pPr>
                      <a:r>
                        <a:rPr lang="no-NO" sz="1400" b="1" u="none" strike="noStrike" cap="none" dirty="0">
                          <a:latin typeface="Calibri"/>
                          <a:ea typeface="Calibri"/>
                          <a:cs typeface="Calibri"/>
                          <a:sym typeface="Calibri"/>
                        </a:rPr>
                        <a:t>  </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Stasjoner</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Stasjoner</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Premie for mattemaraton. </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Gym</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Norsk</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Matte</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Lek</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Uteskole</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Uteskole</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Uteskole</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Team Pølsa</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Team Pølsa</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Lek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4425">
                <a:tc>
                  <a:txBody>
                    <a:bodyPr/>
                    <a:lstStyle/>
                    <a:p>
                      <a:pPr marL="0" marR="0" lvl="0" indent="0" algn="ctr" rtl="0">
                        <a:lnSpc>
                          <a:spcPct val="115000"/>
                        </a:lnSpc>
                        <a:spcBef>
                          <a:spcPts val="0"/>
                        </a:spcBef>
                        <a:spcAft>
                          <a:spcPts val="0"/>
                        </a:spcAft>
                        <a:buClr>
                          <a:srgbClr val="000000"/>
                        </a:buClr>
                        <a:buSzPts val="1400"/>
                        <a:buFont typeface="Arial"/>
                        <a:buNone/>
                      </a:pPr>
                      <a:r>
                        <a:rPr lang="no-NO" sz="1400" u="none" strike="noStrike" cap="none">
                          <a:latin typeface="Calibri"/>
                          <a:ea typeface="Calibri"/>
                          <a:cs typeface="Calibri"/>
                          <a:sym typeface="Calibri"/>
                        </a:rPr>
                        <a:t>DAGEN SLUTTER:</a:t>
                      </a:r>
                      <a:endParaRPr sz="14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12.45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12.45</a:t>
                      </a:r>
                      <a:endParaRPr sz="1500" u="none" strike="noStrike" cap="none"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13.45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12.45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12.45</a:t>
                      </a:r>
                      <a:endParaRPr sz="1500" u="none" strike="noStrike" cap="none"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95" name="Google Shape;95;p1"/>
          <p:cNvPicPr preferRelativeResize="0"/>
          <p:nvPr/>
        </p:nvPicPr>
        <p:blipFill rotWithShape="1">
          <a:blip r:embed="rId4">
            <a:alphaModFix/>
          </a:blip>
          <a:srcRect/>
          <a:stretch/>
        </p:blipFill>
        <p:spPr>
          <a:xfrm>
            <a:off x="384797" y="525076"/>
            <a:ext cx="1342274" cy="1342274"/>
          </a:xfrm>
          <a:prstGeom prst="rect">
            <a:avLst/>
          </a:prstGeom>
          <a:noFill/>
          <a:ln>
            <a:noFill/>
          </a:ln>
        </p:spPr>
      </p:pic>
      <p:pic>
        <p:nvPicPr>
          <p:cNvPr id="4" name="Bilde 3" descr="Et bilde som inneholder blomster, tegning, tegnefilm, clip art&#10;&#10;KI-generert innhold kan være feil.">
            <a:extLst>
              <a:ext uri="{FF2B5EF4-FFF2-40B4-BE49-F238E27FC236}">
                <a16:creationId xmlns:a16="http://schemas.microsoft.com/office/drawing/2014/main" id="{1F14C27E-06E4-DA03-5A74-35E5ACE5F1AF}"/>
              </a:ext>
            </a:extLst>
          </p:cNvPr>
          <p:cNvPicPr>
            <a:picLocks noChangeAspect="1"/>
          </p:cNvPicPr>
          <p:nvPr/>
        </p:nvPicPr>
        <p:blipFill>
          <a:blip r:embed="rId5"/>
          <a:srcRect b="7356"/>
          <a:stretch/>
        </p:blipFill>
        <p:spPr>
          <a:xfrm>
            <a:off x="698090" y="5471961"/>
            <a:ext cx="883060" cy="1262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102" name="Google Shape;102;p2"/>
          <p:cNvGraphicFramePr/>
          <p:nvPr>
            <p:extLst>
              <p:ext uri="{D42A27DB-BD31-4B8C-83A1-F6EECF244321}">
                <p14:modId xmlns:p14="http://schemas.microsoft.com/office/powerpoint/2010/main" val="2661441178"/>
              </p:ext>
            </p:extLst>
          </p:nvPr>
        </p:nvGraphicFramePr>
        <p:xfrm>
          <a:off x="58236" y="340469"/>
          <a:ext cx="9537000" cy="6430620"/>
        </p:xfrm>
        <a:graphic>
          <a:graphicData uri="http://schemas.openxmlformats.org/drawingml/2006/table">
            <a:tbl>
              <a:tblPr>
                <a:noFill/>
                <a:tableStyleId>{98CC423B-58A8-4564-9942-D649D7140DA8}</a:tableStyleId>
              </a:tblPr>
              <a:tblGrid>
                <a:gridCol w="978950">
                  <a:extLst>
                    <a:ext uri="{9D8B030D-6E8A-4147-A177-3AD203B41FA5}">
                      <a16:colId xmlns:a16="http://schemas.microsoft.com/office/drawing/2014/main" val="20000"/>
                    </a:ext>
                  </a:extLst>
                </a:gridCol>
                <a:gridCol w="2619150">
                  <a:extLst>
                    <a:ext uri="{9D8B030D-6E8A-4147-A177-3AD203B41FA5}">
                      <a16:colId xmlns:a16="http://schemas.microsoft.com/office/drawing/2014/main" val="20001"/>
                    </a:ext>
                  </a:extLst>
                </a:gridCol>
                <a:gridCol w="5938900">
                  <a:extLst>
                    <a:ext uri="{9D8B030D-6E8A-4147-A177-3AD203B41FA5}">
                      <a16:colId xmlns:a16="http://schemas.microsoft.com/office/drawing/2014/main" val="20002"/>
                    </a:ext>
                  </a:extLst>
                </a:gridCol>
              </a:tblGrid>
              <a:tr h="331600">
                <a:tc gridSpan="2">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LÆRINGSMÅL</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hMerge="1">
                  <a:txBody>
                    <a:bodyPr/>
                    <a:lstStyle/>
                    <a:p>
                      <a:endParaRPr lang="nb-NO"/>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UKENS INFO</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512475">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Lese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Jeg </a:t>
                      </a:r>
                      <a:r>
                        <a:rPr lang="nb-NO" sz="1400" u="none" strike="noStrike" cap="none" dirty="0">
                          <a:latin typeface="Calibri"/>
                          <a:ea typeface="Calibri"/>
                          <a:cs typeface="Calibri"/>
                          <a:sym typeface="Calibri"/>
                        </a:rPr>
                        <a:t>øver på leseflyt</a:t>
                      </a:r>
                      <a:r>
                        <a:rPr lang="no-NO" sz="1400" u="none" strike="noStrike" cap="none" dirty="0">
                          <a:latin typeface="Calibri"/>
                          <a:ea typeface="Calibri"/>
                          <a:cs typeface="Calibri"/>
                          <a:sym typeface="Calibri"/>
                        </a:rPr>
                        <a:t>. Jeg bruker BO blikket.  </a:t>
                      </a:r>
                      <a:r>
                        <a:rPr lang="no-NO" sz="1400" b="1" u="none" strike="noStrike" cap="none" dirty="0">
                          <a:latin typeface="Calibri"/>
                          <a:ea typeface="Calibri"/>
                          <a:cs typeface="Calibri"/>
                          <a:sym typeface="Calibri"/>
                        </a:rPr>
                        <a:t>B</a:t>
                      </a:r>
                      <a:r>
                        <a:rPr lang="no-NO" sz="1400" u="none" strike="noStrike" cap="none" dirty="0">
                          <a:latin typeface="Calibri"/>
                          <a:ea typeface="Calibri"/>
                          <a:cs typeface="Calibri"/>
                          <a:sym typeface="Calibri"/>
                        </a:rPr>
                        <a:t>ilde og </a:t>
                      </a:r>
                      <a:r>
                        <a:rPr lang="no-NO" sz="1400" b="1" u="none" strike="noStrike" cap="none" dirty="0">
                          <a:latin typeface="Calibri"/>
                          <a:ea typeface="Calibri"/>
                          <a:cs typeface="Calibri"/>
                          <a:sym typeface="Calibri"/>
                        </a:rPr>
                        <a:t>O</a:t>
                      </a:r>
                      <a:r>
                        <a:rPr lang="no-NO" sz="1400" u="none" strike="noStrike" cap="none" dirty="0">
                          <a:latin typeface="Calibri"/>
                          <a:ea typeface="Calibri"/>
                          <a:cs typeface="Calibri"/>
                          <a:sym typeface="Calibri"/>
                        </a:rPr>
                        <a:t>rd.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rowSpan="6">
                  <a:txBody>
                    <a:bodyPr/>
                    <a:lstStyle/>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Det har vært en kort, men innholdsrik uke. Vi har jobbet godt med mattemaraton og samarbeid. Kjekt og se engasjementet. Vi opplever også at dere foresatte engasjerer dere i skolehverdagen til elevene- Veldig kjekt. Gry har vært så snill og tilbudt seg å lage premie til eleven når mattemaraton er avsluttet. Så på tirsdag setter vi av en time til dette. Tusen takk for initiativet Gry. </a:t>
                      </a:r>
                    </a:p>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Torsdag 05.06 er det førskoledag i Bergen Kommune. Denne dagen går småtrinnet på en felles tur. Hvor vi går er ennå ikke bestemt, men det er viktig at elevene har klær etter været denne dagen. Vi skal være ute hele dagen. Godt med mat og drikke er viktig. </a:t>
                      </a:r>
                    </a:p>
                    <a:p>
                      <a:pPr marL="0" marR="0" lvl="0" indent="0" algn="l" rtl="0">
                        <a:lnSpc>
                          <a:spcPct val="100000"/>
                        </a:lnSpc>
                        <a:spcBef>
                          <a:spcPts val="0"/>
                        </a:spcBef>
                        <a:spcAft>
                          <a:spcPts val="0"/>
                        </a:spcAft>
                        <a:buClr>
                          <a:srgbClr val="000000"/>
                        </a:buClr>
                        <a:buSzPts val="1200"/>
                        <a:buFont typeface="Arial"/>
                        <a:buNone/>
                      </a:pPr>
                      <a:endParaRPr lang="nb-NO" sz="1400" u="none" strike="noStrike" cap="none" dirty="0">
                        <a:solidFill>
                          <a:schemeClr val="dk1"/>
                        </a:solidFill>
                        <a:latin typeface="Calibri"/>
                        <a:ea typeface="Calibri"/>
                        <a:cs typeface="Calibri"/>
                        <a:sym typeface="Wingdings" panose="05000000000000000000" pitchFamily="2" charset="2"/>
                      </a:endParaRPr>
                    </a:p>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Tirsdag 10. 06 er det åpen skole. Dette er en sommeravslutning for foresatte og elever. Vi starter </a:t>
                      </a:r>
                      <a:r>
                        <a:rPr lang="nb-NO" sz="1400" u="none" strike="noStrike" cap="none" dirty="0" err="1">
                          <a:solidFill>
                            <a:schemeClr val="dk1"/>
                          </a:solidFill>
                          <a:latin typeface="Calibri"/>
                          <a:ea typeface="Calibri"/>
                          <a:cs typeface="Calibri"/>
                          <a:sym typeface="Wingdings" panose="05000000000000000000" pitchFamily="2" charset="2"/>
                        </a:rPr>
                        <a:t>kl</a:t>
                      </a:r>
                      <a:r>
                        <a:rPr lang="nb-NO" sz="1400" u="none" strike="noStrike" cap="none" dirty="0">
                          <a:solidFill>
                            <a:schemeClr val="dk1"/>
                          </a:solidFill>
                          <a:latin typeface="Calibri"/>
                          <a:ea typeface="Calibri"/>
                          <a:cs typeface="Calibri"/>
                          <a:sym typeface="Wingdings" panose="05000000000000000000" pitchFamily="2" charset="2"/>
                        </a:rPr>
                        <a:t> 16.30 med underholdning fra elevene. Vi følger opp suksessen fra i fjor, så fra </a:t>
                      </a:r>
                      <a:r>
                        <a:rPr lang="nb-NO" sz="1400" u="none" strike="noStrike" cap="none" dirty="0" err="1">
                          <a:solidFill>
                            <a:schemeClr val="dk1"/>
                          </a:solidFill>
                          <a:latin typeface="Calibri"/>
                          <a:ea typeface="Calibri"/>
                          <a:cs typeface="Calibri"/>
                          <a:sym typeface="Wingdings" panose="05000000000000000000" pitchFamily="2" charset="2"/>
                        </a:rPr>
                        <a:t>kl</a:t>
                      </a:r>
                      <a:r>
                        <a:rPr lang="nb-NO" sz="1400" u="none" strike="noStrike" cap="none" dirty="0">
                          <a:solidFill>
                            <a:schemeClr val="dk1"/>
                          </a:solidFill>
                          <a:latin typeface="Calibri"/>
                          <a:ea typeface="Calibri"/>
                          <a:cs typeface="Calibri"/>
                          <a:sym typeface="Wingdings" panose="05000000000000000000" pitchFamily="2" charset="2"/>
                        </a:rPr>
                        <a:t> 16.45-17.00 blir det utdeling av pølser. Drikke må dere ta med selv. Fra </a:t>
                      </a:r>
                      <a:r>
                        <a:rPr lang="nb-NO" sz="1400" u="none" strike="noStrike" cap="none" dirty="0" err="1">
                          <a:solidFill>
                            <a:schemeClr val="dk1"/>
                          </a:solidFill>
                          <a:latin typeface="Calibri"/>
                          <a:ea typeface="Calibri"/>
                          <a:cs typeface="Calibri"/>
                          <a:sym typeface="Wingdings" panose="05000000000000000000" pitchFamily="2" charset="2"/>
                        </a:rPr>
                        <a:t>kl</a:t>
                      </a:r>
                      <a:r>
                        <a:rPr lang="nb-NO" sz="1400" u="none" strike="noStrike" cap="none" dirty="0">
                          <a:solidFill>
                            <a:schemeClr val="dk1"/>
                          </a:solidFill>
                          <a:latin typeface="Calibri"/>
                          <a:ea typeface="Calibri"/>
                          <a:cs typeface="Calibri"/>
                          <a:sym typeface="Wingdings" panose="05000000000000000000" pitchFamily="2" charset="2"/>
                        </a:rPr>
                        <a:t> 17.00- 17.45 kan dere gå rundt på skolen og se ulike utstillinger som elevene har laget. Fra </a:t>
                      </a:r>
                      <a:r>
                        <a:rPr lang="nb-NO" sz="1400" u="none" strike="noStrike" cap="none" dirty="0" err="1">
                          <a:solidFill>
                            <a:schemeClr val="dk1"/>
                          </a:solidFill>
                          <a:latin typeface="Calibri"/>
                          <a:ea typeface="Calibri"/>
                          <a:cs typeface="Calibri"/>
                          <a:sym typeface="Wingdings" panose="05000000000000000000" pitchFamily="2" charset="2"/>
                        </a:rPr>
                        <a:t>kl</a:t>
                      </a:r>
                      <a:r>
                        <a:rPr lang="nb-NO" sz="1400" u="none" strike="noStrike" cap="none" dirty="0">
                          <a:solidFill>
                            <a:schemeClr val="dk1"/>
                          </a:solidFill>
                          <a:latin typeface="Calibri"/>
                          <a:ea typeface="Calibri"/>
                          <a:cs typeface="Calibri"/>
                          <a:sym typeface="Wingdings" panose="05000000000000000000" pitchFamily="2" charset="2"/>
                        </a:rPr>
                        <a:t> 17.45 møtes vi i klasserommet for en liten samling. Klassekontaktene ønsker at alle tar med seg kvelds, slik at vi kan avslutte dagen sammen i klasserommet. </a:t>
                      </a:r>
                    </a:p>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Monica har eksamen denne uken og blir derfor vekke onsdag til fredag. </a:t>
                      </a:r>
                    </a:p>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Ønsker dere alle en riktig </a:t>
                      </a:r>
                    </a:p>
                    <a:p>
                      <a:pPr marL="0" marR="0" lvl="0" indent="0" algn="l" rtl="0">
                        <a:lnSpc>
                          <a:spcPct val="100000"/>
                        </a:lnSpc>
                        <a:spcBef>
                          <a:spcPts val="0"/>
                        </a:spcBef>
                        <a:spcAft>
                          <a:spcPts val="0"/>
                        </a:spcAft>
                        <a:buClr>
                          <a:srgbClr val="000000"/>
                        </a:buClr>
                        <a:buSzPts val="1200"/>
                        <a:buFont typeface="Arial"/>
                        <a:buNone/>
                      </a:pPr>
                      <a:r>
                        <a:rPr lang="nb-NO" sz="1400" u="none" strike="noStrike" cap="none" dirty="0">
                          <a:solidFill>
                            <a:schemeClr val="dk1"/>
                          </a:solidFill>
                          <a:latin typeface="Calibri"/>
                          <a:ea typeface="Calibri"/>
                          <a:cs typeface="Calibri"/>
                          <a:sym typeface="Wingdings" panose="05000000000000000000" pitchFamily="2" charset="2"/>
                        </a:rPr>
                        <a:t>fin uke. </a:t>
                      </a:r>
                      <a:endParaRPr lang="nb-NO" sz="14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o-NO" sz="1400" u="none" strike="noStrike" cap="none" dirty="0">
                          <a:solidFill>
                            <a:schemeClr val="dk1"/>
                          </a:solidFill>
                          <a:latin typeface="Calibri"/>
                          <a:ea typeface="Calibri"/>
                          <a:cs typeface="Calibri"/>
                          <a:sym typeface="Calibri"/>
                        </a:rPr>
                        <a:t>Vennlig hilsen oss </a:t>
                      </a:r>
                      <a:endParaRPr sz="1400" u="none" strike="noStrike" cap="none" dirty="0"/>
                    </a:p>
                    <a:p>
                      <a:pPr marL="0" marR="0" lvl="0" indent="0" algn="l" rtl="0">
                        <a:lnSpc>
                          <a:spcPct val="100000"/>
                        </a:lnSpc>
                        <a:spcBef>
                          <a:spcPts val="0"/>
                        </a:spcBef>
                        <a:spcAft>
                          <a:spcPts val="0"/>
                        </a:spcAft>
                        <a:buClr>
                          <a:srgbClr val="000000"/>
                        </a:buClr>
                        <a:buSzPts val="1200"/>
                        <a:buFont typeface="Arial"/>
                        <a:buNone/>
                      </a:pPr>
                      <a:r>
                        <a:rPr lang="no-NO" sz="1400" u="none" strike="noStrike" cap="none" dirty="0">
                          <a:solidFill>
                            <a:schemeClr val="dk1"/>
                          </a:solidFill>
                          <a:latin typeface="Calibri"/>
                          <a:ea typeface="Calibri"/>
                          <a:cs typeface="Calibri"/>
                          <a:sym typeface="Calibri"/>
                        </a:rPr>
                        <a:t>på 2. trinn.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4500">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Skrive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Jeg kan skrive</a:t>
                      </a:r>
                      <a:r>
                        <a:rPr lang="nb-NO" sz="1400" u="none" strike="noStrike" cap="none" dirty="0">
                          <a:latin typeface="Calibri"/>
                          <a:ea typeface="Calibri"/>
                          <a:cs typeface="Calibri"/>
                          <a:sym typeface="Calibri"/>
                        </a:rPr>
                        <a:t> </a:t>
                      </a:r>
                      <a:r>
                        <a:rPr lang="no-NO" sz="1400" u="none" strike="noStrike" cap="none" dirty="0">
                          <a:latin typeface="Calibri"/>
                          <a:ea typeface="Calibri"/>
                          <a:cs typeface="Calibri"/>
                          <a:sym typeface="Calibri"/>
                        </a:rPr>
                        <a:t>setninger, som starter med stor bokstav og slutter med punktum. Jeg skriver tydelige bokstaver.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2"/>
                  </a:ext>
                </a:extLst>
              </a:tr>
              <a:tr h="512475">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Regne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400" u="none" strike="noStrike" cap="none" dirty="0">
                          <a:latin typeface="Calibri"/>
                          <a:ea typeface="Calibri"/>
                          <a:cs typeface="Calibri"/>
                          <a:sym typeface="Calibri"/>
                        </a:rPr>
                        <a:t>Mattemaraton</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3"/>
                  </a:ext>
                </a:extLst>
              </a:tr>
              <a:tr h="512475">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Engelsk</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Three </a:t>
                      </a:r>
                      <a:r>
                        <a:rPr lang="nb-NO" sz="1400" u="none" strike="noStrike" cap="none" dirty="0" err="1">
                          <a:latin typeface="Calibri"/>
                          <a:ea typeface="Calibri"/>
                          <a:cs typeface="Calibri"/>
                          <a:sym typeface="Calibri"/>
                        </a:rPr>
                        <a:t>litle</a:t>
                      </a:r>
                      <a:r>
                        <a:rPr lang="nb-NO" sz="1400" u="none" strike="noStrike" cap="none" dirty="0">
                          <a:latin typeface="Calibri"/>
                          <a:ea typeface="Calibri"/>
                          <a:cs typeface="Calibri"/>
                          <a:sym typeface="Calibri"/>
                        </a:rPr>
                        <a:t> </a:t>
                      </a:r>
                      <a:r>
                        <a:rPr lang="nb-NO" sz="1400" u="none" strike="noStrike" cap="none" dirty="0" err="1">
                          <a:latin typeface="Calibri"/>
                          <a:ea typeface="Calibri"/>
                          <a:cs typeface="Calibri"/>
                          <a:sym typeface="Calibri"/>
                        </a:rPr>
                        <a:t>pigs</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4"/>
                  </a:ext>
                </a:extLst>
              </a:tr>
              <a:tr h="93450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Jeg kan gi beskjed om noen blir ertet eller mobbet. </a:t>
                      </a:r>
                      <a:endParaRPr lang="nb-NO"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Jeg følger beskjedene som blir gitt.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5"/>
                  </a:ext>
                </a:extLst>
              </a:tr>
              <a:tr h="177850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Ukens sang:</a:t>
                      </a:r>
                      <a:r>
                        <a:rPr lang="nb-NO" sz="1400" u="none" strike="noStrike" cap="none" dirty="0">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optimist</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Male </a:t>
                      </a:r>
                      <a:r>
                        <a:rPr lang="nb-NO" sz="1400" u="none" strike="noStrike" cap="none" dirty="0" err="1">
                          <a:latin typeface="Calibri"/>
                          <a:ea typeface="Calibri"/>
                          <a:cs typeface="Calibri"/>
                          <a:sym typeface="Calibri"/>
                        </a:rPr>
                        <a:t>himlen</a:t>
                      </a:r>
                      <a:r>
                        <a:rPr lang="nb-NO" sz="1400" u="none" strike="noStrike" cap="none" dirty="0">
                          <a:latin typeface="Calibri"/>
                          <a:ea typeface="Calibri"/>
                          <a:cs typeface="Calibri"/>
                          <a:sym typeface="Calibri"/>
                        </a:rPr>
                        <a:t> blå.</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Hordvik sangen</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Sommer og skolefri</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6"/>
                  </a:ext>
                </a:extLst>
              </a:tr>
              <a:tr h="874200">
                <a:tc gridSpan="3">
                  <a:txBody>
                    <a:bodyPr/>
                    <a:lstStyle/>
                    <a:p>
                      <a:pPr marL="0" marR="0" lvl="0" indent="0" algn="l" rtl="0">
                        <a:lnSpc>
                          <a:spcPct val="100000"/>
                        </a:lnSpc>
                        <a:spcBef>
                          <a:spcPts val="0"/>
                        </a:spcBef>
                        <a:spcAft>
                          <a:spcPts val="0"/>
                        </a:spcAft>
                        <a:buClr>
                          <a:schemeClr val="lt1"/>
                        </a:buClr>
                        <a:buSzPts val="1400"/>
                        <a:buFont typeface="Calibri"/>
                        <a:buNone/>
                      </a:pPr>
                      <a:r>
                        <a:rPr lang="no-NO" sz="1200" u="none" strike="noStrike" cap="none" dirty="0">
                          <a:latin typeface="Calibri"/>
                          <a:ea typeface="Calibri"/>
                          <a:cs typeface="Calibri"/>
                          <a:sym typeface="Calibri"/>
                        </a:rPr>
                        <a:t>KONTAKTINFORMASJON:                                                                            FAU:</a:t>
                      </a:r>
                      <a:r>
                        <a:rPr lang="no-NO" sz="1200" i="1" u="none" strike="noStrike" cap="none" dirty="0">
                          <a:solidFill>
                            <a:schemeClr val="dk1"/>
                          </a:solidFill>
                          <a:latin typeface="Calibri"/>
                          <a:ea typeface="Calibri"/>
                          <a:cs typeface="Calibri"/>
                          <a:sym typeface="Calibri"/>
                        </a:rPr>
                        <a:t> </a:t>
                      </a:r>
                      <a:r>
                        <a:rPr lang="no-NO" sz="1200" i="1"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fauhordvikskole@gmail.com</a:t>
                      </a:r>
                      <a:r>
                        <a:rPr lang="no-NO" sz="1200" i="1" u="none" strike="noStrike" cap="none" dirty="0">
                          <a:solidFill>
                            <a:schemeClr val="dk1"/>
                          </a:solidFill>
                          <a:latin typeface="Calibri"/>
                          <a:ea typeface="Calibri"/>
                          <a:cs typeface="Calibri"/>
                          <a:sym typeface="Calibri"/>
                        </a:rPr>
                        <a:t> </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Vi bruker Vigilo til standard kommunikasjon og fraværsmeldinger. Ved planlagt fravær er det ønskelig at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dette meldes i god tid. Ved sykdom og annet akutt fravær må det meldes i Vigilo senest kl. 08.00.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Hvis dere ikke har fått meldt inn før kl. 08.00, må dere ringe kontoret for å gi beskjed (tlf: 53 03 67 00)</a:t>
                      </a:r>
                      <a:endParaRPr sz="1000" u="none" strike="noStrike" cap="none" dirty="0"/>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Dersom dere skal sende informasjon som inneholder personopplysninger ønsker vi at dere bruker kontaktskjemaet som ligger på skolens hjemmeside. </a:t>
                      </a:r>
                      <a:endParaRPr sz="1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7"/>
                  </a:ext>
                </a:extLst>
              </a:tr>
            </a:tbl>
          </a:graphicData>
        </a:graphic>
      </p:graphicFrame>
      <p:grpSp>
        <p:nvGrpSpPr>
          <p:cNvPr id="103" name="Google Shape;103;p2"/>
          <p:cNvGrpSpPr/>
          <p:nvPr/>
        </p:nvGrpSpPr>
        <p:grpSpPr>
          <a:xfrm>
            <a:off x="209550" y="123825"/>
            <a:ext cx="9486900" cy="310754"/>
            <a:chOff x="209550" y="123825"/>
            <a:chExt cx="9486900" cy="310754"/>
          </a:xfrm>
        </p:grpSpPr>
        <p:sp>
          <p:nvSpPr>
            <p:cNvPr id="104" name="Google Shape;104;p2"/>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grpSp>
        <p:nvGrpSpPr>
          <p:cNvPr id="106" name="Google Shape;106;p2"/>
          <p:cNvGrpSpPr/>
          <p:nvPr/>
        </p:nvGrpSpPr>
        <p:grpSpPr>
          <a:xfrm>
            <a:off x="259499" y="3336026"/>
            <a:ext cx="635851" cy="530639"/>
            <a:chOff x="101867" y="3724977"/>
            <a:chExt cx="819818" cy="882046"/>
          </a:xfrm>
        </p:grpSpPr>
        <p:pic>
          <p:nvPicPr>
            <p:cNvPr id="107" name="Google Shape;107;p2"/>
            <p:cNvPicPr preferRelativeResize="0"/>
            <p:nvPr/>
          </p:nvPicPr>
          <p:blipFill rotWithShape="1">
            <a:blip r:embed="rId4">
              <a:alphaModFix/>
            </a:blip>
            <a:srcRect r="70986" b="18757"/>
            <a:stretch/>
          </p:blipFill>
          <p:spPr>
            <a:xfrm>
              <a:off x="101867" y="3724977"/>
              <a:ext cx="475650" cy="288758"/>
            </a:xfrm>
            <a:prstGeom prst="rect">
              <a:avLst/>
            </a:prstGeom>
            <a:noFill/>
            <a:ln>
              <a:noFill/>
            </a:ln>
          </p:spPr>
        </p:pic>
        <p:pic>
          <p:nvPicPr>
            <p:cNvPr id="108" name="Google Shape;108;p2"/>
            <p:cNvPicPr preferRelativeResize="0"/>
            <p:nvPr/>
          </p:nvPicPr>
          <p:blipFill rotWithShape="1">
            <a:blip r:embed="rId5">
              <a:alphaModFix/>
            </a:blip>
            <a:srcRect/>
            <a:stretch/>
          </p:blipFill>
          <p:spPr>
            <a:xfrm flipH="1">
              <a:off x="232362" y="4013735"/>
              <a:ext cx="689323" cy="593288"/>
            </a:xfrm>
            <a:prstGeom prst="rect">
              <a:avLst/>
            </a:prstGeom>
            <a:noFill/>
            <a:ln>
              <a:noFill/>
            </a:ln>
          </p:spPr>
        </p:pic>
      </p:grpSp>
      <p:pic>
        <p:nvPicPr>
          <p:cNvPr id="109" name="Google Shape;109;p2"/>
          <p:cNvPicPr preferRelativeResize="0"/>
          <p:nvPr/>
        </p:nvPicPr>
        <p:blipFill rotWithShape="1">
          <a:blip r:embed="rId6">
            <a:alphaModFix/>
          </a:blip>
          <a:srcRect/>
          <a:stretch/>
        </p:blipFill>
        <p:spPr>
          <a:xfrm>
            <a:off x="260150" y="4794677"/>
            <a:ext cx="534639" cy="505557"/>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15250</TotalTime>
  <Words>510</Words>
  <Application>Microsoft Office PowerPoint</Application>
  <PresentationFormat>A4 (210 x 297 mm)</PresentationFormat>
  <Paragraphs>70</Paragraphs>
  <Slides>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vt:i4>
      </vt:variant>
    </vt:vector>
  </HeadingPairs>
  <TitlesOfParts>
    <vt:vector size="5" baseType="lpstr">
      <vt:lpstr>Arial</vt:lpstr>
      <vt:lpstr>Calibri</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Solheim, Hilde Karin</dc:creator>
  <cp:lastModifiedBy>Haugen, Monica</cp:lastModifiedBy>
  <cp:revision>23</cp:revision>
  <cp:lastPrinted>2025-05-26T13:18:26Z</cp:lastPrinted>
  <dcterms:created xsi:type="dcterms:W3CDTF">2023-08-08T10:59:37Z</dcterms:created>
  <dcterms:modified xsi:type="dcterms:W3CDTF">2025-05-28T05:42:55Z</dcterms:modified>
</cp:coreProperties>
</file>