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9906000" cy="6858000" type="A4"/>
  <p:notesSz cx="6794500" cy="9906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hCYwhH4HbaRFmOfMW0iDowtFgI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CC423B-58A8-4564-9942-D649D7140DA8}">
  <a:tblStyle styleId="{98CC423B-58A8-4564-9942-D649D7140DA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840" y="-1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2944283" cy="497020"/>
          </a:xfrm>
          <a:prstGeom prst="rect">
            <a:avLst/>
          </a:prstGeom>
          <a:noFill/>
          <a:ln>
            <a:noFill/>
          </a:ln>
        </p:spPr>
        <p:txBody>
          <a:bodyPr spcFirstLastPara="1" wrap="square" lIns="95400" tIns="47675" rIns="95400" bIns="476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8645" y="0"/>
            <a:ext cx="2944283" cy="497020"/>
          </a:xfrm>
          <a:prstGeom prst="rect">
            <a:avLst/>
          </a:prstGeom>
          <a:noFill/>
          <a:ln>
            <a:noFill/>
          </a:ln>
        </p:spPr>
        <p:txBody>
          <a:bodyPr spcFirstLastPara="1" wrap="square" lIns="95400" tIns="47675" rIns="95400" bIns="476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82663" y="1238250"/>
            <a:ext cx="4829175" cy="3343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67263"/>
            <a:ext cx="5435600" cy="3900487"/>
          </a:xfrm>
          <a:prstGeom prst="rect">
            <a:avLst/>
          </a:prstGeom>
          <a:noFill/>
          <a:ln>
            <a:noFill/>
          </a:ln>
        </p:spPr>
        <p:txBody>
          <a:bodyPr spcFirstLastPara="1" wrap="square" lIns="95400" tIns="47675" rIns="95400" bIns="476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408982"/>
            <a:ext cx="2944283" cy="497020"/>
          </a:xfrm>
          <a:prstGeom prst="rect">
            <a:avLst/>
          </a:prstGeom>
          <a:noFill/>
          <a:ln>
            <a:noFill/>
          </a:ln>
        </p:spPr>
        <p:txBody>
          <a:bodyPr spcFirstLastPara="1" wrap="square" lIns="95400" tIns="47675" rIns="95400" bIns="476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8645" y="9408982"/>
            <a:ext cx="2944283" cy="497020"/>
          </a:xfrm>
          <a:prstGeom prst="rect">
            <a:avLst/>
          </a:prstGeom>
          <a:noFill/>
          <a:ln>
            <a:noFill/>
          </a:ln>
        </p:spPr>
        <p:txBody>
          <a:bodyPr spcFirstLastPara="1" wrap="square" lIns="95400" tIns="47675" rIns="95400" bIns="476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450" y="4705350"/>
            <a:ext cx="5435600" cy="4457700"/>
          </a:xfrm>
          <a:prstGeom prst="rect">
            <a:avLst/>
          </a:prstGeom>
          <a:noFill/>
          <a:ln>
            <a:noFill/>
          </a:ln>
        </p:spPr>
        <p:txBody>
          <a:bodyPr spcFirstLastPara="1" wrap="square" lIns="95400" tIns="95400" rIns="95400" bIns="95400" anchor="t" anchorCtr="0">
            <a:noAutofit/>
          </a:bodyPr>
          <a:lstStyle/>
          <a:p>
            <a:pPr marL="0" lvl="0" indent="0" algn="l" rtl="0">
              <a:lnSpc>
                <a:spcPct val="100000"/>
              </a:lnSpc>
              <a:spcBef>
                <a:spcPts val="0"/>
              </a:spcBef>
              <a:spcAft>
                <a:spcPts val="0"/>
              </a:spcAft>
              <a:buClr>
                <a:schemeClr val="dk1"/>
              </a:buClr>
              <a:buSzPts val="1100"/>
              <a:buNone/>
            </a:pPr>
            <a:endParaRPr/>
          </a:p>
        </p:txBody>
      </p:sp>
      <p:sp>
        <p:nvSpPr>
          <p:cNvPr id="86" name="Google Shape;86;p1:notes"/>
          <p:cNvSpPr>
            <a:spLocks noGrp="1" noRot="1" noChangeAspect="1"/>
          </p:cNvSpPr>
          <p:nvPr>
            <p:ph type="sldImg" idx="2"/>
          </p:nvPr>
        </p:nvSpPr>
        <p:spPr>
          <a:xfrm>
            <a:off x="714375" y="742950"/>
            <a:ext cx="536575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79450" y="4705350"/>
            <a:ext cx="5435600" cy="4457700"/>
          </a:xfrm>
          <a:prstGeom prst="rect">
            <a:avLst/>
          </a:prstGeom>
          <a:noFill/>
          <a:ln>
            <a:noFill/>
          </a:ln>
        </p:spPr>
        <p:txBody>
          <a:bodyPr spcFirstLastPara="1" wrap="square" lIns="95400" tIns="95400" rIns="95400" bIns="95400" anchor="t" anchorCtr="0">
            <a:noAutofit/>
          </a:bodyPr>
          <a:lstStyle/>
          <a:p>
            <a:pPr marL="0" lvl="0" indent="0" algn="l" rtl="0">
              <a:lnSpc>
                <a:spcPct val="100000"/>
              </a:lnSpc>
              <a:spcBef>
                <a:spcPts val="0"/>
              </a:spcBef>
              <a:spcAft>
                <a:spcPts val="0"/>
              </a:spcAft>
              <a:buClr>
                <a:schemeClr val="dk1"/>
              </a:buClr>
              <a:buSzPts val="1100"/>
              <a:buNone/>
            </a:pPr>
            <a:endParaRPr dirty="0"/>
          </a:p>
        </p:txBody>
      </p:sp>
      <p:sp>
        <p:nvSpPr>
          <p:cNvPr id="100" name="Google Shape;100;p2:notes"/>
          <p:cNvSpPr>
            <a:spLocks noGrp="1" noRot="1" noChangeAspect="1"/>
          </p:cNvSpPr>
          <p:nvPr>
            <p:ph type="sldImg" idx="2"/>
          </p:nvPr>
        </p:nvSpPr>
        <p:spPr>
          <a:xfrm>
            <a:off x="714375" y="742950"/>
            <a:ext cx="5365750" cy="3714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tellysbilde" type="title">
  <p:cSld name="TITLE">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drett tekst" type="vertTx">
  <p:cSld name="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2777332" y="-270668"/>
            <a:ext cx="4351338" cy="8543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5251054" y="2203054"/>
            <a:ext cx="5811838" cy="2135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4"/>
          <p:cNvSpPr txBox="1">
            <a:spLocks noGrp="1"/>
          </p:cNvSpPr>
          <p:nvPr>
            <p:ph type="body" idx="1"/>
          </p:nvPr>
        </p:nvSpPr>
        <p:spPr>
          <a:xfrm rot="5400000">
            <a:off x="917179" y="128984"/>
            <a:ext cx="5811838" cy="62841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4"/>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21"/>
        <p:cNvGrpSpPr/>
        <p:nvPr/>
      </p:nvGrpSpPr>
      <p:grpSpPr>
        <a:xfrm>
          <a:off x="0" y="0"/>
          <a:ext cx="0" cy="0"/>
          <a:chOff x="0" y="0"/>
          <a:chExt cx="0" cy="0"/>
        </a:xfrm>
      </p:grpSpPr>
      <p:sp>
        <p:nvSpPr>
          <p:cNvPr id="22" name="Google Shape;22;p5"/>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6"/>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loverskrift" type="secHead">
  <p:cSld name="SECTION_HEADER">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675879" y="1709740"/>
            <a:ext cx="8543925"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body" idx="1"/>
          </p:nvPr>
        </p:nvSpPr>
        <p:spPr>
          <a:xfrm>
            <a:off x="675879" y="4589465"/>
            <a:ext cx="8543925"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7"/>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2"/>
          </p:nvPr>
        </p:nvSpPr>
        <p:spPr>
          <a:xfrm>
            <a:off x="5014913" y="1825625"/>
            <a:ext cx="421005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8"/>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68232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682329" y="1681163"/>
            <a:ext cx="4190702"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9"/>
          <p:cNvSpPr txBox="1">
            <a:spLocks noGrp="1"/>
          </p:cNvSpPr>
          <p:nvPr>
            <p:ph type="body" idx="2"/>
          </p:nvPr>
        </p:nvSpPr>
        <p:spPr>
          <a:xfrm>
            <a:off x="682329" y="2505075"/>
            <a:ext cx="4190702"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9"/>
          <p:cNvSpPr txBox="1">
            <a:spLocks noGrp="1"/>
          </p:cNvSpPr>
          <p:nvPr>
            <p:ph type="body" idx="3"/>
          </p:nvPr>
        </p:nvSpPr>
        <p:spPr>
          <a:xfrm>
            <a:off x="5014913" y="1681163"/>
            <a:ext cx="4211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9"/>
          <p:cNvSpPr txBox="1">
            <a:spLocks noGrp="1"/>
          </p:cNvSpPr>
          <p:nvPr>
            <p:ph type="body" idx="4"/>
          </p:nvPr>
        </p:nvSpPr>
        <p:spPr>
          <a:xfrm>
            <a:off x="5014913" y="2505075"/>
            <a:ext cx="4211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9"/>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0"/>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4211340" y="987427"/>
            <a:ext cx="5014913"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1"/>
          <p:cNvSpPr txBox="1">
            <a:spLocks noGrp="1"/>
          </p:cNvSpPr>
          <p:nvPr>
            <p:ph type="body" idx="2"/>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1"/>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682328" y="457200"/>
            <a:ext cx="319494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a:spLocks noGrp="1"/>
          </p:cNvSpPr>
          <p:nvPr>
            <p:ph type="pic" idx="2"/>
          </p:nvPr>
        </p:nvSpPr>
        <p:spPr>
          <a:xfrm>
            <a:off x="4211340" y="987427"/>
            <a:ext cx="5014913" cy="4873625"/>
          </a:xfrm>
          <a:prstGeom prst="rect">
            <a:avLst/>
          </a:prstGeom>
          <a:noFill/>
          <a:ln>
            <a:noFill/>
          </a:ln>
        </p:spPr>
      </p:sp>
      <p:sp>
        <p:nvSpPr>
          <p:cNvPr id="68" name="Google Shape;68;p12"/>
          <p:cNvSpPr txBox="1">
            <a:spLocks noGrp="1"/>
          </p:cNvSpPr>
          <p:nvPr>
            <p:ph type="body" idx="1"/>
          </p:nvPr>
        </p:nvSpPr>
        <p:spPr>
          <a:xfrm>
            <a:off x="682328" y="2057400"/>
            <a:ext cx="319494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2"/>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mailto:fauhordvikskole@gmail.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
          <p:cNvGrpSpPr/>
          <p:nvPr/>
        </p:nvGrpSpPr>
        <p:grpSpPr>
          <a:xfrm>
            <a:off x="209550" y="123825"/>
            <a:ext cx="9486900" cy="310754"/>
            <a:chOff x="209550" y="123825"/>
            <a:chExt cx="9486900" cy="310754"/>
          </a:xfrm>
        </p:grpSpPr>
        <p:sp>
          <p:nvSpPr>
            <p:cNvPr id="89" name="Google Shape;89;p1"/>
            <p:cNvSpPr txBox="1"/>
            <p:nvPr/>
          </p:nvSpPr>
          <p:spPr>
            <a:xfrm>
              <a:off x="209550" y="123825"/>
              <a:ext cx="13716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sz="1400" b="0" i="0" u="none" strike="noStrike" cap="none">
                  <a:solidFill>
                    <a:schemeClr val="dk1"/>
                  </a:solidFill>
                  <a:latin typeface="Calibri"/>
                  <a:ea typeface="Calibri"/>
                  <a:cs typeface="Calibri"/>
                  <a:sym typeface="Calibri"/>
                </a:rPr>
                <a:t>Hordvik skole</a:t>
              </a:r>
              <a:endParaRPr sz="1400" b="0" i="0" u="none" strike="noStrike" cap="none">
                <a:solidFill>
                  <a:srgbClr val="000000"/>
                </a:solidFill>
                <a:latin typeface="Arial"/>
                <a:ea typeface="Arial"/>
                <a:cs typeface="Arial"/>
                <a:sym typeface="Arial"/>
              </a:endParaRPr>
            </a:p>
          </p:txBody>
        </p:sp>
        <p:sp>
          <p:nvSpPr>
            <p:cNvPr id="90" name="Google Shape;90;p1"/>
            <p:cNvSpPr txBox="1"/>
            <p:nvPr/>
          </p:nvSpPr>
          <p:spPr>
            <a:xfrm>
              <a:off x="7934325" y="126802"/>
              <a:ext cx="176212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sz="1400" b="0" i="0" u="none" strike="noStrike" cap="none">
                  <a:solidFill>
                    <a:schemeClr val="dk1"/>
                  </a:solidFill>
                  <a:latin typeface="Calibri"/>
                  <a:ea typeface="Calibri"/>
                  <a:cs typeface="Calibri"/>
                  <a:sym typeface="Calibri"/>
                </a:rPr>
                <a:t>Aktiv læring i samspill</a:t>
              </a:r>
              <a:endParaRPr sz="1400" b="0" i="0" u="none" strike="noStrike" cap="none">
                <a:solidFill>
                  <a:srgbClr val="000000"/>
                </a:solidFill>
                <a:latin typeface="Arial"/>
                <a:ea typeface="Arial"/>
                <a:cs typeface="Arial"/>
                <a:sym typeface="Arial"/>
              </a:endParaRPr>
            </a:p>
          </p:txBody>
        </p:sp>
      </p:grpSp>
      <p:sp>
        <p:nvSpPr>
          <p:cNvPr id="91" name="Google Shape;91;p1"/>
          <p:cNvSpPr/>
          <p:nvPr/>
        </p:nvSpPr>
        <p:spPr>
          <a:xfrm>
            <a:off x="95250" y="523875"/>
            <a:ext cx="9715500" cy="1162050"/>
          </a:xfrm>
          <a:prstGeom prst="roundRect">
            <a:avLst>
              <a:gd name="adj" fmla="val 16667"/>
            </a:avLst>
          </a:prstGeom>
          <a:solidFill>
            <a:srgbClr val="FFFF00"/>
          </a:solidFill>
          <a:ln w="9525" cap="flat" cmpd="sng">
            <a:solidFill>
              <a:srgbClr val="A64D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no-NO" sz="4000" b="0" i="0" u="none" strike="noStrike" cap="none" dirty="0">
                <a:solidFill>
                  <a:schemeClr val="dk1"/>
                </a:solidFill>
                <a:latin typeface="Arial"/>
                <a:ea typeface="Arial"/>
                <a:cs typeface="Arial"/>
                <a:sym typeface="Arial"/>
              </a:rPr>
              <a:t>UKEPLAN FOR 2.TRINN</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no-NO" sz="2400" b="0" i="0" u="none" strike="noStrike" cap="none" dirty="0">
                <a:solidFill>
                  <a:schemeClr val="dk1"/>
                </a:solidFill>
                <a:latin typeface="Arial"/>
                <a:ea typeface="Arial"/>
                <a:cs typeface="Arial"/>
                <a:sym typeface="Arial"/>
              </a:rPr>
              <a:t>Uke </a:t>
            </a:r>
            <a:r>
              <a:rPr lang="nb-NO" sz="2400" dirty="0">
                <a:solidFill>
                  <a:schemeClr val="dk1"/>
                </a:solidFill>
              </a:rPr>
              <a:t>25</a:t>
            </a:r>
            <a:endParaRPr sz="1400" b="0" i="0" u="none" strike="noStrike" cap="none" dirty="0">
              <a:solidFill>
                <a:schemeClr val="dk1"/>
              </a:solidFill>
              <a:latin typeface="Arial"/>
              <a:ea typeface="Arial"/>
              <a:cs typeface="Arial"/>
              <a:sym typeface="Arial"/>
            </a:endParaRPr>
          </a:p>
        </p:txBody>
      </p:sp>
      <p:graphicFrame>
        <p:nvGraphicFramePr>
          <p:cNvPr id="92" name="Google Shape;92;p1"/>
          <p:cNvGraphicFramePr/>
          <p:nvPr>
            <p:extLst>
              <p:ext uri="{D42A27DB-BD31-4B8C-83A1-F6EECF244321}">
                <p14:modId xmlns:p14="http://schemas.microsoft.com/office/powerpoint/2010/main" val="2982724224"/>
              </p:ext>
            </p:extLst>
          </p:nvPr>
        </p:nvGraphicFramePr>
        <p:xfrm>
          <a:off x="372224" y="5068176"/>
          <a:ext cx="9214228" cy="1675025"/>
        </p:xfrm>
        <a:graphic>
          <a:graphicData uri="http://schemas.openxmlformats.org/drawingml/2006/table">
            <a:tbl>
              <a:tblPr>
                <a:noFill/>
                <a:tableStyleId>{98CC423B-58A8-4564-9942-D649D7140DA8}</a:tableStyleId>
              </a:tblPr>
              <a:tblGrid>
                <a:gridCol w="1573088">
                  <a:extLst>
                    <a:ext uri="{9D8B030D-6E8A-4147-A177-3AD203B41FA5}">
                      <a16:colId xmlns:a16="http://schemas.microsoft.com/office/drawing/2014/main" val="20000"/>
                    </a:ext>
                  </a:extLst>
                </a:gridCol>
                <a:gridCol w="7641140">
                  <a:extLst>
                    <a:ext uri="{9D8B030D-6E8A-4147-A177-3AD203B41FA5}">
                      <a16:colId xmlns:a16="http://schemas.microsoft.com/office/drawing/2014/main" val="20001"/>
                    </a:ext>
                  </a:extLst>
                </a:gridCol>
              </a:tblGrid>
              <a:tr h="266075">
                <a:tc>
                  <a:txBody>
                    <a:bodyPr/>
                    <a:lstStyle/>
                    <a:p>
                      <a:pPr marL="0" marR="0" lvl="0" indent="0" algn="ctr" rtl="0">
                        <a:lnSpc>
                          <a:spcPct val="100000"/>
                        </a:lnSpc>
                        <a:spcBef>
                          <a:spcPts val="0"/>
                        </a:spcBef>
                        <a:spcAft>
                          <a:spcPts val="0"/>
                        </a:spcAft>
                        <a:buClr>
                          <a:srgbClr val="000000"/>
                        </a:buClr>
                        <a:buSzPts val="1600"/>
                        <a:buFont typeface="Arial"/>
                        <a:buNone/>
                      </a:pPr>
                      <a:r>
                        <a:rPr lang="no-NO" sz="1500" u="none" strike="noStrike" cap="none" dirty="0">
                          <a:latin typeface="Arial"/>
                          <a:ea typeface="Arial"/>
                          <a:cs typeface="Arial"/>
                          <a:sym typeface="Arial"/>
                        </a:rPr>
                        <a:t>Ukelekse</a:t>
                      </a:r>
                      <a:endParaRPr sz="1300" u="none" strike="noStrike" cap="none"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500" u="none" strike="noStrike" cap="none" dirty="0">
                        <a:latin typeface="Arial"/>
                        <a:ea typeface="Arial"/>
                        <a:cs typeface="Arial"/>
                        <a:sym typeface="Arial"/>
                      </a:endParaRPr>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1354975">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dirty="0"/>
                    </a:p>
                  </a:txBody>
                  <a:tcPr marL="91450" marR="91450" marT="45725" marB="457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nb-NO" sz="1600" u="none" strike="noStrike" cap="none" dirty="0"/>
                        <a:t>Lever inn den grønne permen. </a:t>
                      </a: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93" name="Google Shape;93;p1"/>
          <p:cNvPicPr preferRelativeResize="0"/>
          <p:nvPr/>
        </p:nvPicPr>
        <p:blipFill rotWithShape="1">
          <a:blip r:embed="rId3">
            <a:alphaModFix/>
          </a:blip>
          <a:srcRect/>
          <a:stretch/>
        </p:blipFill>
        <p:spPr>
          <a:xfrm>
            <a:off x="8354166" y="683869"/>
            <a:ext cx="1342284" cy="842062"/>
          </a:xfrm>
          <a:prstGeom prst="roundRect">
            <a:avLst>
              <a:gd name="adj" fmla="val 16667"/>
            </a:avLst>
          </a:prstGeom>
          <a:noFill/>
          <a:ln>
            <a:noFill/>
          </a:ln>
          <a:effectLst>
            <a:outerShdw blurRad="76200" dist="38100" dir="7800000" algn="tl" rotWithShape="0">
              <a:srgbClr val="000000">
                <a:alpha val="40000"/>
              </a:srgbClr>
            </a:outerShdw>
          </a:effectLst>
        </p:spPr>
      </p:pic>
      <p:graphicFrame>
        <p:nvGraphicFramePr>
          <p:cNvPr id="94" name="Google Shape;94;p1"/>
          <p:cNvGraphicFramePr/>
          <p:nvPr>
            <p:extLst>
              <p:ext uri="{D42A27DB-BD31-4B8C-83A1-F6EECF244321}">
                <p14:modId xmlns:p14="http://schemas.microsoft.com/office/powerpoint/2010/main" val="3144359948"/>
              </p:ext>
            </p:extLst>
          </p:nvPr>
        </p:nvGraphicFramePr>
        <p:xfrm>
          <a:off x="372225" y="1867350"/>
          <a:ext cx="9224059" cy="3024650"/>
        </p:xfrm>
        <a:graphic>
          <a:graphicData uri="http://schemas.openxmlformats.org/drawingml/2006/table">
            <a:tbl>
              <a:tblPr>
                <a:noFill/>
                <a:tableStyleId>{98CC423B-58A8-4564-9942-D649D7140DA8}</a:tableStyleId>
              </a:tblPr>
              <a:tblGrid>
                <a:gridCol w="1536550">
                  <a:extLst>
                    <a:ext uri="{9D8B030D-6E8A-4147-A177-3AD203B41FA5}">
                      <a16:colId xmlns:a16="http://schemas.microsoft.com/office/drawing/2014/main" val="20000"/>
                    </a:ext>
                  </a:extLst>
                </a:gridCol>
                <a:gridCol w="1536550">
                  <a:extLst>
                    <a:ext uri="{9D8B030D-6E8A-4147-A177-3AD203B41FA5}">
                      <a16:colId xmlns:a16="http://schemas.microsoft.com/office/drawing/2014/main" val="20001"/>
                    </a:ext>
                  </a:extLst>
                </a:gridCol>
                <a:gridCol w="1536550">
                  <a:extLst>
                    <a:ext uri="{9D8B030D-6E8A-4147-A177-3AD203B41FA5}">
                      <a16:colId xmlns:a16="http://schemas.microsoft.com/office/drawing/2014/main" val="20002"/>
                    </a:ext>
                  </a:extLst>
                </a:gridCol>
                <a:gridCol w="1536550">
                  <a:extLst>
                    <a:ext uri="{9D8B030D-6E8A-4147-A177-3AD203B41FA5}">
                      <a16:colId xmlns:a16="http://schemas.microsoft.com/office/drawing/2014/main" val="20003"/>
                    </a:ext>
                  </a:extLst>
                </a:gridCol>
                <a:gridCol w="1536550">
                  <a:extLst>
                    <a:ext uri="{9D8B030D-6E8A-4147-A177-3AD203B41FA5}">
                      <a16:colId xmlns:a16="http://schemas.microsoft.com/office/drawing/2014/main" val="20004"/>
                    </a:ext>
                  </a:extLst>
                </a:gridCol>
                <a:gridCol w="1541309">
                  <a:extLst>
                    <a:ext uri="{9D8B030D-6E8A-4147-A177-3AD203B41FA5}">
                      <a16:colId xmlns:a16="http://schemas.microsoft.com/office/drawing/2014/main" val="20005"/>
                    </a:ext>
                  </a:extLst>
                </a:gridCol>
              </a:tblGrid>
              <a:tr h="431825">
                <a:tc>
                  <a:txBody>
                    <a:bodyPr/>
                    <a:lstStyle/>
                    <a:p>
                      <a:pPr marL="0" marR="0" lvl="0" indent="0" algn="ctr" rtl="0">
                        <a:lnSpc>
                          <a:spcPct val="115000"/>
                        </a:lnSpc>
                        <a:spcBef>
                          <a:spcPts val="0"/>
                        </a:spcBef>
                        <a:spcAft>
                          <a:spcPts val="0"/>
                        </a:spcAft>
                        <a:buClr>
                          <a:srgbClr val="000000"/>
                        </a:buClr>
                        <a:buSzPts val="1500"/>
                        <a:buFont typeface="Arial"/>
                        <a:buNone/>
                      </a:pPr>
                      <a:r>
                        <a:rPr lang="no-NO" sz="1500" u="none" strike="noStrike" cap="none" dirty="0">
                          <a:latin typeface="Calibri"/>
                          <a:ea typeface="Calibri"/>
                          <a:cs typeface="Calibri"/>
                          <a:sym typeface="Calibri"/>
                        </a:rPr>
                        <a:t>PÅ SKOLEN</a:t>
                      </a:r>
                      <a:endParaRPr sz="1500" u="none" strike="noStrike" cap="none"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u="none" strike="noStrike" cap="none" dirty="0">
                          <a:latin typeface="Calibri"/>
                          <a:ea typeface="Calibri"/>
                          <a:cs typeface="Calibri"/>
                          <a:sym typeface="Calibri"/>
                        </a:rPr>
                        <a:t>MANDAG</a:t>
                      </a:r>
                      <a:endParaRPr sz="1500" u="none" strike="noStrike" cap="none"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u="none" strike="noStrike" cap="none" dirty="0">
                          <a:latin typeface="Calibri"/>
                          <a:ea typeface="Calibri"/>
                          <a:cs typeface="Calibri"/>
                          <a:sym typeface="Calibri"/>
                        </a:rPr>
                        <a:t>TIRSDAG</a:t>
                      </a:r>
                      <a:endParaRPr sz="1500" u="none" strike="noStrike" cap="none"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u="none" strike="noStrike" cap="none" dirty="0">
                          <a:latin typeface="Calibri"/>
                          <a:ea typeface="Calibri"/>
                          <a:cs typeface="Calibri"/>
                          <a:sym typeface="Calibri"/>
                        </a:rPr>
                        <a:t>ONSDAG</a:t>
                      </a:r>
                      <a:endParaRPr sz="1500" u="none" strike="noStrike" cap="none"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u="none" strike="noStrike" cap="none" dirty="0">
                          <a:latin typeface="Calibri"/>
                          <a:ea typeface="Calibri"/>
                          <a:cs typeface="Calibri"/>
                          <a:sym typeface="Calibri"/>
                        </a:rPr>
                        <a:t>TORSDAG</a:t>
                      </a:r>
                      <a:endParaRPr sz="1500" u="none" strike="noStrike" cap="none"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u="none" strike="noStrike" cap="none" dirty="0">
                          <a:latin typeface="Calibri"/>
                          <a:ea typeface="Calibri"/>
                          <a:cs typeface="Calibri"/>
                          <a:sym typeface="Calibri"/>
                        </a:rPr>
                        <a:t>FREDAG</a:t>
                      </a:r>
                      <a:endParaRPr sz="1500" u="none" strike="noStrike" cap="none" dirty="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2018400">
                <a:tc>
                  <a:txBody>
                    <a:bodyPr/>
                    <a:lstStyle/>
                    <a:p>
                      <a:pPr marL="0" marR="0" lvl="0" indent="0" algn="l" rtl="0">
                        <a:lnSpc>
                          <a:spcPct val="115000"/>
                        </a:lnSpc>
                        <a:spcBef>
                          <a:spcPts val="0"/>
                        </a:spcBef>
                        <a:spcAft>
                          <a:spcPts val="0"/>
                        </a:spcAft>
                        <a:buClr>
                          <a:srgbClr val="000000"/>
                        </a:buClr>
                        <a:buSzPts val="1400"/>
                        <a:buFont typeface="Arial"/>
                        <a:buNone/>
                      </a:pPr>
                      <a:r>
                        <a:rPr lang="no-NO" sz="1400" u="none" strike="noStrike" cap="none" dirty="0">
                          <a:latin typeface="Calibri"/>
                          <a:ea typeface="Calibri"/>
                          <a:cs typeface="Calibri"/>
                          <a:sym typeface="Calibri"/>
                        </a:rPr>
                        <a:t>Tema</a:t>
                      </a:r>
                      <a:r>
                        <a:rPr lang="nb-NO" sz="1400" u="none" strike="noStrike" cap="none" dirty="0">
                          <a:latin typeface="Calibri"/>
                          <a:ea typeface="Calibri"/>
                          <a:cs typeface="Calibri"/>
                          <a:sym typeface="Calibri"/>
                        </a:rPr>
                        <a:t>: Sommer og skolefri. </a:t>
                      </a:r>
                      <a:endParaRPr sz="1400" u="none" strike="noStrike" cap="none" dirty="0">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panose="020F0502020204030204" pitchFamily="34" charset="0"/>
                          <a:ea typeface="Calibri" panose="020F0502020204030204" pitchFamily="34" charset="0"/>
                          <a:cs typeface="Calibri" panose="020F0502020204030204" pitchFamily="34" charset="0"/>
                        </a:rPr>
                        <a:t>Stasjoner</a:t>
                      </a:r>
                    </a:p>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panose="020F0502020204030204" pitchFamily="34" charset="0"/>
                          <a:ea typeface="Calibri" panose="020F0502020204030204" pitchFamily="34" charset="0"/>
                          <a:cs typeface="Calibri" panose="020F0502020204030204" pitchFamily="34" charset="0"/>
                        </a:rPr>
                        <a:t>Stasjoner</a:t>
                      </a:r>
                    </a:p>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panose="020F0502020204030204" pitchFamily="34" charset="0"/>
                          <a:ea typeface="Calibri" panose="020F0502020204030204" pitchFamily="34" charset="0"/>
                          <a:cs typeface="Calibri" panose="020F0502020204030204" pitchFamily="34" charset="0"/>
                        </a:rPr>
                        <a:t>Stasjoner</a:t>
                      </a:r>
                    </a:p>
                    <a:p>
                      <a:pPr marL="0" marR="0" lvl="0" indent="0" algn="l" rtl="0">
                        <a:lnSpc>
                          <a:spcPct val="115000"/>
                        </a:lnSpc>
                        <a:spcBef>
                          <a:spcPts val="0"/>
                        </a:spcBef>
                        <a:spcAft>
                          <a:spcPts val="0"/>
                        </a:spcAft>
                        <a:buClr>
                          <a:srgbClr val="000000"/>
                        </a:buClr>
                        <a:buSzPts val="1400"/>
                        <a:buFont typeface="Arial"/>
                        <a:buNone/>
                      </a:pPr>
                      <a:endParaRPr sz="1400" b="1" u="none" strike="noStrike" cap="none"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15000"/>
                        </a:lnSpc>
                        <a:spcBef>
                          <a:spcPts val="0"/>
                        </a:spcBef>
                        <a:spcAft>
                          <a:spcPts val="0"/>
                        </a:spcAft>
                        <a:buClr>
                          <a:srgbClr val="000000"/>
                        </a:buClr>
                        <a:buSzPts val="1400"/>
                        <a:buFont typeface="Arial"/>
                        <a:buNone/>
                      </a:pPr>
                      <a:r>
                        <a:rPr lang="no-NO" sz="1400" b="1" u="none" strike="noStrike" cap="none" dirty="0">
                          <a:latin typeface="Calibri"/>
                          <a:ea typeface="Calibri"/>
                          <a:cs typeface="Calibri"/>
                          <a:sym typeface="Calibri"/>
                        </a:rPr>
                        <a:t>  </a:t>
                      </a:r>
                      <a:endParaRPr sz="1400" b="1" u="none" strike="noStrike" cap="none" dirty="0">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Lek </a:t>
                      </a:r>
                    </a:p>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Rydding</a:t>
                      </a:r>
                    </a:p>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Rydding</a:t>
                      </a:r>
                      <a:endParaRPr sz="1400" b="1" u="none" strike="noStrike" cap="none" dirty="0">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Aktivitetsdag</a:t>
                      </a:r>
                    </a:p>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Aktivitetsdag</a:t>
                      </a:r>
                    </a:p>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Aktivitetsdag</a:t>
                      </a:r>
                    </a:p>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Fotballkamp </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Rydding</a:t>
                      </a:r>
                    </a:p>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Rydding</a:t>
                      </a:r>
                    </a:p>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Rydding</a:t>
                      </a:r>
                      <a:endParaRPr sz="1400" b="1" u="none" strike="noStrike" cap="none" dirty="0">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Avslutning</a:t>
                      </a:r>
                    </a:p>
                    <a:p>
                      <a:pPr marL="0" marR="0" lvl="0" indent="0" algn="l" rtl="0">
                        <a:lnSpc>
                          <a:spcPct val="115000"/>
                        </a:lnSpc>
                        <a:spcBef>
                          <a:spcPts val="0"/>
                        </a:spcBef>
                        <a:spcAft>
                          <a:spcPts val="0"/>
                        </a:spcAft>
                        <a:buClr>
                          <a:srgbClr val="000000"/>
                        </a:buClr>
                        <a:buSzPts val="1400"/>
                        <a:buFont typeface="Arial"/>
                        <a:buNone/>
                      </a:pPr>
                      <a:r>
                        <a:rPr lang="nb-NO" sz="1400" b="1" u="none" strike="noStrike" cap="none" dirty="0">
                          <a:latin typeface="Calibri"/>
                          <a:ea typeface="Calibri"/>
                          <a:cs typeface="Calibri"/>
                          <a:sym typeface="Calibri"/>
                        </a:rPr>
                        <a:t>Vi slutter </a:t>
                      </a:r>
                      <a:r>
                        <a:rPr lang="nb-NO" sz="1400" b="1" u="none" strike="noStrike" cap="none" dirty="0" err="1">
                          <a:latin typeface="Calibri"/>
                          <a:ea typeface="Calibri"/>
                          <a:cs typeface="Calibri"/>
                          <a:sym typeface="Calibri"/>
                        </a:rPr>
                        <a:t>kl</a:t>
                      </a:r>
                      <a:r>
                        <a:rPr lang="nb-NO" sz="1400" b="1" u="none" strike="noStrike" cap="none" dirty="0">
                          <a:latin typeface="Calibri"/>
                          <a:ea typeface="Calibri"/>
                          <a:cs typeface="Calibri"/>
                          <a:sym typeface="Calibri"/>
                        </a:rPr>
                        <a:t> 11.00 denne dagen. </a:t>
                      </a:r>
                    </a:p>
                    <a:p>
                      <a:pPr marL="0" marR="0" lvl="0" indent="0" algn="l" rtl="0">
                        <a:lnSpc>
                          <a:spcPct val="115000"/>
                        </a:lnSpc>
                        <a:spcBef>
                          <a:spcPts val="0"/>
                        </a:spcBef>
                        <a:spcAft>
                          <a:spcPts val="0"/>
                        </a:spcAft>
                        <a:buClr>
                          <a:srgbClr val="000000"/>
                        </a:buClr>
                        <a:buSzPts val="1400"/>
                        <a:buFont typeface="Arial"/>
                        <a:buNone/>
                      </a:pPr>
                      <a:endParaRPr lang="nb-NO" sz="1400" b="1" u="none" strike="noStrike" cap="none" dirty="0">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74425">
                <a:tc>
                  <a:txBody>
                    <a:bodyPr/>
                    <a:lstStyle/>
                    <a:p>
                      <a:pPr marL="0" marR="0" lvl="0" indent="0" algn="ctr" rtl="0">
                        <a:lnSpc>
                          <a:spcPct val="115000"/>
                        </a:lnSpc>
                        <a:spcBef>
                          <a:spcPts val="0"/>
                        </a:spcBef>
                        <a:spcAft>
                          <a:spcPts val="0"/>
                        </a:spcAft>
                        <a:buClr>
                          <a:srgbClr val="000000"/>
                        </a:buClr>
                        <a:buSzPts val="1400"/>
                        <a:buFont typeface="Arial"/>
                        <a:buNone/>
                      </a:pPr>
                      <a:r>
                        <a:rPr lang="no-NO" sz="1400" u="none" strike="noStrike" cap="none">
                          <a:latin typeface="Calibri"/>
                          <a:ea typeface="Calibri"/>
                          <a:cs typeface="Calibri"/>
                          <a:sym typeface="Calibri"/>
                        </a:rPr>
                        <a:t>DAGEN SLUTTER:</a:t>
                      </a:r>
                      <a:endParaRPr sz="1400" u="none" strike="noStrike" cap="none">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u="none" strike="noStrike" cap="none">
                          <a:latin typeface="Calibri"/>
                          <a:ea typeface="Calibri"/>
                          <a:cs typeface="Calibri"/>
                          <a:sym typeface="Calibri"/>
                        </a:rPr>
                        <a:t>12.45</a:t>
                      </a:r>
                      <a:endParaRPr sz="1500" u="none" strike="noStrike" cap="none">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u="none" strike="noStrike" cap="none" dirty="0">
                          <a:latin typeface="Calibri"/>
                          <a:ea typeface="Calibri"/>
                          <a:cs typeface="Calibri"/>
                          <a:sym typeface="Calibri"/>
                        </a:rPr>
                        <a:t>12.45</a:t>
                      </a:r>
                      <a:endParaRPr sz="1500" u="none" strike="noStrike" cap="none" dirty="0">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u="none" strike="noStrike" cap="none">
                          <a:latin typeface="Calibri"/>
                          <a:ea typeface="Calibri"/>
                          <a:cs typeface="Calibri"/>
                          <a:sym typeface="Calibri"/>
                        </a:rPr>
                        <a:t>13.45</a:t>
                      </a:r>
                      <a:endParaRPr sz="1500" u="none" strike="noStrike" cap="none">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u="none" strike="noStrike" cap="none">
                          <a:latin typeface="Calibri"/>
                          <a:ea typeface="Calibri"/>
                          <a:cs typeface="Calibri"/>
                          <a:sym typeface="Calibri"/>
                        </a:rPr>
                        <a:t>12.45</a:t>
                      </a:r>
                      <a:endParaRPr sz="1500" u="none" strike="noStrike" cap="none">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500"/>
                        <a:buFont typeface="Arial"/>
                        <a:buNone/>
                      </a:pPr>
                      <a:r>
                        <a:rPr lang="no-NO" sz="1500" u="none" strike="noStrike" cap="none" dirty="0">
                          <a:latin typeface="Calibri"/>
                          <a:ea typeface="Calibri"/>
                          <a:cs typeface="Calibri"/>
                          <a:sym typeface="Calibri"/>
                        </a:rPr>
                        <a:t>1</a:t>
                      </a:r>
                      <a:r>
                        <a:rPr lang="nb-NO" sz="1500" u="none" strike="noStrike" cap="none" dirty="0">
                          <a:latin typeface="Calibri"/>
                          <a:ea typeface="Calibri"/>
                          <a:cs typeface="Calibri"/>
                          <a:sym typeface="Calibri"/>
                        </a:rPr>
                        <a:t>1. 00 </a:t>
                      </a:r>
                      <a:endParaRPr sz="1500" u="none" strike="noStrike" cap="none" dirty="0">
                        <a:latin typeface="Calibri"/>
                        <a:ea typeface="Calibri"/>
                        <a:cs typeface="Calibri"/>
                        <a:sym typeface="Calibri"/>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95" name="Google Shape;95;p1"/>
          <p:cNvPicPr preferRelativeResize="0"/>
          <p:nvPr/>
        </p:nvPicPr>
        <p:blipFill rotWithShape="1">
          <a:blip r:embed="rId4">
            <a:alphaModFix/>
          </a:blip>
          <a:srcRect/>
          <a:stretch/>
        </p:blipFill>
        <p:spPr>
          <a:xfrm>
            <a:off x="384797" y="525076"/>
            <a:ext cx="1342274" cy="1342274"/>
          </a:xfrm>
          <a:prstGeom prst="rect">
            <a:avLst/>
          </a:prstGeom>
          <a:noFill/>
          <a:ln>
            <a:noFill/>
          </a:ln>
        </p:spPr>
      </p:pic>
      <p:pic>
        <p:nvPicPr>
          <p:cNvPr id="4" name="Bilde 3" descr="Et bilde som inneholder blomster, tegning, tegnefilm, clip art&#10;&#10;KI-generert innhold kan være feil.">
            <a:extLst>
              <a:ext uri="{FF2B5EF4-FFF2-40B4-BE49-F238E27FC236}">
                <a16:creationId xmlns:a16="http://schemas.microsoft.com/office/drawing/2014/main" id="{1F14C27E-06E4-DA03-5A74-35E5ACE5F1AF}"/>
              </a:ext>
            </a:extLst>
          </p:cNvPr>
          <p:cNvPicPr>
            <a:picLocks noChangeAspect="1"/>
          </p:cNvPicPr>
          <p:nvPr/>
        </p:nvPicPr>
        <p:blipFill>
          <a:blip r:embed="rId5"/>
          <a:srcRect b="7356"/>
          <a:stretch/>
        </p:blipFill>
        <p:spPr>
          <a:xfrm>
            <a:off x="698090" y="5471961"/>
            <a:ext cx="883060" cy="12622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aphicFrame>
        <p:nvGraphicFramePr>
          <p:cNvPr id="102" name="Google Shape;102;p2"/>
          <p:cNvGraphicFramePr/>
          <p:nvPr>
            <p:extLst>
              <p:ext uri="{D42A27DB-BD31-4B8C-83A1-F6EECF244321}">
                <p14:modId xmlns:p14="http://schemas.microsoft.com/office/powerpoint/2010/main" val="3446884819"/>
              </p:ext>
            </p:extLst>
          </p:nvPr>
        </p:nvGraphicFramePr>
        <p:xfrm>
          <a:off x="58236" y="340469"/>
          <a:ext cx="9537000" cy="6431310"/>
        </p:xfrm>
        <a:graphic>
          <a:graphicData uri="http://schemas.openxmlformats.org/drawingml/2006/table">
            <a:tbl>
              <a:tblPr>
                <a:noFill/>
                <a:tableStyleId>{98CC423B-58A8-4564-9942-D649D7140DA8}</a:tableStyleId>
              </a:tblPr>
              <a:tblGrid>
                <a:gridCol w="978950">
                  <a:extLst>
                    <a:ext uri="{9D8B030D-6E8A-4147-A177-3AD203B41FA5}">
                      <a16:colId xmlns:a16="http://schemas.microsoft.com/office/drawing/2014/main" val="20000"/>
                    </a:ext>
                  </a:extLst>
                </a:gridCol>
                <a:gridCol w="2619150">
                  <a:extLst>
                    <a:ext uri="{9D8B030D-6E8A-4147-A177-3AD203B41FA5}">
                      <a16:colId xmlns:a16="http://schemas.microsoft.com/office/drawing/2014/main" val="20001"/>
                    </a:ext>
                  </a:extLst>
                </a:gridCol>
                <a:gridCol w="5938900">
                  <a:extLst>
                    <a:ext uri="{9D8B030D-6E8A-4147-A177-3AD203B41FA5}">
                      <a16:colId xmlns:a16="http://schemas.microsoft.com/office/drawing/2014/main" val="20002"/>
                    </a:ext>
                  </a:extLst>
                </a:gridCol>
              </a:tblGrid>
              <a:tr h="331600">
                <a:tc gridSpan="2">
                  <a:txBody>
                    <a:bodyPr/>
                    <a:lstStyle/>
                    <a:p>
                      <a:pPr marL="0" marR="0" lvl="0" indent="0" algn="ctr" rtl="0">
                        <a:lnSpc>
                          <a:spcPct val="100000"/>
                        </a:lnSpc>
                        <a:spcBef>
                          <a:spcPts val="0"/>
                        </a:spcBef>
                        <a:spcAft>
                          <a:spcPts val="0"/>
                        </a:spcAft>
                        <a:buClr>
                          <a:srgbClr val="000000"/>
                        </a:buClr>
                        <a:buSzPts val="1600"/>
                        <a:buFont typeface="Arial"/>
                        <a:buNone/>
                      </a:pPr>
                      <a:r>
                        <a:rPr lang="no-NO" sz="1600" u="none" strike="noStrike" cap="none" dirty="0">
                          <a:latin typeface="Calibri"/>
                          <a:ea typeface="Calibri"/>
                          <a:cs typeface="Calibri"/>
                          <a:sym typeface="Calibri"/>
                        </a:rPr>
                        <a:t>LÆRINGSMÅL</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tc hMerge="1">
                  <a:txBody>
                    <a:bodyPr/>
                    <a:lstStyle/>
                    <a:p>
                      <a:endParaRPr lang="nb-NO"/>
                    </a:p>
                  </a:txBody>
                  <a:tcPr/>
                </a:tc>
                <a:tc>
                  <a:txBody>
                    <a:bodyPr/>
                    <a:lstStyle/>
                    <a:p>
                      <a:pPr marL="0" marR="0" lvl="0" indent="0" algn="ctr" rtl="0">
                        <a:lnSpc>
                          <a:spcPct val="100000"/>
                        </a:lnSpc>
                        <a:spcBef>
                          <a:spcPts val="0"/>
                        </a:spcBef>
                        <a:spcAft>
                          <a:spcPts val="0"/>
                        </a:spcAft>
                        <a:buClr>
                          <a:srgbClr val="000000"/>
                        </a:buClr>
                        <a:buSzPts val="1600"/>
                        <a:buFont typeface="Arial"/>
                        <a:buNone/>
                      </a:pPr>
                      <a:r>
                        <a:rPr lang="no-NO" sz="1600" u="none" strike="noStrike" cap="none" dirty="0">
                          <a:latin typeface="Calibri"/>
                          <a:ea typeface="Calibri"/>
                          <a:cs typeface="Calibri"/>
                          <a:sym typeface="Calibri"/>
                        </a:rPr>
                        <a:t>UKENS INFO</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extLst>
                  <a:ext uri="{0D108BD9-81ED-4DB2-BD59-A6C34878D82A}">
                    <a16:rowId xmlns:a16="http://schemas.microsoft.com/office/drawing/2014/main" val="10000"/>
                  </a:ext>
                </a:extLst>
              </a:tr>
              <a:tr h="512475">
                <a:tc>
                  <a:txBody>
                    <a:bodyPr/>
                    <a:lstStyle/>
                    <a:p>
                      <a:pPr marL="0" marR="0" lvl="0" indent="0" algn="l" rtl="0">
                        <a:lnSpc>
                          <a:spcPct val="100000"/>
                        </a:lnSpc>
                        <a:spcBef>
                          <a:spcPts val="0"/>
                        </a:spcBef>
                        <a:spcAft>
                          <a:spcPts val="0"/>
                        </a:spcAft>
                        <a:buClr>
                          <a:srgbClr val="000000"/>
                        </a:buClr>
                        <a:buSzPts val="1600"/>
                        <a:buFont typeface="Arial"/>
                        <a:buNone/>
                      </a:pPr>
                      <a:r>
                        <a:rPr lang="no-NO" sz="1400" u="none" strike="noStrike" cap="none" dirty="0">
                          <a:latin typeface="Calibri"/>
                          <a:ea typeface="Calibri"/>
                          <a:cs typeface="Calibri"/>
                          <a:sym typeface="Calibri"/>
                        </a:rPr>
                        <a:t>Lese</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no-NO" sz="1400" u="none" strike="noStrike" cap="none" dirty="0">
                          <a:latin typeface="Calibri"/>
                          <a:ea typeface="Calibri"/>
                          <a:cs typeface="Calibri"/>
                          <a:sym typeface="Calibri"/>
                        </a:rPr>
                        <a:t>Jeg </a:t>
                      </a:r>
                      <a:r>
                        <a:rPr lang="nb-NO" sz="1400" u="none" strike="noStrike" cap="none" dirty="0">
                          <a:latin typeface="Calibri"/>
                          <a:ea typeface="Calibri"/>
                          <a:cs typeface="Calibri"/>
                          <a:sym typeface="Calibri"/>
                        </a:rPr>
                        <a:t>øver på leseflyt</a:t>
                      </a:r>
                      <a:r>
                        <a:rPr lang="no-NO" sz="1400" u="none" strike="noStrike" cap="none" dirty="0">
                          <a:latin typeface="Calibri"/>
                          <a:ea typeface="Calibri"/>
                          <a:cs typeface="Calibri"/>
                          <a:sym typeface="Calibri"/>
                        </a:rPr>
                        <a:t>. Jeg bruker BO blikket.  </a:t>
                      </a:r>
                      <a:r>
                        <a:rPr lang="no-NO" sz="1400" b="1" u="none" strike="noStrike" cap="none" dirty="0">
                          <a:latin typeface="Calibri"/>
                          <a:ea typeface="Calibri"/>
                          <a:cs typeface="Calibri"/>
                          <a:sym typeface="Calibri"/>
                        </a:rPr>
                        <a:t>B</a:t>
                      </a:r>
                      <a:r>
                        <a:rPr lang="no-NO" sz="1400" u="none" strike="noStrike" cap="none" dirty="0">
                          <a:latin typeface="Calibri"/>
                          <a:ea typeface="Calibri"/>
                          <a:cs typeface="Calibri"/>
                          <a:sym typeface="Calibri"/>
                        </a:rPr>
                        <a:t>ilde og </a:t>
                      </a:r>
                      <a:r>
                        <a:rPr lang="no-NO" sz="1400" b="1" u="none" strike="noStrike" cap="none" dirty="0">
                          <a:latin typeface="Calibri"/>
                          <a:ea typeface="Calibri"/>
                          <a:cs typeface="Calibri"/>
                          <a:sym typeface="Calibri"/>
                        </a:rPr>
                        <a:t>O</a:t>
                      </a:r>
                      <a:r>
                        <a:rPr lang="no-NO" sz="1400" u="none" strike="noStrike" cap="none" dirty="0">
                          <a:latin typeface="Calibri"/>
                          <a:ea typeface="Calibri"/>
                          <a:cs typeface="Calibri"/>
                          <a:sym typeface="Calibri"/>
                        </a:rPr>
                        <a:t>rd. </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70C0"/>
                    </a:solidFill>
                  </a:tcPr>
                </a:tc>
                <a:tc rowSpan="6">
                  <a:txBody>
                    <a:bodyPr/>
                    <a:lstStyle/>
                    <a:p>
                      <a:r>
                        <a:rPr lang="nb-NO" dirty="0"/>
                        <a:t>Kjære foresatte,</a:t>
                      </a:r>
                    </a:p>
                    <a:p>
                      <a:r>
                        <a:rPr lang="nb-NO" dirty="0"/>
                        <a:t>Sommeren nærmer seg, og vi ønsker å takke dere alle for en fantastisk avslutning på tirsdag. Det var så fint å se så mange engasjerte foreldre og elever, og vi setter stor pris på både oppmøtet og gaven. Vi har en flott elevgruppe og en fantastisk foreldregruppe!</a:t>
                      </a:r>
                    </a:p>
                    <a:p>
                      <a:endParaRPr lang="nb-NO" dirty="0"/>
                    </a:p>
                    <a:p>
                      <a:r>
                        <a:rPr lang="nb-NO" dirty="0"/>
                        <a:t>På onsdag arrangerer vi aktivitetsdag, hvor elevene skal være ute hele dagen og løse oppgaver. Husk å kle barna etter været. Dagen avsluttes med den tradisjonelle fotballkampen mellom 7. trinn og lærerne – hvem tror dere vinner i år?</a:t>
                      </a:r>
                    </a:p>
                    <a:p>
                      <a:r>
                        <a:rPr lang="nb-NO" dirty="0"/>
                        <a:t>Denne uken skal vi også rydde og pakke, da vi får nytt klasserom til neste skoleår. Elevene vil få være med på dette. I tillegg vil elevene få med seg ting de har laget i løpet av året, litt etter litt hver dag. Det kan derfor være lurt å hjelpe dem med å få alt med hjem. Vi minner også om at garderoben må tømmes før ferien, men vi ber om at byttetøykassene blir igjen på skolen, slik at vi kan organisere nye garderobeplasser til høsten.</a:t>
                      </a:r>
                    </a:p>
                    <a:p>
                      <a:r>
                        <a:rPr lang="nb-NO" dirty="0"/>
                        <a:t>Fredag er siste skoledag, og elevene slutter kl. 11.00. SFO stenger også kl. 11.00 denne dagen.</a:t>
                      </a:r>
                    </a:p>
                    <a:p>
                      <a:r>
                        <a:rPr lang="nb-NO" dirty="0"/>
                        <a:t>Vi takker for et innholdsrikt og godt skoleår, og vi gleder oss til å møte dere igjen den 18. august.</a:t>
                      </a:r>
                    </a:p>
                    <a:p>
                      <a:r>
                        <a:rPr lang="nb-NO" dirty="0"/>
                        <a:t>Med ønsker om en riktig fin sommer!</a:t>
                      </a:r>
                    </a:p>
                    <a:p>
                      <a:endParaRPr lang="nb-NO" dirty="0"/>
                    </a:p>
                    <a:p>
                      <a:r>
                        <a:rPr lang="nb-NO" dirty="0"/>
                        <a:t>Vennlig hilsen oss på 2. trinn</a:t>
                      </a: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934500">
                <a:tc>
                  <a:txBody>
                    <a:bodyPr/>
                    <a:lstStyle/>
                    <a:p>
                      <a:pPr marL="0" marR="0" lvl="0" indent="0" algn="l" rtl="0">
                        <a:lnSpc>
                          <a:spcPct val="100000"/>
                        </a:lnSpc>
                        <a:spcBef>
                          <a:spcPts val="0"/>
                        </a:spcBef>
                        <a:spcAft>
                          <a:spcPts val="0"/>
                        </a:spcAft>
                        <a:buClr>
                          <a:srgbClr val="000000"/>
                        </a:buClr>
                        <a:buSzPts val="1600"/>
                        <a:buFont typeface="Arial"/>
                        <a:buNone/>
                      </a:pPr>
                      <a:r>
                        <a:rPr lang="no-NO" sz="1400" u="none" strike="noStrike" cap="none" dirty="0">
                          <a:latin typeface="Calibri"/>
                          <a:ea typeface="Calibri"/>
                          <a:cs typeface="Calibri"/>
                          <a:sym typeface="Calibri"/>
                        </a:rPr>
                        <a:t>Skrive</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no-NO" sz="1400" u="none" strike="noStrike" cap="none" dirty="0">
                          <a:latin typeface="Calibri"/>
                          <a:ea typeface="Calibri"/>
                          <a:cs typeface="Calibri"/>
                          <a:sym typeface="Calibri"/>
                        </a:rPr>
                        <a:t>Jeg kan skrive</a:t>
                      </a:r>
                      <a:r>
                        <a:rPr lang="nb-NO" sz="1400" u="none" strike="noStrike" cap="none" dirty="0">
                          <a:latin typeface="Calibri"/>
                          <a:ea typeface="Calibri"/>
                          <a:cs typeface="Calibri"/>
                          <a:sym typeface="Calibri"/>
                        </a:rPr>
                        <a:t> </a:t>
                      </a:r>
                      <a:r>
                        <a:rPr lang="no-NO" sz="1400" u="none" strike="noStrike" cap="none" dirty="0">
                          <a:latin typeface="Calibri"/>
                          <a:ea typeface="Calibri"/>
                          <a:cs typeface="Calibri"/>
                          <a:sym typeface="Calibri"/>
                        </a:rPr>
                        <a:t>setninger, som starter med stor bokstav og slutter med punktum. Jeg skriver tydelige bokstaver.   </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70C0"/>
                    </a:solidFill>
                  </a:tcPr>
                </a:tc>
                <a:tc vMerge="1">
                  <a:txBody>
                    <a:bodyPr/>
                    <a:lstStyle/>
                    <a:p>
                      <a:endParaRPr lang="nb-NO"/>
                    </a:p>
                  </a:txBody>
                  <a:tcPr/>
                </a:tc>
                <a:extLst>
                  <a:ext uri="{0D108BD9-81ED-4DB2-BD59-A6C34878D82A}">
                    <a16:rowId xmlns:a16="http://schemas.microsoft.com/office/drawing/2014/main" val="10002"/>
                  </a:ext>
                </a:extLst>
              </a:tr>
              <a:tr h="512475">
                <a:tc>
                  <a:txBody>
                    <a:bodyPr/>
                    <a:lstStyle/>
                    <a:p>
                      <a:pPr marL="0" marR="0" lvl="0" indent="0" algn="l" rtl="0">
                        <a:lnSpc>
                          <a:spcPct val="100000"/>
                        </a:lnSpc>
                        <a:spcBef>
                          <a:spcPts val="0"/>
                        </a:spcBef>
                        <a:spcAft>
                          <a:spcPts val="0"/>
                        </a:spcAft>
                        <a:buClr>
                          <a:srgbClr val="000000"/>
                        </a:buClr>
                        <a:buSzPts val="1600"/>
                        <a:buFont typeface="Arial"/>
                        <a:buNone/>
                      </a:pPr>
                      <a:r>
                        <a:rPr lang="no-NO" sz="1400" u="none" strike="noStrike" cap="none" dirty="0">
                          <a:latin typeface="Calibri"/>
                          <a:ea typeface="Calibri"/>
                          <a:cs typeface="Calibri"/>
                          <a:sym typeface="Calibri"/>
                        </a:rPr>
                        <a:t>Regne</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nb-NO" sz="1400" u="none" strike="noStrike" cap="none" dirty="0">
                          <a:latin typeface="Calibri"/>
                          <a:ea typeface="Calibri"/>
                          <a:cs typeface="Calibri"/>
                          <a:sym typeface="Calibri"/>
                        </a:rPr>
                        <a:t>Telle videre </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70C0"/>
                    </a:solidFill>
                  </a:tcPr>
                </a:tc>
                <a:tc vMerge="1">
                  <a:txBody>
                    <a:bodyPr/>
                    <a:lstStyle/>
                    <a:p>
                      <a:endParaRPr lang="nb-NO"/>
                    </a:p>
                  </a:txBody>
                  <a:tcPr/>
                </a:tc>
                <a:extLst>
                  <a:ext uri="{0D108BD9-81ED-4DB2-BD59-A6C34878D82A}">
                    <a16:rowId xmlns:a16="http://schemas.microsoft.com/office/drawing/2014/main" val="10003"/>
                  </a:ext>
                </a:extLst>
              </a:tr>
              <a:tr h="512475">
                <a:tc>
                  <a:txBody>
                    <a:bodyPr/>
                    <a:lstStyle/>
                    <a:p>
                      <a:pPr marL="0" marR="0" lvl="0" indent="0" algn="l" rtl="0">
                        <a:lnSpc>
                          <a:spcPct val="100000"/>
                        </a:lnSpc>
                        <a:spcBef>
                          <a:spcPts val="0"/>
                        </a:spcBef>
                        <a:spcAft>
                          <a:spcPts val="0"/>
                        </a:spcAft>
                        <a:buClr>
                          <a:srgbClr val="000000"/>
                        </a:buClr>
                        <a:buSzPts val="1800"/>
                        <a:buFont typeface="Arial"/>
                        <a:buNone/>
                      </a:pPr>
                      <a:r>
                        <a:rPr lang="no-NO" sz="1400" u="none" strike="noStrike" cap="none" dirty="0">
                          <a:latin typeface="Calibri"/>
                          <a:ea typeface="Calibri"/>
                          <a:cs typeface="Calibri"/>
                          <a:sym typeface="Calibri"/>
                        </a:rPr>
                        <a:t>Engelsk</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b-NO" sz="1400" u="none" strike="noStrike" cap="none" dirty="0">
                          <a:latin typeface="Calibri"/>
                          <a:ea typeface="Calibri"/>
                          <a:cs typeface="Calibri"/>
                          <a:sym typeface="Calibri"/>
                        </a:rPr>
                        <a:t>Været</a:t>
                      </a: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70C0"/>
                    </a:solidFill>
                  </a:tcPr>
                </a:tc>
                <a:tc vMerge="1">
                  <a:txBody>
                    <a:bodyPr/>
                    <a:lstStyle/>
                    <a:p>
                      <a:endParaRPr lang="nb-NO"/>
                    </a:p>
                  </a:txBody>
                  <a:tcPr/>
                </a:tc>
                <a:extLst>
                  <a:ext uri="{0D108BD9-81ED-4DB2-BD59-A6C34878D82A}">
                    <a16:rowId xmlns:a16="http://schemas.microsoft.com/office/drawing/2014/main" val="10004"/>
                  </a:ext>
                </a:extLst>
              </a:tr>
              <a:tr h="934500">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Calibri"/>
                        <a:ea typeface="Calibri"/>
                        <a:cs typeface="Calibri"/>
                        <a:sym typeface="Calibri"/>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400" u="none" strike="noStrike" cap="none" dirty="0">
                          <a:latin typeface="Calibri"/>
                          <a:ea typeface="Calibri"/>
                          <a:cs typeface="Calibri"/>
                          <a:sym typeface="Calibri"/>
                        </a:rPr>
                        <a:t>Jeg kan gi beskjed om noen blir ertet eller mobbet. </a:t>
                      </a:r>
                      <a:endParaRPr lang="nb-NO" sz="14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nb-NO" sz="1400" u="none" strike="noStrike" cap="none" dirty="0">
                          <a:latin typeface="Calibri"/>
                          <a:ea typeface="Calibri"/>
                          <a:cs typeface="Calibri"/>
                          <a:sym typeface="Calibri"/>
                        </a:rPr>
                        <a:t>Jeg følger beskjedene som blir gitt. </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70C0"/>
                    </a:solidFill>
                  </a:tcPr>
                </a:tc>
                <a:tc vMerge="1">
                  <a:txBody>
                    <a:bodyPr/>
                    <a:lstStyle/>
                    <a:p>
                      <a:endParaRPr lang="nb-NO"/>
                    </a:p>
                  </a:txBody>
                  <a:tcPr/>
                </a:tc>
                <a:extLst>
                  <a:ext uri="{0D108BD9-81ED-4DB2-BD59-A6C34878D82A}">
                    <a16:rowId xmlns:a16="http://schemas.microsoft.com/office/drawing/2014/main" val="10005"/>
                  </a:ext>
                </a:extLst>
              </a:tr>
              <a:tr h="1778500">
                <a:tc>
                  <a:txBody>
                    <a:bodyPr/>
                    <a:lstStyle/>
                    <a:p>
                      <a:pPr marL="0" marR="0" lvl="0" indent="0" algn="l" rtl="0">
                        <a:lnSpc>
                          <a:spcPct val="100000"/>
                        </a:lnSpc>
                        <a:spcBef>
                          <a:spcPts val="0"/>
                        </a:spcBef>
                        <a:spcAft>
                          <a:spcPts val="0"/>
                        </a:spcAft>
                        <a:buClr>
                          <a:srgbClr val="000000"/>
                        </a:buClr>
                        <a:buSzPts val="1800"/>
                        <a:buFont typeface="Arial"/>
                        <a:buNone/>
                      </a:pPr>
                      <a:endParaRPr sz="1400" u="none" strike="noStrike" cap="none" dirty="0">
                        <a:latin typeface="Calibri"/>
                        <a:ea typeface="Calibri"/>
                        <a:cs typeface="Calibri"/>
                        <a:sym typeface="Calibri"/>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no-NO" sz="1400" u="none" strike="noStrike" cap="none" dirty="0">
                          <a:latin typeface="Calibri"/>
                          <a:ea typeface="Calibri"/>
                          <a:cs typeface="Calibri"/>
                          <a:sym typeface="Calibri"/>
                        </a:rPr>
                        <a:t>Ukens sang:</a:t>
                      </a:r>
                      <a:r>
                        <a:rPr lang="nb-NO" sz="1400" u="none" strike="noStrike" cap="none" dirty="0">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1800"/>
                        <a:buFont typeface="Arial"/>
                        <a:buNone/>
                      </a:pPr>
                      <a:r>
                        <a:rPr lang="nb-NO" sz="1400" u="none" strike="noStrike" cap="none" dirty="0">
                          <a:latin typeface="Calibri"/>
                          <a:ea typeface="Calibri"/>
                          <a:cs typeface="Calibri"/>
                          <a:sym typeface="Calibri"/>
                        </a:rPr>
                        <a:t>Sommer og skolefri</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70C0"/>
                    </a:solidFill>
                  </a:tcPr>
                </a:tc>
                <a:tc vMerge="1">
                  <a:txBody>
                    <a:bodyPr/>
                    <a:lstStyle/>
                    <a:p>
                      <a:endParaRPr lang="nb-NO"/>
                    </a:p>
                  </a:txBody>
                  <a:tcPr/>
                </a:tc>
                <a:extLst>
                  <a:ext uri="{0D108BD9-81ED-4DB2-BD59-A6C34878D82A}">
                    <a16:rowId xmlns:a16="http://schemas.microsoft.com/office/drawing/2014/main" val="10006"/>
                  </a:ext>
                </a:extLst>
              </a:tr>
              <a:tr h="874200">
                <a:tc gridSpan="3">
                  <a:txBody>
                    <a:bodyPr/>
                    <a:lstStyle/>
                    <a:p>
                      <a:pPr marL="0" marR="0" lvl="0" indent="0" algn="l" rtl="0">
                        <a:lnSpc>
                          <a:spcPct val="100000"/>
                        </a:lnSpc>
                        <a:spcBef>
                          <a:spcPts val="0"/>
                        </a:spcBef>
                        <a:spcAft>
                          <a:spcPts val="0"/>
                        </a:spcAft>
                        <a:buClr>
                          <a:schemeClr val="lt1"/>
                        </a:buClr>
                        <a:buSzPts val="1400"/>
                        <a:buFont typeface="Calibri"/>
                        <a:buNone/>
                      </a:pPr>
                      <a:r>
                        <a:rPr lang="no-NO" sz="1200" u="none" strike="noStrike" cap="none" dirty="0">
                          <a:latin typeface="Calibri"/>
                          <a:ea typeface="Calibri"/>
                          <a:cs typeface="Calibri"/>
                          <a:sym typeface="Calibri"/>
                        </a:rPr>
                        <a:t>KONTAKTINFORMASJON:                                                                            FAU:</a:t>
                      </a:r>
                      <a:r>
                        <a:rPr lang="no-NO" sz="1200" i="1" u="none" strike="noStrike" cap="none" dirty="0">
                          <a:solidFill>
                            <a:schemeClr val="dk1"/>
                          </a:solidFill>
                          <a:latin typeface="Calibri"/>
                          <a:ea typeface="Calibri"/>
                          <a:cs typeface="Calibri"/>
                          <a:sym typeface="Calibri"/>
                        </a:rPr>
                        <a:t> </a:t>
                      </a:r>
                      <a:r>
                        <a:rPr lang="no-NO" sz="1200" i="1"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fauhordvikskole@gmail.com</a:t>
                      </a:r>
                      <a:r>
                        <a:rPr lang="no-NO" sz="1200" i="1" u="none" strike="noStrike" cap="none" dirty="0">
                          <a:solidFill>
                            <a:schemeClr val="dk1"/>
                          </a:solidFill>
                          <a:latin typeface="Calibri"/>
                          <a:ea typeface="Calibri"/>
                          <a:cs typeface="Calibri"/>
                          <a:sym typeface="Calibri"/>
                        </a:rPr>
                        <a:t> </a:t>
                      </a:r>
                      <a:endParaRPr sz="12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o-NO" sz="1000" u="none" strike="noStrike" cap="none" dirty="0">
                          <a:latin typeface="Calibri"/>
                          <a:ea typeface="Calibri"/>
                          <a:cs typeface="Calibri"/>
                          <a:sym typeface="Calibri"/>
                        </a:rPr>
                        <a:t>Vi bruker Vigilo til standard kommunikasjon og fraværsmeldinger. Ved planlagt fravær er det ønskelig at </a:t>
                      </a: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o-NO" sz="1000" u="none" strike="noStrike" cap="none" dirty="0">
                          <a:latin typeface="Calibri"/>
                          <a:ea typeface="Calibri"/>
                          <a:cs typeface="Calibri"/>
                          <a:sym typeface="Calibri"/>
                        </a:rPr>
                        <a:t>dette meldes i god tid. Ved sykdom og annet akutt fravær må det meldes i Vigilo senest kl. 08.00. </a:t>
                      </a:r>
                      <a:endParaRPr sz="1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no-NO" sz="1000" u="none" strike="noStrike" cap="none" dirty="0">
                          <a:latin typeface="Calibri"/>
                          <a:ea typeface="Calibri"/>
                          <a:cs typeface="Calibri"/>
                          <a:sym typeface="Calibri"/>
                        </a:rPr>
                        <a:t>Hvis dere ikke har fått meldt inn før kl. 08.00, må dere ringe kontoret for å gi beskjed (tlf: 53 03 67 00)</a:t>
                      </a:r>
                      <a:endParaRPr sz="1000" u="none" strike="noStrike" cap="none" dirty="0"/>
                    </a:p>
                    <a:p>
                      <a:pPr marL="0" marR="0" lvl="0" indent="0" algn="l" rtl="0">
                        <a:lnSpc>
                          <a:spcPct val="100000"/>
                        </a:lnSpc>
                        <a:spcBef>
                          <a:spcPts val="0"/>
                        </a:spcBef>
                        <a:spcAft>
                          <a:spcPts val="0"/>
                        </a:spcAft>
                        <a:buClr>
                          <a:srgbClr val="000000"/>
                        </a:buClr>
                        <a:buSzPts val="1400"/>
                        <a:buFont typeface="Arial"/>
                        <a:buNone/>
                      </a:pPr>
                      <a:r>
                        <a:rPr lang="no-NO" sz="1000" u="none" strike="noStrike" cap="none" dirty="0">
                          <a:latin typeface="Calibri"/>
                          <a:ea typeface="Calibri"/>
                          <a:cs typeface="Calibri"/>
                          <a:sym typeface="Calibri"/>
                        </a:rPr>
                        <a:t>Dersom dere skal sende informasjon som inneholder personopplysninger ønsker vi at dere bruker kontaktskjemaet som ligger på skolens hjemmeside. </a:t>
                      </a:r>
                      <a:endParaRPr sz="10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F0"/>
                    </a:solidFill>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7"/>
                  </a:ext>
                </a:extLst>
              </a:tr>
            </a:tbl>
          </a:graphicData>
        </a:graphic>
      </p:graphicFrame>
      <p:grpSp>
        <p:nvGrpSpPr>
          <p:cNvPr id="103" name="Google Shape;103;p2"/>
          <p:cNvGrpSpPr/>
          <p:nvPr/>
        </p:nvGrpSpPr>
        <p:grpSpPr>
          <a:xfrm>
            <a:off x="209550" y="123825"/>
            <a:ext cx="9486900" cy="310754"/>
            <a:chOff x="209550" y="123825"/>
            <a:chExt cx="9486900" cy="310754"/>
          </a:xfrm>
        </p:grpSpPr>
        <p:sp>
          <p:nvSpPr>
            <p:cNvPr id="104" name="Google Shape;104;p2"/>
            <p:cNvSpPr txBox="1"/>
            <p:nvPr/>
          </p:nvSpPr>
          <p:spPr>
            <a:xfrm>
              <a:off x="209550" y="123825"/>
              <a:ext cx="13716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sz="1400" b="0" i="0" u="none" strike="noStrike" cap="none">
                  <a:solidFill>
                    <a:schemeClr val="dk1"/>
                  </a:solidFill>
                  <a:latin typeface="Calibri"/>
                  <a:ea typeface="Calibri"/>
                  <a:cs typeface="Calibri"/>
                  <a:sym typeface="Calibri"/>
                </a:rPr>
                <a:t>Hordvik skole</a:t>
              </a:r>
              <a:endParaRPr sz="1400" b="0" i="0" u="none" strike="noStrike" cap="none">
                <a:solidFill>
                  <a:srgbClr val="000000"/>
                </a:solidFill>
                <a:latin typeface="Arial"/>
                <a:ea typeface="Arial"/>
                <a:cs typeface="Arial"/>
                <a:sym typeface="Arial"/>
              </a:endParaRPr>
            </a:p>
          </p:txBody>
        </p:sp>
        <p:sp>
          <p:nvSpPr>
            <p:cNvPr id="105" name="Google Shape;105;p2"/>
            <p:cNvSpPr txBox="1"/>
            <p:nvPr/>
          </p:nvSpPr>
          <p:spPr>
            <a:xfrm>
              <a:off x="7934325" y="126802"/>
              <a:ext cx="176212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sz="1400" b="0" i="0" u="none" strike="noStrike" cap="none">
                  <a:solidFill>
                    <a:schemeClr val="dk1"/>
                  </a:solidFill>
                  <a:latin typeface="Calibri"/>
                  <a:ea typeface="Calibri"/>
                  <a:cs typeface="Calibri"/>
                  <a:sym typeface="Calibri"/>
                </a:rPr>
                <a:t>Aktiv læring i samspill</a:t>
              </a:r>
              <a:endParaRPr sz="1400" b="0" i="0" u="none" strike="noStrike" cap="none">
                <a:solidFill>
                  <a:srgbClr val="000000"/>
                </a:solidFill>
                <a:latin typeface="Arial"/>
                <a:ea typeface="Arial"/>
                <a:cs typeface="Arial"/>
                <a:sym typeface="Arial"/>
              </a:endParaRPr>
            </a:p>
          </p:txBody>
        </p:sp>
      </p:grpSp>
      <p:grpSp>
        <p:nvGrpSpPr>
          <p:cNvPr id="106" name="Google Shape;106;p2"/>
          <p:cNvGrpSpPr/>
          <p:nvPr/>
        </p:nvGrpSpPr>
        <p:grpSpPr>
          <a:xfrm>
            <a:off x="259499" y="3336026"/>
            <a:ext cx="635851" cy="530639"/>
            <a:chOff x="101867" y="3724977"/>
            <a:chExt cx="819818" cy="882046"/>
          </a:xfrm>
        </p:grpSpPr>
        <p:pic>
          <p:nvPicPr>
            <p:cNvPr id="107" name="Google Shape;107;p2"/>
            <p:cNvPicPr preferRelativeResize="0"/>
            <p:nvPr/>
          </p:nvPicPr>
          <p:blipFill rotWithShape="1">
            <a:blip r:embed="rId4">
              <a:alphaModFix/>
            </a:blip>
            <a:srcRect r="70986" b="18757"/>
            <a:stretch/>
          </p:blipFill>
          <p:spPr>
            <a:xfrm>
              <a:off x="101867" y="3724977"/>
              <a:ext cx="475650" cy="288758"/>
            </a:xfrm>
            <a:prstGeom prst="rect">
              <a:avLst/>
            </a:prstGeom>
            <a:noFill/>
            <a:ln>
              <a:noFill/>
            </a:ln>
          </p:spPr>
        </p:pic>
        <p:pic>
          <p:nvPicPr>
            <p:cNvPr id="108" name="Google Shape;108;p2"/>
            <p:cNvPicPr preferRelativeResize="0"/>
            <p:nvPr/>
          </p:nvPicPr>
          <p:blipFill rotWithShape="1">
            <a:blip r:embed="rId5">
              <a:alphaModFix/>
            </a:blip>
            <a:srcRect/>
            <a:stretch/>
          </p:blipFill>
          <p:spPr>
            <a:xfrm flipH="1">
              <a:off x="232362" y="4013735"/>
              <a:ext cx="689323" cy="593288"/>
            </a:xfrm>
            <a:prstGeom prst="rect">
              <a:avLst/>
            </a:prstGeom>
            <a:noFill/>
            <a:ln>
              <a:noFill/>
            </a:ln>
          </p:spPr>
        </p:pic>
      </p:grpSp>
      <p:pic>
        <p:nvPicPr>
          <p:cNvPr id="109" name="Google Shape;109;p2"/>
          <p:cNvPicPr preferRelativeResize="0"/>
          <p:nvPr/>
        </p:nvPicPr>
        <p:blipFill rotWithShape="1">
          <a:blip r:embed="rId6">
            <a:alphaModFix/>
          </a:blip>
          <a:srcRect/>
          <a:stretch/>
        </p:blipFill>
        <p:spPr>
          <a:xfrm>
            <a:off x="260150" y="4794677"/>
            <a:ext cx="534639" cy="505557"/>
          </a:xfrm>
          <a:prstGeom prst="rect">
            <a:avLst/>
          </a:prstGeom>
          <a:noFill/>
          <a:ln>
            <a:noFill/>
          </a:ln>
        </p:spPr>
      </p:pic>
    </p:spTree>
  </p:cSld>
  <p:clrMapOvr>
    <a:masterClrMapping/>
  </p:clrMapOvr>
</p:sld>
</file>

<file path=ppt/theme/theme1.xml><?xml version="1.0" encoding="utf-8"?>
<a:theme xmlns:a="http://schemas.openxmlformats.org/drawingml/2006/main" name="Office-tema">
  <a:themeElements>
    <a:clrScheme name="Office-tem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22546</TotalTime>
  <Words>488</Words>
  <Application>Microsoft Office PowerPoint</Application>
  <PresentationFormat>A4 (210 x 297 mm)</PresentationFormat>
  <Paragraphs>67</Paragraphs>
  <Slides>2</Slides>
  <Notes>2</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vt:i4>
      </vt:variant>
    </vt:vector>
  </HeadingPairs>
  <TitlesOfParts>
    <vt:vector size="5" baseType="lpstr">
      <vt:lpstr>Arial</vt:lpstr>
      <vt:lpstr>Calibri</vt:lpstr>
      <vt:lpstr>Office-tema</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Solheim, Hilde Karin</dc:creator>
  <cp:lastModifiedBy>Haugen, Monica</cp:lastModifiedBy>
  <cp:revision>25</cp:revision>
  <cp:lastPrinted>2025-05-26T13:18:26Z</cp:lastPrinted>
  <dcterms:created xsi:type="dcterms:W3CDTF">2023-08-08T10:59:37Z</dcterms:created>
  <dcterms:modified xsi:type="dcterms:W3CDTF">2025-06-11T12:38:02Z</dcterms:modified>
</cp:coreProperties>
</file>