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1429" r:id="rId2"/>
    <p:sldId id="1430" r:id="rId3"/>
    <p:sldId id="1431" r:id="rId4"/>
    <p:sldId id="1432" r:id="rId5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45" d="100"/>
          <a:sy n="45" d="100"/>
        </p:scale>
        <p:origin x="78" y="6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BB490E-691D-46C1-9453-8B48B89586C5}" type="datetimeFigureOut">
              <a:rPr lang="nb-NO" smtClean="0"/>
              <a:t>19.06.2025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729CE1-3630-4612-B3EC-A47F82953E7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98517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FCC352-E45C-B1F9-DF74-1B802A4D82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>
            <a:extLst>
              <a:ext uri="{FF2B5EF4-FFF2-40B4-BE49-F238E27FC236}">
                <a16:creationId xmlns:a16="http://schemas.microsoft.com/office/drawing/2014/main" id="{8DB69979-643E-26E7-EB29-E4DCD9522E4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>
            <a:extLst>
              <a:ext uri="{FF2B5EF4-FFF2-40B4-BE49-F238E27FC236}">
                <a16:creationId xmlns:a16="http://schemas.microsoft.com/office/drawing/2014/main" id="{9E1F9DC3-35B8-D671-1D27-013C747DACB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1200" b="1" dirty="0">
                <a:solidFill>
                  <a:schemeClr val="tx1"/>
                </a:solidFill>
              </a:rPr>
              <a:t> </a:t>
            </a:r>
            <a:r>
              <a:rPr lang="nb-NO" dirty="0"/>
              <a:t>Viktig at alle bruker hyperkoblinger når det skal endres eller legges til innhold.  </a:t>
            </a:r>
          </a:p>
          <a:p>
            <a:endParaRPr lang="nb-NO" dirty="0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21B8D30B-FBB5-2B2E-5C0E-2CB4526FAD5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9EF54B-1DD5-48AA-92C3-DA80C2C16742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740740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2107F6-0F6E-D744-810E-7F5C295367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>
            <a:extLst>
              <a:ext uri="{FF2B5EF4-FFF2-40B4-BE49-F238E27FC236}">
                <a16:creationId xmlns:a16="http://schemas.microsoft.com/office/drawing/2014/main" id="{BF29660D-35C4-434D-A8BE-08F77ED6F6D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>
            <a:extLst>
              <a:ext uri="{FF2B5EF4-FFF2-40B4-BE49-F238E27FC236}">
                <a16:creationId xmlns:a16="http://schemas.microsoft.com/office/drawing/2014/main" id="{0070007A-7C75-5852-F70E-F4A6B205CC5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1200" b="1" dirty="0">
                <a:solidFill>
                  <a:schemeClr val="tx1"/>
                </a:solidFill>
              </a:rPr>
              <a:t> </a:t>
            </a:r>
            <a:r>
              <a:rPr lang="nb-NO" dirty="0"/>
              <a:t>Viktig at alle bruker hyperkoblinger når det skal endres eller legges til innhold.  </a:t>
            </a:r>
          </a:p>
          <a:p>
            <a:endParaRPr lang="nb-NO" dirty="0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CD4E7A76-42D8-BF16-2EEB-7C68999EA50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9EF54B-1DD5-48AA-92C3-DA80C2C16742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63818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tel 1"/>
          <p:cNvSpPr>
            <a:spLocks noGrp="1"/>
          </p:cNvSpPr>
          <p:nvPr>
            <p:ph type="ctrTitle"/>
          </p:nvPr>
        </p:nvSpPr>
        <p:spPr>
          <a:xfrm>
            <a:off x="2670772" y="4606636"/>
            <a:ext cx="6850456" cy="239991"/>
          </a:xfrm>
        </p:spPr>
        <p:txBody>
          <a:bodyPr lIns="0" tIns="0" rIns="0" bIns="0" anchor="b">
            <a:spAutoFit/>
          </a:bodyPr>
          <a:lstStyle>
            <a:lvl1pPr algn="ctr">
              <a:defRPr sz="1733" cap="all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13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2670772" y="4835188"/>
            <a:ext cx="6850456" cy="266658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algn="ctr">
              <a:defRPr sz="1733" b="1">
                <a:solidFill>
                  <a:schemeClr val="tx1"/>
                </a:solidFill>
                <a:latin typeface="+mj-lt"/>
              </a:defRPr>
            </a:lvl1pPr>
          </a:lstStyle>
          <a:p>
            <a:fld id="{3DDA1455-DB7A-4D43-AA86-8B9238C85D9E}" type="datetime1">
              <a:rPr lang="nb-NO" smtClean="0"/>
              <a:t>19.06.2025</a:t>
            </a:fld>
            <a:endParaRPr lang="nb-NO" dirty="0"/>
          </a:p>
        </p:txBody>
      </p:sp>
      <p:pic>
        <p:nvPicPr>
          <p:cNvPr id="14" name="Bild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00" y="779165"/>
            <a:ext cx="2472000" cy="3078394"/>
          </a:xfrm>
          <a:prstGeom prst="rect">
            <a:avLst/>
          </a:prstGeom>
        </p:spPr>
      </p:pic>
      <p:sp>
        <p:nvSpPr>
          <p:cNvPr id="15" name="Rektangel 14"/>
          <p:cNvSpPr/>
          <p:nvPr userDrawn="1"/>
        </p:nvSpPr>
        <p:spPr>
          <a:xfrm>
            <a:off x="0" y="6483670"/>
            <a:ext cx="12192000" cy="37433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333" cap="all" baseline="0" dirty="0">
                <a:solidFill>
                  <a:schemeClr val="bg1"/>
                </a:solidFill>
              </a:rPr>
              <a:t>KOMPETENT     |     ÅPEN     |     PÅLITELIG     |     SAMFUNNSENGASJERT</a:t>
            </a:r>
          </a:p>
        </p:txBody>
      </p:sp>
    </p:spTree>
    <p:extLst>
      <p:ext uri="{BB962C8B-B14F-4D97-AF65-F5344CB8AC3E}">
        <p14:creationId xmlns:p14="http://schemas.microsoft.com/office/powerpoint/2010/main" val="3871913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1"/>
            <a:ext cx="3932237" cy="1600201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199"/>
            </a:lvl1pPr>
            <a:lvl2pPr marL="457051" indent="0">
              <a:buNone/>
              <a:defRPr sz="2799"/>
            </a:lvl2pPr>
            <a:lvl3pPr marL="914103" indent="0">
              <a:buNone/>
              <a:defRPr sz="2399"/>
            </a:lvl3pPr>
            <a:lvl4pPr marL="1371154" indent="0">
              <a:buNone/>
              <a:defRPr sz="1999"/>
            </a:lvl4pPr>
            <a:lvl5pPr marL="1828206" indent="0">
              <a:buNone/>
              <a:defRPr sz="1999"/>
            </a:lvl5pPr>
            <a:lvl6pPr marL="2285257" indent="0">
              <a:buNone/>
              <a:defRPr sz="1999"/>
            </a:lvl6pPr>
            <a:lvl7pPr marL="2742308" indent="0">
              <a:buNone/>
              <a:defRPr sz="1999"/>
            </a:lvl7pPr>
            <a:lvl8pPr marL="3199360" indent="0">
              <a:buNone/>
              <a:defRPr sz="1999"/>
            </a:lvl8pPr>
            <a:lvl9pPr marL="3656411" indent="0">
              <a:buNone/>
              <a:defRPr sz="1999"/>
            </a:lvl9pPr>
          </a:lstStyle>
          <a:p>
            <a:r>
              <a:rPr lang="nb-NO"/>
              <a:t>Klikk på ikonet for å legge til et bilde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399"/>
            <a:ext cx="3932237" cy="3811589"/>
          </a:xfrm>
        </p:spPr>
        <p:txBody>
          <a:bodyPr/>
          <a:lstStyle>
            <a:lvl1pPr marL="0" indent="0">
              <a:buNone/>
              <a:defRPr sz="1599"/>
            </a:lvl1pPr>
            <a:lvl2pPr marL="457051" indent="0">
              <a:buNone/>
              <a:defRPr sz="1400"/>
            </a:lvl2pPr>
            <a:lvl3pPr marL="914103" indent="0">
              <a:buNone/>
              <a:defRPr sz="1200"/>
            </a:lvl3pPr>
            <a:lvl4pPr marL="1371154" indent="0">
              <a:buNone/>
              <a:defRPr sz="1000"/>
            </a:lvl4pPr>
            <a:lvl5pPr marL="1828206" indent="0">
              <a:buNone/>
              <a:defRPr sz="1000"/>
            </a:lvl5pPr>
            <a:lvl6pPr marL="2285257" indent="0">
              <a:buNone/>
              <a:defRPr sz="1000"/>
            </a:lvl6pPr>
            <a:lvl7pPr marL="2742308" indent="0">
              <a:buNone/>
              <a:defRPr sz="1000"/>
            </a:lvl7pPr>
            <a:lvl8pPr marL="3199360" indent="0">
              <a:buNone/>
              <a:defRPr sz="1000"/>
            </a:lvl8pPr>
            <a:lvl9pPr marL="3656411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025E5-F4E9-4572-B8CF-5901727261F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94812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2663572" y="1834757"/>
            <a:ext cx="6864857" cy="1103798"/>
          </a:xfrm>
        </p:spPr>
        <p:txBody>
          <a:bodyPr anchor="ctr"/>
          <a:lstStyle>
            <a:lvl1pPr algn="ctr">
              <a:defRPr sz="3466"/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2663572" y="3180750"/>
            <a:ext cx="6864857" cy="1103798"/>
          </a:xfrm>
        </p:spPr>
        <p:txBody>
          <a:bodyPr anchor="ctr">
            <a:noAutofit/>
          </a:bodyPr>
          <a:lstStyle>
            <a:lvl1pPr marL="0" indent="0" algn="ctr">
              <a:buNone/>
              <a:defRPr sz="2266"/>
            </a:lvl1pPr>
            <a:lvl2pPr marL="457051" indent="0" algn="ctr">
              <a:buNone/>
              <a:defRPr sz="1999"/>
            </a:lvl2pPr>
            <a:lvl3pPr marL="914103" indent="0" algn="ctr">
              <a:buNone/>
              <a:defRPr sz="1799"/>
            </a:lvl3pPr>
            <a:lvl4pPr marL="1371154" indent="0" algn="ctr">
              <a:buNone/>
              <a:defRPr sz="1599"/>
            </a:lvl4pPr>
            <a:lvl5pPr marL="1828206" indent="0" algn="ctr">
              <a:buNone/>
              <a:defRPr sz="1599"/>
            </a:lvl5pPr>
            <a:lvl6pPr marL="2285257" indent="0" algn="ctr">
              <a:buNone/>
              <a:defRPr sz="1599"/>
            </a:lvl6pPr>
            <a:lvl7pPr marL="2742308" indent="0" algn="ctr">
              <a:buNone/>
              <a:defRPr sz="1599"/>
            </a:lvl7pPr>
            <a:lvl8pPr marL="3199360" indent="0" algn="ctr">
              <a:buNone/>
              <a:defRPr sz="1599"/>
            </a:lvl8pPr>
            <a:lvl9pPr marL="3656411" indent="0" algn="ctr">
              <a:buNone/>
              <a:defRPr sz="1599"/>
            </a:lvl9pPr>
          </a:lstStyle>
          <a:p>
            <a:r>
              <a:rPr lang="nb-NO"/>
              <a:t>Klikk for å redigere undertittelstil i malen</a:t>
            </a:r>
          </a:p>
        </p:txBody>
      </p:sp>
    </p:spTree>
    <p:extLst>
      <p:ext uri="{BB962C8B-B14F-4D97-AF65-F5344CB8AC3E}">
        <p14:creationId xmlns:p14="http://schemas.microsoft.com/office/powerpoint/2010/main" val="113127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025E5-F4E9-4572-B8CF-5901727261F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77674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5998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8"/>
          </a:xfrm>
        </p:spPr>
        <p:txBody>
          <a:bodyPr/>
          <a:lstStyle>
            <a:lvl1pPr marL="0" indent="0">
              <a:buNone/>
              <a:defRPr sz="2399">
                <a:solidFill>
                  <a:schemeClr val="tx1">
                    <a:tint val="75000"/>
                  </a:schemeClr>
                </a:solidFill>
              </a:defRPr>
            </a:lvl1pPr>
            <a:lvl2pPr marL="457051" indent="0">
              <a:buNone/>
              <a:defRPr sz="1999">
                <a:solidFill>
                  <a:schemeClr val="tx1">
                    <a:tint val="75000"/>
                  </a:schemeClr>
                </a:solidFill>
              </a:defRPr>
            </a:lvl2pPr>
            <a:lvl3pPr marL="91410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3pPr>
            <a:lvl4pPr marL="1371154" indent="0">
              <a:buNone/>
              <a:defRPr sz="1599">
                <a:solidFill>
                  <a:schemeClr val="tx1">
                    <a:tint val="75000"/>
                  </a:schemeClr>
                </a:solidFill>
              </a:defRPr>
            </a:lvl4pPr>
            <a:lvl5pPr marL="1828206" indent="0">
              <a:buNone/>
              <a:defRPr sz="1599">
                <a:solidFill>
                  <a:schemeClr val="tx1">
                    <a:tint val="75000"/>
                  </a:schemeClr>
                </a:solidFill>
              </a:defRPr>
            </a:lvl5pPr>
            <a:lvl6pPr marL="2285257" indent="0">
              <a:buNone/>
              <a:defRPr sz="1599">
                <a:solidFill>
                  <a:schemeClr val="tx1">
                    <a:tint val="75000"/>
                  </a:schemeClr>
                </a:solidFill>
              </a:defRPr>
            </a:lvl6pPr>
            <a:lvl7pPr marL="2742308" indent="0">
              <a:buNone/>
              <a:defRPr sz="1599">
                <a:solidFill>
                  <a:schemeClr val="tx1">
                    <a:tint val="75000"/>
                  </a:schemeClr>
                </a:solidFill>
              </a:defRPr>
            </a:lvl7pPr>
            <a:lvl8pPr marL="3199360" indent="0">
              <a:buNone/>
              <a:defRPr sz="1599">
                <a:solidFill>
                  <a:schemeClr val="tx1">
                    <a:tint val="75000"/>
                  </a:schemeClr>
                </a:solidFill>
              </a:defRPr>
            </a:lvl8pPr>
            <a:lvl9pPr marL="3656411" indent="0">
              <a:buNone/>
              <a:defRPr sz="159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025E5-F4E9-4572-B8CF-5901727261F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29219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6"/>
            <a:ext cx="5181600" cy="4055255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6"/>
            <a:ext cx="5181600" cy="4055255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025E5-F4E9-4572-B8CF-5901727261F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17846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6"/>
            <a:ext cx="5181600" cy="801339"/>
          </a:xfrm>
        </p:spPr>
        <p:txBody>
          <a:bodyPr anchor="t">
            <a:noAutofit/>
          </a:bodyPr>
          <a:lstStyle>
            <a:lvl1pPr marL="0" indent="0">
              <a:buNone/>
              <a:defRPr sz="2399" b="1"/>
            </a:lvl1pPr>
            <a:lvl2pPr marL="457051" indent="0">
              <a:buNone/>
              <a:defRPr sz="1999" b="1"/>
            </a:lvl2pPr>
            <a:lvl3pPr marL="914103" indent="0">
              <a:buNone/>
              <a:defRPr sz="1799" b="1"/>
            </a:lvl3pPr>
            <a:lvl4pPr marL="1371154" indent="0">
              <a:buNone/>
              <a:defRPr sz="1599" b="1"/>
            </a:lvl4pPr>
            <a:lvl5pPr marL="1828206" indent="0">
              <a:buNone/>
              <a:defRPr sz="1599" b="1"/>
            </a:lvl5pPr>
            <a:lvl6pPr marL="2285257" indent="0">
              <a:buNone/>
              <a:defRPr sz="1599" b="1"/>
            </a:lvl6pPr>
            <a:lvl7pPr marL="2742308" indent="0">
              <a:buNone/>
              <a:defRPr sz="1599" b="1"/>
            </a:lvl7pPr>
            <a:lvl8pPr marL="3199360" indent="0">
              <a:buNone/>
              <a:defRPr sz="1599" b="1"/>
            </a:lvl8pPr>
            <a:lvl9pPr marL="3656411" indent="0">
              <a:buNone/>
              <a:defRPr sz="1599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025E5-F4E9-4572-B8CF-5901727261FC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Plassholder for tittel 1"/>
          <p:cNvSpPr>
            <a:spLocks noGrp="1"/>
          </p:cNvSpPr>
          <p:nvPr>
            <p:ph type="title"/>
          </p:nvPr>
        </p:nvSpPr>
        <p:spPr>
          <a:xfrm>
            <a:off x="838200" y="469127"/>
            <a:ext cx="10515600" cy="110379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11" name="Plassholder for innhold 2"/>
          <p:cNvSpPr>
            <a:spLocks noGrp="1"/>
          </p:cNvSpPr>
          <p:nvPr>
            <p:ph sz="half" idx="13"/>
          </p:nvPr>
        </p:nvSpPr>
        <p:spPr>
          <a:xfrm>
            <a:off x="838200" y="2626966"/>
            <a:ext cx="5181600" cy="3253914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12" name="Plassholder for tekst 2"/>
          <p:cNvSpPr>
            <a:spLocks noGrp="1"/>
          </p:cNvSpPr>
          <p:nvPr>
            <p:ph type="body" idx="14"/>
          </p:nvPr>
        </p:nvSpPr>
        <p:spPr>
          <a:xfrm>
            <a:off x="6172200" y="1825626"/>
            <a:ext cx="5181600" cy="801339"/>
          </a:xfrm>
        </p:spPr>
        <p:txBody>
          <a:bodyPr anchor="t">
            <a:noAutofit/>
          </a:bodyPr>
          <a:lstStyle>
            <a:lvl1pPr marL="0" indent="0">
              <a:buNone/>
              <a:defRPr sz="2399" b="1"/>
            </a:lvl1pPr>
            <a:lvl2pPr marL="457051" indent="0">
              <a:buNone/>
              <a:defRPr sz="1999" b="1"/>
            </a:lvl2pPr>
            <a:lvl3pPr marL="914103" indent="0">
              <a:buNone/>
              <a:defRPr sz="1799" b="1"/>
            </a:lvl3pPr>
            <a:lvl4pPr marL="1371154" indent="0">
              <a:buNone/>
              <a:defRPr sz="1599" b="1"/>
            </a:lvl4pPr>
            <a:lvl5pPr marL="1828206" indent="0">
              <a:buNone/>
              <a:defRPr sz="1599" b="1"/>
            </a:lvl5pPr>
            <a:lvl6pPr marL="2285257" indent="0">
              <a:buNone/>
              <a:defRPr sz="1599" b="1"/>
            </a:lvl6pPr>
            <a:lvl7pPr marL="2742308" indent="0">
              <a:buNone/>
              <a:defRPr sz="1599" b="1"/>
            </a:lvl7pPr>
            <a:lvl8pPr marL="3199360" indent="0">
              <a:buNone/>
              <a:defRPr sz="1599" b="1"/>
            </a:lvl8pPr>
            <a:lvl9pPr marL="3656411" indent="0">
              <a:buNone/>
              <a:defRPr sz="1599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innhold 2"/>
          <p:cNvSpPr>
            <a:spLocks noGrp="1"/>
          </p:cNvSpPr>
          <p:nvPr>
            <p:ph sz="half" idx="15"/>
          </p:nvPr>
        </p:nvSpPr>
        <p:spPr>
          <a:xfrm>
            <a:off x="6172200" y="2626966"/>
            <a:ext cx="5181600" cy="3253914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045904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025E5-F4E9-4572-B8CF-5901727261F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35210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025E5-F4E9-4572-B8CF-5901727261F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22230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1"/>
            <a:ext cx="3932237" cy="1600201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199"/>
            </a:lvl1pPr>
            <a:lvl2pPr>
              <a:defRPr sz="2799"/>
            </a:lvl2pPr>
            <a:lvl3pPr>
              <a:defRPr sz="2399"/>
            </a:lvl3pPr>
            <a:lvl4pPr>
              <a:defRPr sz="1999"/>
            </a:lvl4pPr>
            <a:lvl5pPr>
              <a:defRPr sz="1999"/>
            </a:lvl5pPr>
            <a:lvl6pPr>
              <a:defRPr sz="1999"/>
            </a:lvl6pPr>
            <a:lvl7pPr>
              <a:defRPr sz="1999"/>
            </a:lvl7pPr>
            <a:lvl8pPr>
              <a:defRPr sz="1999"/>
            </a:lvl8pPr>
            <a:lvl9pPr>
              <a:defRPr sz="1999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399"/>
            <a:ext cx="3932237" cy="3811589"/>
          </a:xfrm>
        </p:spPr>
        <p:txBody>
          <a:bodyPr/>
          <a:lstStyle>
            <a:lvl1pPr marL="0" indent="0">
              <a:buNone/>
              <a:defRPr sz="1599"/>
            </a:lvl1pPr>
            <a:lvl2pPr marL="457051" indent="0">
              <a:buNone/>
              <a:defRPr sz="1400"/>
            </a:lvl2pPr>
            <a:lvl3pPr marL="914103" indent="0">
              <a:buNone/>
              <a:defRPr sz="1200"/>
            </a:lvl3pPr>
            <a:lvl4pPr marL="1371154" indent="0">
              <a:buNone/>
              <a:defRPr sz="1000"/>
            </a:lvl4pPr>
            <a:lvl5pPr marL="1828206" indent="0">
              <a:buNone/>
              <a:defRPr sz="1000"/>
            </a:lvl5pPr>
            <a:lvl6pPr marL="2285257" indent="0">
              <a:buNone/>
              <a:defRPr sz="1000"/>
            </a:lvl6pPr>
            <a:lvl7pPr marL="2742308" indent="0">
              <a:buNone/>
              <a:defRPr sz="1000"/>
            </a:lvl7pPr>
            <a:lvl8pPr marL="3199360" indent="0">
              <a:buNone/>
              <a:defRPr sz="1000"/>
            </a:lvl8pPr>
            <a:lvl9pPr marL="3656411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025E5-F4E9-4572-B8CF-5901727261F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51406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e 9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433" y="6152470"/>
            <a:ext cx="1247263" cy="470313"/>
          </a:xfrm>
          <a:prstGeom prst="rect">
            <a:avLst/>
          </a:prstGeom>
        </p:spPr>
      </p:pic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469127"/>
            <a:ext cx="10515600" cy="110379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7"/>
            <a:ext cx="10515600" cy="405568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1631952" y="6351355"/>
            <a:ext cx="6521449" cy="184666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1355"/>
            <a:ext cx="2066365" cy="184666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35E025E5-F4E9-4572-B8CF-5901727261FC}" type="slidenum">
              <a:rPr lang="nb-NO" smtClean="0"/>
              <a:pPr/>
              <a:t>‹#›</a:t>
            </a:fld>
            <a:endParaRPr lang="nb-NO"/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7532FEA9-A895-45E2-8164-79FE80ED3A05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19" t="12405" r="60658" b="1352"/>
          <a:stretch/>
        </p:blipFill>
        <p:spPr bwMode="auto">
          <a:xfrm>
            <a:off x="10821268" y="6147276"/>
            <a:ext cx="1065065" cy="460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8719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hf hdr="0" ftr="0"/>
  <p:txStyles>
    <p:titleStyle>
      <a:lvl1pPr algn="l" defTabSz="914103" rtl="0" eaLnBrk="1" latinLnBrk="0" hangingPunct="1">
        <a:lnSpc>
          <a:spcPct val="90000"/>
        </a:lnSpc>
        <a:spcBef>
          <a:spcPct val="0"/>
        </a:spcBef>
        <a:buNone/>
        <a:defRPr sz="346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26" indent="-228526" algn="l" defTabSz="91410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399" kern="1200">
          <a:solidFill>
            <a:schemeClr val="tx1"/>
          </a:solidFill>
          <a:latin typeface="+mn-lt"/>
          <a:ea typeface="+mn-ea"/>
          <a:cs typeface="+mn-cs"/>
        </a:defRPr>
      </a:lvl1pPr>
      <a:lvl2pPr marL="685577" indent="-228526" algn="l" defTabSz="91410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66" kern="1200">
          <a:solidFill>
            <a:schemeClr val="tx1"/>
          </a:solidFill>
          <a:latin typeface="+mn-lt"/>
          <a:ea typeface="+mn-ea"/>
          <a:cs typeface="+mn-cs"/>
        </a:defRPr>
      </a:lvl2pPr>
      <a:lvl3pPr marL="1142629" indent="-228526" algn="l" defTabSz="91410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5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680" indent="-228526" algn="l" defTabSz="91410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66" kern="1200">
          <a:solidFill>
            <a:schemeClr val="tx1"/>
          </a:solidFill>
          <a:latin typeface="+mn-lt"/>
          <a:ea typeface="+mn-ea"/>
          <a:cs typeface="+mn-cs"/>
        </a:defRPr>
      </a:lvl4pPr>
      <a:lvl5pPr marL="2056731" indent="-228526" algn="l" defTabSz="91410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66" kern="1200">
          <a:solidFill>
            <a:schemeClr val="tx1"/>
          </a:solidFill>
          <a:latin typeface="+mn-lt"/>
          <a:ea typeface="+mn-ea"/>
          <a:cs typeface="+mn-cs"/>
        </a:defRPr>
      </a:lvl5pPr>
      <a:lvl6pPr marL="2513783" indent="-228526" algn="l" defTabSz="91410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834" indent="-228526" algn="l" defTabSz="91410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886" indent="-228526" algn="l" defTabSz="91410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884937" indent="-228526" algn="l" defTabSz="91410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10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51" algn="l" defTabSz="91410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03" algn="l" defTabSz="91410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54" algn="l" defTabSz="91410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06" algn="l" defTabSz="91410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257" algn="l" defTabSz="91410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08" algn="l" defTabSz="91410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360" algn="l" defTabSz="91410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411" algn="l" defTabSz="91410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140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bergen.extend.no/cgi-bin/document.pl?pid=bergen&amp;DocumentID=10059&amp;UnitID=2421" TargetMode="External"/><Relationship Id="rId3" Type="http://schemas.openxmlformats.org/officeDocument/2006/relationships/hyperlink" Target="https://lovdata.no/dokument/NLO/lov/1998-07-17-61" TargetMode="External"/><Relationship Id="rId7" Type="http://schemas.openxmlformats.org/officeDocument/2006/relationships/hyperlink" Target="https://www.bergen.kommune.no/omkommunen/avdelinger/byradsavdeling-for-barnehage-og-skole/om-oss/om-byradsavdeling-for-barnehage-og-skole" TargetMode="External"/><Relationship Id="rId2" Type="http://schemas.openxmlformats.org/officeDocument/2006/relationships/hyperlink" Target="https://lovdata.no/dokument/NL/lov/2005-06-17-64/KAPITTEL_8#KAPITTEL_8" TargetMode="External"/><Relationship Id="rId1" Type="http://schemas.openxmlformats.org/officeDocument/2006/relationships/slideLayout" Target="../slideLayouts/slideLayout8.xml"/><Relationship Id="rId6" Type="http://schemas.openxmlformats.org/officeDocument/2006/relationships/hyperlink" Target="https://www.bergen.kommune.no/omkommunen/avdelinger/etat-for-barnehage/om-oss/planer-gjeldende-for-kommunale-barnehager" TargetMode="External"/><Relationship Id="rId11" Type="http://schemas.openxmlformats.org/officeDocument/2006/relationships/hyperlink" Target="Prosedyrer%20og%20saksgang%20TSF.pptx" TargetMode="External"/><Relationship Id="rId5" Type="http://schemas.openxmlformats.org/officeDocument/2006/relationships/hyperlink" Target="https://www.udir.no/laring-og-trivsel/lareplanverket/" TargetMode="External"/><Relationship Id="rId10" Type="http://schemas.openxmlformats.org/officeDocument/2006/relationships/hyperlink" Target="../../Team%20L&#230;ringsmilj&#248;/Presentasjoner/Moderskipene/Arbeidsmappe%20Prosesskart/Flytdiagram%20til%20MS.pptx" TargetMode="External"/><Relationship Id="rId4" Type="http://schemas.openxmlformats.org/officeDocument/2006/relationships/hyperlink" Target="https://www.udir.no/laring-og-trivsel/rammeplan-for-barnehagen/" TargetMode="External"/><Relationship Id="rId9" Type="http://schemas.openxmlformats.org/officeDocument/2006/relationships/hyperlink" Target="Prosesskart%20under%20arbeid%20TS%20skole.pptx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udir.no/kvalitet-og-kompetanse/lokal-kompetanseutvikling/kompetanseloftet-for-spesialpedagogikk-og-inkluderende-praksis/" TargetMode="External"/><Relationship Id="rId13" Type="http://schemas.openxmlformats.org/officeDocument/2006/relationships/hyperlink" Target="https://www.udir.no/regelverkstolkninger/opplaring/lov-om-grunnskoleopplaringa-og-den-vidaregaande-opplaringa-opplaringslova/fjerde-del--fellesreglar-for-grunnskoleopplaringa-og-den-vidaregaande-opplaringa-for-barn-og-unge/kapittel-12-skolemiljoet-til-elevane/-12-3-nulltoleranse-og-forebyggjande-arbeid/" TargetMode="External"/><Relationship Id="rId3" Type="http://schemas.openxmlformats.org/officeDocument/2006/relationships/hyperlink" Target="https://lovdata.no/dokument/NL/lov/2023-06-09-30" TargetMode="External"/><Relationship Id="rId7" Type="http://schemas.openxmlformats.org/officeDocument/2006/relationships/hyperlink" Target="https://allmenningen.bergen.kommune.no/faghjelpen/barnehage-skole-og-idrett/kvalitetsutvikling-og-kompetanseheving-i-bbs/kvalitetsutvikling-i-sfo-og-skole/kvalitetsutviklingsplan-sammen-for-kvalitet-laring-og-medvirkning" TargetMode="External"/><Relationship Id="rId12" Type="http://schemas.openxmlformats.org/officeDocument/2006/relationships/hyperlink" Target="https://lovdata.no/nav/lov/2023-06-09-30/kap12" TargetMode="External"/><Relationship Id="rId2" Type="http://schemas.openxmlformats.org/officeDocument/2006/relationships/hyperlink" Target="https://bergen.extend.no/cgi-bin/document.pl?pid=bergen&amp;DocumentID=19103" TargetMode="External"/><Relationship Id="rId16" Type="http://schemas.openxmlformats.org/officeDocument/2006/relationships/hyperlink" Target="https://bergen.extend.no/cgi-bin/document.pl?pid=bergen&amp;UnitID=5142&amp;DocumentID=5241" TargetMode="External"/><Relationship Id="rId1" Type="http://schemas.openxmlformats.org/officeDocument/2006/relationships/slideLayout" Target="../slideLayouts/slideLayout8.xml"/><Relationship Id="rId6" Type="http://schemas.openxmlformats.org/officeDocument/2006/relationships/hyperlink" Target="https://www.bergen.kommune.no/hvaskjer/tema/skyfrittinkluderende-oppvekstmiljo-i-bergen" TargetMode="External"/><Relationship Id="rId11" Type="http://schemas.openxmlformats.org/officeDocument/2006/relationships/hyperlink" Target="https://bergen.extend.no/cgi-bin/document.pl?pid=bergen&amp;UnitID=5142&amp;DocumentID=5022" TargetMode="External"/><Relationship Id="rId5" Type="http://schemas.openxmlformats.org/officeDocument/2006/relationships/hyperlink" Target="https://www.udir.no/lk20/overordnet-del/?lang=nob" TargetMode="External"/><Relationship Id="rId15" Type="http://schemas.openxmlformats.org/officeDocument/2006/relationships/hyperlink" Target="https://bergen.extend.no/cgi-bin/document.pl?pid=bergen&amp;UnitID=5142&amp;DocumentID=6906" TargetMode="External"/><Relationship Id="rId10" Type="http://schemas.openxmlformats.org/officeDocument/2006/relationships/hyperlink" Target="https://bergen.extend.no/cgi-bin/document.pl?pid=bergen&amp;UnitID=5143&amp;DocumentID=28705" TargetMode="External"/><Relationship Id="rId4" Type="http://schemas.openxmlformats.org/officeDocument/2006/relationships/hyperlink" Target="https://www.regjeringen.no/contentassets/f50a3e82602c4dd9b7a6e8d558fb328f/nn-no/pdfs/prp202220230057000dddpdfs.pdf" TargetMode="External"/><Relationship Id="rId9" Type="http://schemas.openxmlformats.org/officeDocument/2006/relationships/hyperlink" Target="https://allmenningen.bergen.kommune.no/styringsdokument/SD-23-62" TargetMode="External"/><Relationship Id="rId14" Type="http://schemas.openxmlformats.org/officeDocument/2006/relationships/hyperlink" Target="https://bergen.extend.no/cgi-bin/document.pl?pid=bergen&amp;UnitID=5142&amp;DocumentID=5036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file:///\\adm.bgo\BK\Felles\Skole\BKL\Avdeling%20Utadrettet\Team%20L&#230;ringsmilj&#248;\Presentasjoner\Moderskipene\Arbeidsmappe%20Prosesskart\Undermapper%20prosesskart%20TL\Overordnede%20styringsdokumenter" TargetMode="External"/><Relationship Id="rId3" Type="http://schemas.openxmlformats.org/officeDocument/2006/relationships/hyperlink" Target="https://www.bergen.kommune.no/omkommunen/avdelinger/bergen-kompetansesenter-for-laringsmiljo/utadrettet-tjeneste" TargetMode="External"/><Relationship Id="rId7" Type="http://schemas.openxmlformats.org/officeDocument/2006/relationships/hyperlink" Target="Undermapper%20prosesskart%20TL/Proaktiv%20klasseledels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file:///\\adm.bgo\BK\Felles\Skole\BKL\Avdeling%20Utadrettet\Team%20L&#230;ringsmilj&#248;\Presentasjoner\Moderskipene\Arbeidsmappe%20Prosesskart\Undermapper%20prosesskart%20TL\Implementering" TargetMode="External"/><Relationship Id="rId11" Type="http://schemas.openxmlformats.org/officeDocument/2006/relationships/image" Target="../media/image4.png"/><Relationship Id="rId5" Type="http://schemas.openxmlformats.org/officeDocument/2006/relationships/hyperlink" Target="Undermapper%20prosesskart%20TL/Implementering" TargetMode="External"/><Relationship Id="rId10" Type="http://schemas.openxmlformats.org/officeDocument/2006/relationships/hyperlink" Target="https://bergen.extend.no/cgi-bin/document.pl?pid=bergen&amp;UnitID=5142&amp;DocumentID=5022" TargetMode="External"/><Relationship Id="rId4" Type="http://schemas.openxmlformats.org/officeDocument/2006/relationships/hyperlink" Target="Undermapper%20prosesskart%20TL/Oppstart" TargetMode="External"/><Relationship Id="rId9" Type="http://schemas.openxmlformats.org/officeDocument/2006/relationships/hyperlink" Target="file:///\\adm.bgo\BK\Felles\Skole\BKL\Avdeling%20Utadrettet\Team%20L&#230;ringsmilj&#248;\Presentasjoner\Moderskipene\Arbeidsmappe%20Prosesskart\Undermapper%20prosesskart%20TL\Oversikt%20og%20kartlegging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file:///\\adm.bgo\BK\Felles\Skole\BKL\Avdeling%20Utadrettet\Team%20Skolefrav&#230;r\Internt%20prosessarbeid%20for%20Team%20Skolefrav&#230;r%20UA\Prosedyre\Systemarbeid" TargetMode="External"/><Relationship Id="rId13" Type="http://schemas.openxmlformats.org/officeDocument/2006/relationships/hyperlink" Target="file:///\\adm.bgo\BK\Felles\Skole\BKL\Avdeling%20Utadrettet\Team%20Skolefrav&#230;r\Motpol" TargetMode="External"/><Relationship Id="rId3" Type="http://schemas.openxmlformats.org/officeDocument/2006/relationships/hyperlink" Target="https://www.bergen.kommune.no/omkommunen/avdelinger/bergen-kompetansesenter-for-laringsmiljo/utadrettet-tjeneste" TargetMode="External"/><Relationship Id="rId7" Type="http://schemas.openxmlformats.org/officeDocument/2006/relationships/hyperlink" Target="file:///\\adm.bgo\BK\Felles\Skole\BKL\Avdeling%20Utadrettet\Team%20Skolefrav&#230;r\Internt%20prosessarbeid%20for%20Team%20Skolefrav&#230;r%20UA\Prosedyre\Begynnende%20og%20sporadisk%20skolefrav&#230;r" TargetMode="External"/><Relationship Id="rId12" Type="http://schemas.openxmlformats.org/officeDocument/2006/relationships/hyperlink" Target="file:///\\adm.bgo\BK\Felles\Skole\BKL\Avdeling%20Utadrettet\Team%20Skolefrav&#230;r\Internt%20prosessarbeid%20for%20Team%20Skolefrav&#230;r%20UA\Prosedyre\Konsultere%20andre%20fagteam%20fra%20BK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file:///\\adm.bgo\BK\Felles\Skole\BKL\Avdeling%20Utadrettet\Team%20Skolefrav&#230;r\Internt%20prosessarbeid%20for%20Team%20Skolefrav&#230;r%20UA\Prosedyre\Komplekse%20frav&#230;rssaker" TargetMode="External"/><Relationship Id="rId11" Type="http://schemas.openxmlformats.org/officeDocument/2006/relationships/hyperlink" Target="adm.bgo/BK/Felles/Skole/BKL/Avdeling%20Utadrettet/Team%20Skolefrav&#230;r/Internt%20prosessarbeid%20for%20Team%20Skolefrav&#230;r%20UA/Prosedyre/Kartlegging%20og%20Observasjon" TargetMode="External"/><Relationship Id="rId5" Type="http://schemas.openxmlformats.org/officeDocument/2006/relationships/hyperlink" Target="https://allmenningen.bergen.kommune.no/sok?q=skolefrav%C3%A6r" TargetMode="External"/><Relationship Id="rId10" Type="http://schemas.openxmlformats.org/officeDocument/2006/relationships/hyperlink" Target="file:///\\adm.bgo\BK\Felles\Skole\BKL\Avdeling%20Utadrettet\Team%20Skolefrav&#230;r\Internt%20prosessarbeid%20for%20Team%20Skolefrav&#230;r%20UA\Prosedyre\Avslutning%20av%20sak" TargetMode="External"/><Relationship Id="rId4" Type="http://schemas.openxmlformats.org/officeDocument/2006/relationships/hyperlink" Target="file:///\\adm.bgo\BK\Felles\Skole\BKL\Avdeling%20Utadrettet\Team%20Skolefrav&#230;r\Internt%20prosessarbeid%20for%20Team%20Skolefrav&#230;r%20UA\Prosedyre\Oppstart" TargetMode="External"/><Relationship Id="rId9" Type="http://schemas.openxmlformats.org/officeDocument/2006/relationships/hyperlink" Target="file:///\\adm.bgo\BK\Felles\Skole\BKL\Avdeling%20Utadrettet\Team%20Skolefrav&#230;r\Internt%20prosessarbeid%20for%20Team%20Skolefrav&#230;r%20UA\Prosedyre\Tiltak%20og%20Planer" TargetMode="External"/><Relationship Id="rId1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ernativ prosess 1">
            <a:extLst>
              <a:ext uri="{FF2B5EF4-FFF2-40B4-BE49-F238E27FC236}">
                <a16:creationId xmlns:a16="http://schemas.microsoft.com/office/drawing/2014/main" id="{298FF199-275E-D6E3-6D9E-BA43E86B9E4F}"/>
              </a:ext>
            </a:extLst>
          </p:cNvPr>
          <p:cNvSpPr/>
          <p:nvPr/>
        </p:nvSpPr>
        <p:spPr>
          <a:xfrm>
            <a:off x="498325" y="869075"/>
            <a:ext cx="11326147" cy="3072185"/>
          </a:xfrm>
          <a:prstGeom prst="flowChartAlternateProcess">
            <a:avLst/>
          </a:prstGeom>
          <a:solidFill>
            <a:srgbClr val="F2E9E2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103"/>
            <a:r>
              <a:rPr lang="nb-NO" sz="16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 bygger på følgende rammeverk for tjenesten:</a:t>
            </a:r>
          </a:p>
          <a:p>
            <a:pPr defTabSz="914103"/>
            <a:endParaRPr lang="nb-NO" sz="1600" dirty="0">
              <a:solidFill>
                <a:prstClr val="black"/>
              </a:solidFill>
              <a:latin typeface="Arial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80876" indent="-380876" defTabSz="914103">
              <a:buFont typeface="Wingdings" panose="05000000000000000000" pitchFamily="2" charset="2"/>
              <a:buChar char="v"/>
            </a:pPr>
            <a:r>
              <a:rPr lang="nb-NO" sz="1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Barnehageloven </a:t>
            </a:r>
            <a:r>
              <a:rPr lang="nb-NO" sz="1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og </a:t>
            </a:r>
            <a:r>
              <a:rPr lang="nb-NO" sz="1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3"/>
              </a:rPr>
              <a:t>Opplæringsloven</a:t>
            </a:r>
            <a:r>
              <a:rPr lang="nb-NO" sz="1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nb-NO" sz="1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4"/>
              </a:rPr>
              <a:t>Rammeplan for barnehage </a:t>
            </a:r>
            <a:r>
              <a:rPr lang="nb-NO" sz="1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og LK20/</a:t>
            </a:r>
            <a:r>
              <a:rPr lang="nb-NO" sz="1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5"/>
              </a:rPr>
              <a:t>Læreplanverket</a:t>
            </a:r>
            <a:endParaRPr lang="nb-NO" sz="16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80876" indent="-380876" defTabSz="914103">
              <a:buFont typeface="Wingdings" panose="05000000000000000000" pitchFamily="2" charset="2"/>
              <a:buChar char="v"/>
            </a:pPr>
            <a:r>
              <a:rPr lang="nb-NO" sz="1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Dokumenter </a:t>
            </a:r>
            <a:r>
              <a:rPr lang="nb-NO" sz="1600" dirty="0" err="1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BkKvalitet</a:t>
            </a:r>
            <a:r>
              <a:rPr lang="nb-NO" sz="1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b-NO" sz="1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6"/>
              </a:rPr>
              <a:t>Etat for </a:t>
            </a:r>
            <a:r>
              <a:rPr lang="nb-NO" sz="1600" dirty="0" err="1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6"/>
              </a:rPr>
              <a:t>bhg</a:t>
            </a:r>
            <a:r>
              <a:rPr lang="nb-NO" sz="1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Og </a:t>
            </a:r>
            <a:r>
              <a:rPr lang="nb-NO" sz="1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7"/>
              </a:rPr>
              <a:t>Etat for skole</a:t>
            </a:r>
            <a:endParaRPr lang="nb-NO" sz="16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80876" indent="-380876" defTabSz="914103">
              <a:buFont typeface="Wingdings" panose="05000000000000000000" pitchFamily="2" charset="2"/>
              <a:buChar char="v"/>
            </a:pPr>
            <a:r>
              <a:rPr lang="nb-NO" sz="1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Mandatet (2012-2024)</a:t>
            </a:r>
          </a:p>
          <a:p>
            <a:pPr marL="380876" indent="-380876" defTabSz="914103">
              <a:buFont typeface="Wingdings" panose="05000000000000000000" pitchFamily="2" charset="2"/>
              <a:buChar char="v"/>
            </a:pPr>
            <a:r>
              <a:rPr lang="nb-NO" sz="1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Plan Skyfritt </a:t>
            </a:r>
          </a:p>
          <a:p>
            <a:pPr marL="380876" indent="-380876" defTabSz="914103">
              <a:buFont typeface="Wingdings" panose="05000000000000000000" pitchFamily="2" charset="2"/>
              <a:buChar char="v"/>
            </a:pPr>
            <a:r>
              <a:rPr lang="nb-NO" sz="1600" dirty="0">
                <a:solidFill>
                  <a:prstClr val="black"/>
                </a:solidFill>
                <a:latin typeface="Arial"/>
                <a:ea typeface="Calibri" panose="020F0502020204030204" pitchFamily="34" charset="0"/>
                <a:cs typeface="Times New Roman" panose="02020603050405020304" pitchFamily="18" charset="0"/>
              </a:rPr>
              <a:t>Ivaretar kommunens avtaler med RKBU (</a:t>
            </a:r>
            <a:r>
              <a:rPr lang="nb-NO" sz="1600" dirty="0" err="1">
                <a:solidFill>
                  <a:prstClr val="black"/>
                </a:solidFill>
                <a:latin typeface="Arial"/>
                <a:ea typeface="Calibri" panose="020F0502020204030204" pitchFamily="34" charset="0"/>
                <a:cs typeface="Times New Roman" panose="02020603050405020304" pitchFamily="18" charset="0"/>
              </a:rPr>
              <a:t>Olweus</a:t>
            </a:r>
            <a:r>
              <a:rPr lang="nb-NO" sz="1600" dirty="0">
                <a:solidFill>
                  <a:prstClr val="black"/>
                </a:solidFill>
                <a:latin typeface="Arial"/>
                <a:ea typeface="Calibri" panose="020F0502020204030204" pitchFamily="34" charset="0"/>
                <a:cs typeface="Times New Roman" panose="02020603050405020304" pitchFamily="18" charset="0"/>
              </a:rPr>
              <a:t>) og NUBU (PALS/TIBIR/PMTO)</a:t>
            </a:r>
            <a:r>
              <a:rPr lang="nb-NO" sz="1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ICDP</a:t>
            </a:r>
          </a:p>
          <a:p>
            <a:pPr marL="380876" indent="-380876" defTabSz="914103">
              <a:buFont typeface="Wingdings" panose="05000000000000000000" pitchFamily="2" charset="2"/>
              <a:buChar char="v"/>
            </a:pPr>
            <a:r>
              <a:rPr lang="nb-NO" sz="1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8"/>
              </a:rPr>
              <a:t>Prosedyrer</a:t>
            </a:r>
            <a:r>
              <a:rPr lang="nb-NO" sz="1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for samarbeid BKL-PPT</a:t>
            </a:r>
          </a:p>
          <a:p>
            <a:pPr marL="380876" indent="-380876" defTabSz="914103">
              <a:buFont typeface="Wingdings" panose="05000000000000000000" pitchFamily="2" charset="2"/>
              <a:buChar char="v"/>
            </a:pPr>
            <a:r>
              <a:rPr lang="nb-NO" sz="16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Felles for alle team:</a:t>
            </a:r>
            <a:endParaRPr lang="nb-NO" sz="16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38076" lvl="1" indent="-380876" defTabSz="914103">
              <a:buFont typeface="Wingdings" panose="05000000000000000000" pitchFamily="2" charset="2"/>
              <a:buChar char="v"/>
            </a:pPr>
            <a:r>
              <a:rPr lang="nb-NO" sz="16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Henvendelse fra skoler i Bergen til UA. </a:t>
            </a:r>
            <a:r>
              <a:rPr lang="nb-NO" sz="16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Rektor søker om bistand fra BKL. I individsaker skal de foresatte/eleven samtykker til  søknaden</a:t>
            </a:r>
          </a:p>
          <a:p>
            <a:pPr marL="838076" lvl="1" indent="-380876" defTabSz="914103">
              <a:buFont typeface="Wingdings" panose="05000000000000000000" pitchFamily="2" charset="2"/>
              <a:buChar char="v"/>
            </a:pPr>
            <a:r>
              <a:rPr lang="nb-NO" sz="16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Oppstartsmøte med skolen/barnehagen</a:t>
            </a:r>
            <a:r>
              <a:rPr lang="nb-NO" sz="16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Identifisere behov, avklare </a:t>
            </a:r>
            <a:r>
              <a:rPr lang="nb-NO" sz="1600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BKLs</a:t>
            </a:r>
            <a:r>
              <a:rPr lang="nb-NO" sz="16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rolle i saken. Jfr. prosedyrekart Bergen Kommune </a:t>
            </a:r>
          </a:p>
          <a:p>
            <a:pPr marL="838076" lvl="1" indent="-380876" defTabSz="914103">
              <a:buFont typeface="Wingdings" panose="05000000000000000000" pitchFamily="2" charset="2"/>
              <a:buChar char="v"/>
            </a:pPr>
            <a:endParaRPr lang="nb-NO" sz="16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38076" lvl="1" indent="-380876" defTabSz="914103">
              <a:buFont typeface="Wingdings" panose="05000000000000000000" pitchFamily="2" charset="2"/>
              <a:buChar char="v"/>
            </a:pPr>
            <a:endParaRPr lang="nb-NO" sz="1599" b="1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defTabSz="914103"/>
            <a:r>
              <a:rPr lang="nb-NO" sz="14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nb-NO" sz="14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Alternativ prosess 2">
            <a:extLst>
              <a:ext uri="{FF2B5EF4-FFF2-40B4-BE49-F238E27FC236}">
                <a16:creationId xmlns:a16="http://schemas.microsoft.com/office/drawing/2014/main" id="{1093B3CC-C634-71A3-B8D9-18380950113D}"/>
              </a:ext>
            </a:extLst>
          </p:cNvPr>
          <p:cNvSpPr/>
          <p:nvPr/>
        </p:nvSpPr>
        <p:spPr>
          <a:xfrm>
            <a:off x="498325" y="153410"/>
            <a:ext cx="11324905" cy="690667"/>
          </a:xfrm>
          <a:prstGeom prst="flowChartAlternateProcess">
            <a:avLst/>
          </a:prstGeom>
          <a:solidFill>
            <a:srgbClr val="F2E9E2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103"/>
            <a:r>
              <a:rPr lang="nb-NO" sz="2399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Bergen Kompetansesenter for Læringsmiljø, Utadrettet avdeling</a:t>
            </a:r>
          </a:p>
        </p:txBody>
      </p:sp>
      <p:grpSp>
        <p:nvGrpSpPr>
          <p:cNvPr id="8" name="Gruppe 7">
            <a:extLst>
              <a:ext uri="{FF2B5EF4-FFF2-40B4-BE49-F238E27FC236}">
                <a16:creationId xmlns:a16="http://schemas.microsoft.com/office/drawing/2014/main" id="{E117F779-AC25-F08A-82B8-2ACA9DCBAA51}"/>
              </a:ext>
            </a:extLst>
          </p:cNvPr>
          <p:cNvGrpSpPr/>
          <p:nvPr/>
        </p:nvGrpSpPr>
        <p:grpSpPr>
          <a:xfrm>
            <a:off x="1070366" y="3966258"/>
            <a:ext cx="10505938" cy="1835311"/>
            <a:chOff x="741182" y="844077"/>
            <a:chExt cx="10505938" cy="1835311"/>
          </a:xfrm>
        </p:grpSpPr>
        <p:cxnSp>
          <p:nvCxnSpPr>
            <p:cNvPr id="16" name="Rett pilkobling 15">
              <a:extLst>
                <a:ext uri="{FF2B5EF4-FFF2-40B4-BE49-F238E27FC236}">
                  <a16:creationId xmlns:a16="http://schemas.microsoft.com/office/drawing/2014/main" id="{2BF580F3-DA82-FCBA-14E7-7B92D8ADD372}"/>
                </a:ext>
              </a:extLst>
            </p:cNvPr>
            <p:cNvCxnSpPr>
              <a:cxnSpLocks/>
              <a:stCxn id="3" idx="2"/>
            </p:cNvCxnSpPr>
            <p:nvPr/>
          </p:nvCxnSpPr>
          <p:spPr>
            <a:xfrm flipH="1">
              <a:off x="2286000" y="844077"/>
              <a:ext cx="3874778" cy="374065"/>
            </a:xfrm>
            <a:prstGeom prst="straightConnector1">
              <a:avLst/>
            </a:prstGeom>
            <a:ln>
              <a:solidFill>
                <a:schemeClr val="bg2">
                  <a:lumMod val="75000"/>
                </a:schemeClr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grpSp>
          <p:nvGrpSpPr>
            <p:cNvPr id="7" name="Gruppe 6">
              <a:extLst>
                <a:ext uri="{FF2B5EF4-FFF2-40B4-BE49-F238E27FC236}">
                  <a16:creationId xmlns:a16="http://schemas.microsoft.com/office/drawing/2014/main" id="{C0258D3A-7936-8E6F-2FE1-2E2E42520BCC}"/>
                </a:ext>
              </a:extLst>
            </p:cNvPr>
            <p:cNvGrpSpPr/>
            <p:nvPr/>
          </p:nvGrpSpPr>
          <p:grpSpPr>
            <a:xfrm>
              <a:off x="741182" y="844077"/>
              <a:ext cx="10505938" cy="1835311"/>
              <a:chOff x="777758" y="844077"/>
              <a:chExt cx="10505938" cy="1835311"/>
            </a:xfrm>
          </p:grpSpPr>
          <p:sp>
            <p:nvSpPr>
              <p:cNvPr id="11" name="Alternativ prosess 10">
                <a:extLst>
                  <a:ext uri="{FF2B5EF4-FFF2-40B4-BE49-F238E27FC236}">
                    <a16:creationId xmlns:a16="http://schemas.microsoft.com/office/drawing/2014/main" id="{7A082512-48B8-8681-D877-947927E3706C}"/>
                  </a:ext>
                </a:extLst>
              </p:cNvPr>
              <p:cNvSpPr/>
              <p:nvPr/>
            </p:nvSpPr>
            <p:spPr>
              <a:xfrm>
                <a:off x="777758" y="1264354"/>
                <a:ext cx="1591973" cy="1393280"/>
              </a:xfrm>
              <a:prstGeom prst="flowChartAlternateProcess">
                <a:avLst/>
              </a:prstGeom>
              <a:solidFill>
                <a:srgbClr val="F2E9E2"/>
              </a:solidFill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103">
                  <a:lnSpc>
                    <a:spcPct val="107000"/>
                  </a:lnSpc>
                  <a:spcAft>
                    <a:spcPts val="800"/>
                  </a:spcAft>
                </a:pPr>
                <a:br>
                  <a:rPr lang="nb-NO" sz="1599" b="1" dirty="0">
                    <a:solidFill>
                      <a:prstClr val="black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</a:br>
                <a:r>
                  <a:rPr lang="nb-NO" sz="1599" b="1" dirty="0">
                    <a:solidFill>
                      <a:prstClr val="black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  <a:hlinkClick r:id="rId9" action="ppaction://hlinkpres?slideindex=1&amp;slidetitle="/>
                  </a:rPr>
                  <a:t>Team Skyfritt</a:t>
                </a:r>
                <a:endParaRPr lang="nb-NO" sz="1599" dirty="0">
                  <a:solidFill>
                    <a:prstClr val="black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 defTabSz="914103">
                  <a:lnSpc>
                    <a:spcPct val="107000"/>
                  </a:lnSpc>
                  <a:spcAft>
                    <a:spcPts val="800"/>
                  </a:spcAft>
                </a:pPr>
                <a:endParaRPr lang="nb-NO" sz="2399" b="1" dirty="0">
                  <a:solidFill>
                    <a:prstClr val="white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" name="Alternativ prosess 11">
                <a:extLst>
                  <a:ext uri="{FF2B5EF4-FFF2-40B4-BE49-F238E27FC236}">
                    <a16:creationId xmlns:a16="http://schemas.microsoft.com/office/drawing/2014/main" id="{B3EF34E1-1C80-CAF4-9E5C-BC9005BCD6A1}"/>
                  </a:ext>
                </a:extLst>
              </p:cNvPr>
              <p:cNvSpPr/>
              <p:nvPr/>
            </p:nvSpPr>
            <p:spPr>
              <a:xfrm>
                <a:off x="2919116" y="1264354"/>
                <a:ext cx="1591974" cy="1393280"/>
              </a:xfrm>
              <a:prstGeom prst="flowChartAlternateProcess">
                <a:avLst/>
              </a:prstGeom>
              <a:solidFill>
                <a:srgbClr val="F2E9E2"/>
              </a:solidFill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103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nb-NO" sz="1599" b="1" dirty="0">
                    <a:solidFill>
                      <a:prstClr val="black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  <a:hlinkClick r:id="rId10" action="ppaction://hlinkpres?slideindex=1&amp;slidetitle="/>
                  </a:rPr>
                  <a:t>Team </a:t>
                </a:r>
                <a:br>
                  <a:rPr lang="nb-NO" sz="1599" b="1" dirty="0">
                    <a:solidFill>
                      <a:prstClr val="black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  <a:hlinkClick r:id="rId10" action="ppaction://hlinkpres?slideindex=1&amp;slidetitle="/>
                  </a:rPr>
                </a:br>
                <a:r>
                  <a:rPr lang="nb-NO" sz="1599" b="1" dirty="0">
                    <a:solidFill>
                      <a:prstClr val="black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  <a:hlinkClick r:id="rId10" action="ppaction://hlinkpres?slideindex=1&amp;slidetitle="/>
                  </a:rPr>
                  <a:t>Læringsmiljø</a:t>
                </a:r>
                <a:endParaRPr lang="nb-NO" sz="1599" dirty="0">
                  <a:solidFill>
                    <a:prstClr val="black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" name="Alternativ prosess 13">
                <a:extLst>
                  <a:ext uri="{FF2B5EF4-FFF2-40B4-BE49-F238E27FC236}">
                    <a16:creationId xmlns:a16="http://schemas.microsoft.com/office/drawing/2014/main" id="{F43A011D-7821-593D-A727-938DBABD964B}"/>
                  </a:ext>
                </a:extLst>
              </p:cNvPr>
              <p:cNvSpPr/>
              <p:nvPr/>
            </p:nvSpPr>
            <p:spPr>
              <a:xfrm>
                <a:off x="7470648" y="1286108"/>
                <a:ext cx="1740451" cy="1393280"/>
              </a:xfrm>
              <a:prstGeom prst="flowChartAlternateProcess">
                <a:avLst/>
              </a:prstGeom>
              <a:solidFill>
                <a:srgbClr val="F2E9E2"/>
              </a:solidFill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103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nb-NO" sz="1599" b="1" dirty="0">
                    <a:solidFill>
                      <a:prstClr val="black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  <a:hlinkClick r:id="rId11" action="ppaction://hlinkpres?slideindex=1&amp;slidetitle="/>
                  </a:rPr>
                  <a:t>Team Skolefravær</a:t>
                </a:r>
                <a:endParaRPr lang="nb-NO" sz="1599" b="1" dirty="0">
                  <a:solidFill>
                    <a:prstClr val="black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" name="Alternativ prosess 14">
                <a:extLst>
                  <a:ext uri="{FF2B5EF4-FFF2-40B4-BE49-F238E27FC236}">
                    <a16:creationId xmlns:a16="http://schemas.microsoft.com/office/drawing/2014/main" id="{7A642C18-B2CB-8BEB-B0D4-30E182964607}"/>
                  </a:ext>
                </a:extLst>
              </p:cNvPr>
              <p:cNvSpPr/>
              <p:nvPr/>
            </p:nvSpPr>
            <p:spPr>
              <a:xfrm>
                <a:off x="9470562" y="1264355"/>
                <a:ext cx="1813134" cy="1393280"/>
              </a:xfrm>
              <a:prstGeom prst="flowChartAlternateProcess">
                <a:avLst/>
              </a:prstGeom>
              <a:solidFill>
                <a:srgbClr val="F2E9E2"/>
              </a:solidFill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103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nb-NO" sz="1599" b="1" dirty="0">
                    <a:solidFill>
                      <a:prstClr val="black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Team Samspill</a:t>
                </a:r>
              </a:p>
            </p:txBody>
          </p:sp>
          <p:cxnSp>
            <p:nvCxnSpPr>
              <p:cNvPr id="20" name="Rett pilkobling 19">
                <a:extLst>
                  <a:ext uri="{FF2B5EF4-FFF2-40B4-BE49-F238E27FC236}">
                    <a16:creationId xmlns:a16="http://schemas.microsoft.com/office/drawing/2014/main" id="{60360B54-2066-753B-6B7A-B3E4909A8333}"/>
                  </a:ext>
                </a:extLst>
              </p:cNvPr>
              <p:cNvCxnSpPr>
                <a:cxnSpLocks/>
                <a:stCxn id="3" idx="2"/>
              </p:cNvCxnSpPr>
              <p:nvPr/>
            </p:nvCxnSpPr>
            <p:spPr>
              <a:xfrm flipH="1">
                <a:off x="4439650" y="844077"/>
                <a:ext cx="1721127" cy="466489"/>
              </a:xfrm>
              <a:prstGeom prst="straightConnector1">
                <a:avLst/>
              </a:prstGeom>
              <a:ln>
                <a:solidFill>
                  <a:schemeClr val="bg2">
                    <a:lumMod val="75000"/>
                  </a:schemeClr>
                </a:solidFill>
                <a:tailEnd type="triangle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2" name="Rett pilkobling 21">
                <a:extLst>
                  <a:ext uri="{FF2B5EF4-FFF2-40B4-BE49-F238E27FC236}">
                    <a16:creationId xmlns:a16="http://schemas.microsoft.com/office/drawing/2014/main" id="{45034AFA-C552-9F31-5FC3-48864EF498D4}"/>
                  </a:ext>
                </a:extLst>
              </p:cNvPr>
              <p:cNvCxnSpPr>
                <a:cxnSpLocks/>
                <a:stCxn id="3" idx="2"/>
              </p:cNvCxnSpPr>
              <p:nvPr/>
            </p:nvCxnSpPr>
            <p:spPr>
              <a:xfrm>
                <a:off x="6160778" y="844077"/>
                <a:ext cx="1309870" cy="538818"/>
              </a:xfrm>
              <a:prstGeom prst="straightConnector1">
                <a:avLst/>
              </a:prstGeom>
              <a:ln>
                <a:solidFill>
                  <a:schemeClr val="bg2">
                    <a:lumMod val="75000"/>
                  </a:schemeClr>
                </a:solidFill>
                <a:tailEnd type="triangle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3" name="Rett pilkobling 22">
                <a:extLst>
                  <a:ext uri="{FF2B5EF4-FFF2-40B4-BE49-F238E27FC236}">
                    <a16:creationId xmlns:a16="http://schemas.microsoft.com/office/drawing/2014/main" id="{57EC1A24-79E5-01B2-CB53-07C75A08CF65}"/>
                  </a:ext>
                </a:extLst>
              </p:cNvPr>
              <p:cNvCxnSpPr>
                <a:cxnSpLocks/>
                <a:stCxn id="3" idx="2"/>
              </p:cNvCxnSpPr>
              <p:nvPr/>
            </p:nvCxnSpPr>
            <p:spPr>
              <a:xfrm>
                <a:off x="6160778" y="844077"/>
                <a:ext cx="3979918" cy="420277"/>
              </a:xfrm>
              <a:prstGeom prst="straightConnector1">
                <a:avLst/>
              </a:prstGeom>
              <a:ln>
                <a:solidFill>
                  <a:schemeClr val="bg2">
                    <a:lumMod val="75000"/>
                  </a:schemeClr>
                </a:solidFill>
                <a:tailEnd type="triangle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7309374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E78F9C-CF6C-A50E-FE5D-1BF27F2FC9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ernativ prosess 1">
            <a:extLst>
              <a:ext uri="{FF2B5EF4-FFF2-40B4-BE49-F238E27FC236}">
                <a16:creationId xmlns:a16="http://schemas.microsoft.com/office/drawing/2014/main" id="{1F1546B5-7CAC-D0EF-49E3-C20E1BAA9001}"/>
              </a:ext>
            </a:extLst>
          </p:cNvPr>
          <p:cNvSpPr/>
          <p:nvPr/>
        </p:nvSpPr>
        <p:spPr>
          <a:xfrm>
            <a:off x="496597" y="4516119"/>
            <a:ext cx="11329643" cy="2189481"/>
          </a:xfrm>
          <a:prstGeom prst="flowChartAlternateProcess">
            <a:avLst/>
          </a:prstGeom>
          <a:solidFill>
            <a:srgbClr val="F6DEF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nb-NO" sz="20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endParaRPr lang="nb-NO" sz="20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algn="ctr"/>
            <a:r>
              <a:rPr lang="nb-NO" sz="2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 står ellers på følgende pedagogiske plattform: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nb-NO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Skolens styringsdokumenter: </a:t>
            </a:r>
            <a:r>
              <a:rPr lang="nb-NO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3"/>
              </a:rPr>
              <a:t>Opplæringsloven</a:t>
            </a:r>
            <a:r>
              <a:rPr lang="nb-NO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med </a:t>
            </a:r>
            <a:r>
              <a:rPr lang="nb-NO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4"/>
              </a:rPr>
              <a:t>forarbeid</a:t>
            </a:r>
            <a:r>
              <a:rPr lang="nb-NO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nb-NO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5"/>
              </a:rPr>
              <a:t>Kunnskapsløftet LK20 overordnet del</a:t>
            </a:r>
            <a:endParaRPr lang="nb-NO" sz="20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nb-NO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6"/>
              </a:rPr>
              <a:t>Plan Skyfr</a:t>
            </a:r>
            <a:r>
              <a:rPr lang="nb-NO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6"/>
              </a:rPr>
              <a:t>itt</a:t>
            </a:r>
            <a:r>
              <a:rPr lang="nb-NO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nb-NO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7"/>
              </a:rPr>
              <a:t>SFK-L&amp;M</a:t>
            </a:r>
            <a:r>
              <a:rPr lang="nb-NO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nb-NO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8"/>
              </a:rPr>
              <a:t>Kompetanseløftet</a:t>
            </a:r>
            <a:r>
              <a:rPr lang="nb-NO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nb-NO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9"/>
              </a:rPr>
              <a:t>Spør oss!</a:t>
            </a:r>
            <a:endParaRPr lang="nb-NO" sz="20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nb-NO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nb-NO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okumenter </a:t>
            </a:r>
            <a:r>
              <a:rPr lang="nb-NO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BK-kvalitet</a:t>
            </a:r>
            <a:r>
              <a:rPr lang="nb-NO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Etat for skole.- Jf.  </a:t>
            </a:r>
            <a:r>
              <a:rPr lang="nb-NO" sz="20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11"/>
              </a:rPr>
              <a:t>Trygt og godt psykososialt skolemiljø</a:t>
            </a:r>
            <a:endParaRPr lang="nb-NO" sz="20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nb-NO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Prosesskart for saksarbeid</a:t>
            </a:r>
            <a:r>
              <a:rPr lang="nb-NO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Team Skyfritt skole</a:t>
            </a:r>
            <a:endParaRPr lang="nb-NO" sz="20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b-NO" sz="16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nb-NO" sz="1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nb-NO" sz="1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Alternativ prosess 2">
            <a:extLst>
              <a:ext uri="{FF2B5EF4-FFF2-40B4-BE49-F238E27FC236}">
                <a16:creationId xmlns:a16="http://schemas.microsoft.com/office/drawing/2014/main" id="{E123BE0B-0BFD-BED5-128B-58712F901416}"/>
              </a:ext>
            </a:extLst>
          </p:cNvPr>
          <p:cNvSpPr/>
          <p:nvPr/>
        </p:nvSpPr>
        <p:spPr>
          <a:xfrm>
            <a:off x="496597" y="314960"/>
            <a:ext cx="11328400" cy="690880"/>
          </a:xfrm>
          <a:prstGeom prst="flowChartAlternateProcess">
            <a:avLst/>
          </a:prstGeom>
          <a:solidFill>
            <a:srgbClr val="F6DEF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2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Hva </a:t>
            </a:r>
            <a:r>
              <a:rPr lang="nb-NO" sz="2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skolene og SFO</a:t>
            </a:r>
            <a:r>
              <a:rPr lang="nb-NO" sz="2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kan samarbeide med Team Skyfritt om:</a:t>
            </a:r>
            <a:endParaRPr lang="nb-NO" sz="24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Alternativ prosess 4">
            <a:extLst>
              <a:ext uri="{FF2B5EF4-FFF2-40B4-BE49-F238E27FC236}">
                <a16:creationId xmlns:a16="http://schemas.microsoft.com/office/drawing/2014/main" id="{0575BD28-07D9-0F97-445A-5CBBDEA1D4B2}"/>
              </a:ext>
            </a:extLst>
          </p:cNvPr>
          <p:cNvSpPr/>
          <p:nvPr/>
        </p:nvSpPr>
        <p:spPr>
          <a:xfrm>
            <a:off x="648994" y="1794121"/>
            <a:ext cx="11075646" cy="470108"/>
          </a:xfrm>
          <a:prstGeom prst="flowChartAlternateProcess">
            <a:avLst/>
          </a:prstGeom>
          <a:solidFill>
            <a:srgbClr val="F6DEF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2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12"/>
              </a:rPr>
              <a:t>Opplæringsloven kapittel 12</a:t>
            </a:r>
            <a:r>
              <a:rPr lang="nb-NO" sz="2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nb-NO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Alternativ prosess 10">
            <a:extLst>
              <a:ext uri="{FF2B5EF4-FFF2-40B4-BE49-F238E27FC236}">
                <a16:creationId xmlns:a16="http://schemas.microsoft.com/office/drawing/2014/main" id="{9DC41BAC-354F-B37D-8BC1-FB6893B43FAD}"/>
              </a:ext>
            </a:extLst>
          </p:cNvPr>
          <p:cNvSpPr/>
          <p:nvPr/>
        </p:nvSpPr>
        <p:spPr>
          <a:xfrm>
            <a:off x="2428215" y="2379371"/>
            <a:ext cx="2007119" cy="1785257"/>
          </a:xfrm>
          <a:prstGeom prst="flowChartAlternateProcess">
            <a:avLst/>
          </a:prstGeom>
          <a:solidFill>
            <a:srgbClr val="F6DEF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br>
              <a:rPr lang="nb-NO" sz="1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b-NO" sz="1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13"/>
              </a:rPr>
              <a:t>§12-</a:t>
            </a:r>
            <a:r>
              <a:rPr lang="nb-NO" sz="16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13"/>
              </a:rPr>
              <a:t>3</a:t>
            </a:r>
            <a:endParaRPr lang="nb-NO" sz="16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b-NO" sz="16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Nulltoleranse og forebyggende arbeid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nb-NO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Alternativ prosess 11">
            <a:extLst>
              <a:ext uri="{FF2B5EF4-FFF2-40B4-BE49-F238E27FC236}">
                <a16:creationId xmlns:a16="http://schemas.microsoft.com/office/drawing/2014/main" id="{D99966F0-31D0-1A4A-E11B-F80A9F1D82D8}"/>
              </a:ext>
            </a:extLst>
          </p:cNvPr>
          <p:cNvSpPr/>
          <p:nvPr/>
        </p:nvSpPr>
        <p:spPr>
          <a:xfrm>
            <a:off x="4568133" y="2295433"/>
            <a:ext cx="3003594" cy="2189481"/>
          </a:xfrm>
          <a:prstGeom prst="flowChartAlternateProcess">
            <a:avLst/>
          </a:prstGeom>
          <a:solidFill>
            <a:srgbClr val="F6DEF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b-NO" sz="1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14"/>
              </a:rPr>
              <a:t>§12-4</a:t>
            </a:r>
            <a:br>
              <a:rPr lang="nb-NO" sz="1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b-NO" sz="1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Aktivitetsplikt</a:t>
            </a:r>
            <a:br>
              <a:rPr lang="nb-NO" sz="16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b-NO" sz="16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Følge med</a:t>
            </a:r>
            <a:br>
              <a:rPr lang="nb-NO" sz="16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b-NO" sz="16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Gripe inn</a:t>
            </a:r>
            <a:br>
              <a:rPr lang="nb-NO" sz="16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b-NO" sz="16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Melde fra</a:t>
            </a:r>
            <a:br>
              <a:rPr lang="nb-NO" sz="16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b-NO" sz="16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Undersøke</a:t>
            </a:r>
            <a:br>
              <a:rPr lang="nb-NO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b-NO" sz="16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Finne egnede tiltak</a:t>
            </a:r>
            <a:br>
              <a:rPr lang="nb-NO" sz="16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b-NO" sz="16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Evaluere tiltak</a:t>
            </a:r>
          </a:p>
        </p:txBody>
      </p:sp>
      <p:sp>
        <p:nvSpPr>
          <p:cNvPr id="13" name="Alternativ prosess 12">
            <a:extLst>
              <a:ext uri="{FF2B5EF4-FFF2-40B4-BE49-F238E27FC236}">
                <a16:creationId xmlns:a16="http://schemas.microsoft.com/office/drawing/2014/main" id="{6CCAA6AB-C624-06C6-F5B7-82420A423345}"/>
              </a:ext>
            </a:extLst>
          </p:cNvPr>
          <p:cNvSpPr/>
          <p:nvPr/>
        </p:nvSpPr>
        <p:spPr>
          <a:xfrm>
            <a:off x="7704526" y="2382846"/>
            <a:ext cx="2108924" cy="1781782"/>
          </a:xfrm>
          <a:prstGeom prst="flowChartAlternateProcess">
            <a:avLst/>
          </a:prstGeom>
          <a:solidFill>
            <a:srgbClr val="F6DEF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br>
              <a:rPr lang="nb-NO" sz="1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b-NO" sz="1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15"/>
              </a:rPr>
              <a:t>§12-</a:t>
            </a:r>
            <a:r>
              <a:rPr lang="nb-NO" sz="16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15"/>
              </a:rPr>
              <a:t>5</a:t>
            </a:r>
            <a:endParaRPr lang="nb-NO" sz="16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b-NO" sz="16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Voksne som krenker barn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nb-NO" sz="16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nb-NO" sz="16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Alternativ prosess 14">
            <a:extLst>
              <a:ext uri="{FF2B5EF4-FFF2-40B4-BE49-F238E27FC236}">
                <a16:creationId xmlns:a16="http://schemas.microsoft.com/office/drawing/2014/main" id="{DF0450D7-3607-556C-6FE2-628493CF3120}"/>
              </a:ext>
            </a:extLst>
          </p:cNvPr>
          <p:cNvSpPr/>
          <p:nvPr/>
        </p:nvSpPr>
        <p:spPr>
          <a:xfrm>
            <a:off x="9898859" y="2341881"/>
            <a:ext cx="2108923" cy="1781782"/>
          </a:xfrm>
          <a:prstGeom prst="flowChartAlternateProcess">
            <a:avLst/>
          </a:prstGeom>
          <a:solidFill>
            <a:srgbClr val="F6DEF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b-NO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Oppfølging og etterarbeid</a:t>
            </a:r>
            <a:endParaRPr lang="nb-NO" sz="16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6" name="Rett pilkobling 15">
            <a:extLst>
              <a:ext uri="{FF2B5EF4-FFF2-40B4-BE49-F238E27FC236}">
                <a16:creationId xmlns:a16="http://schemas.microsoft.com/office/drawing/2014/main" id="{353548D2-4DF4-66F5-03CD-84E70D53BC58}"/>
              </a:ext>
            </a:extLst>
          </p:cNvPr>
          <p:cNvCxnSpPr>
            <a:cxnSpLocks/>
            <a:stCxn id="3" idx="2"/>
          </p:cNvCxnSpPr>
          <p:nvPr/>
        </p:nvCxnSpPr>
        <p:spPr>
          <a:xfrm flipH="1">
            <a:off x="2293141" y="1005840"/>
            <a:ext cx="3867656" cy="73574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Rett pilkobling 19">
            <a:extLst>
              <a:ext uri="{FF2B5EF4-FFF2-40B4-BE49-F238E27FC236}">
                <a16:creationId xmlns:a16="http://schemas.microsoft.com/office/drawing/2014/main" id="{3C4F2747-2867-5D86-E59E-4C21289A3D20}"/>
              </a:ext>
            </a:extLst>
          </p:cNvPr>
          <p:cNvCxnSpPr>
            <a:cxnSpLocks/>
            <a:stCxn id="3" idx="2"/>
          </p:cNvCxnSpPr>
          <p:nvPr/>
        </p:nvCxnSpPr>
        <p:spPr>
          <a:xfrm flipH="1">
            <a:off x="3910691" y="1005840"/>
            <a:ext cx="2250106" cy="78828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Rett pilkobling 20">
            <a:extLst>
              <a:ext uri="{FF2B5EF4-FFF2-40B4-BE49-F238E27FC236}">
                <a16:creationId xmlns:a16="http://schemas.microsoft.com/office/drawing/2014/main" id="{755CE039-391C-5348-2E43-1B0914EC166D}"/>
              </a:ext>
            </a:extLst>
          </p:cNvPr>
          <p:cNvCxnSpPr>
            <a:cxnSpLocks/>
            <a:stCxn id="3" idx="2"/>
            <a:endCxn id="5" idx="0"/>
          </p:cNvCxnSpPr>
          <p:nvPr/>
        </p:nvCxnSpPr>
        <p:spPr>
          <a:xfrm>
            <a:off x="6160797" y="1005840"/>
            <a:ext cx="26020" cy="78828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Rett pilkobling 21">
            <a:extLst>
              <a:ext uri="{FF2B5EF4-FFF2-40B4-BE49-F238E27FC236}">
                <a16:creationId xmlns:a16="http://schemas.microsoft.com/office/drawing/2014/main" id="{85DFF266-D59B-6821-2B93-5D38519D5A38}"/>
              </a:ext>
            </a:extLst>
          </p:cNvPr>
          <p:cNvCxnSpPr>
            <a:cxnSpLocks/>
            <a:stCxn id="3" idx="2"/>
          </p:cNvCxnSpPr>
          <p:nvPr/>
        </p:nvCxnSpPr>
        <p:spPr>
          <a:xfrm>
            <a:off x="6160797" y="1005840"/>
            <a:ext cx="1875475" cy="84081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Rett pilkobling 22">
            <a:extLst>
              <a:ext uri="{FF2B5EF4-FFF2-40B4-BE49-F238E27FC236}">
                <a16:creationId xmlns:a16="http://schemas.microsoft.com/office/drawing/2014/main" id="{3C5D90E5-1954-339C-4C19-7DEF9B5FEC02}"/>
              </a:ext>
            </a:extLst>
          </p:cNvPr>
          <p:cNvCxnSpPr>
            <a:cxnSpLocks/>
            <a:stCxn id="3" idx="2"/>
          </p:cNvCxnSpPr>
          <p:nvPr/>
        </p:nvCxnSpPr>
        <p:spPr>
          <a:xfrm>
            <a:off x="6160797" y="1005840"/>
            <a:ext cx="4283683" cy="78480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" name="Alternativ prosess 3">
            <a:extLst>
              <a:ext uri="{FF2B5EF4-FFF2-40B4-BE49-F238E27FC236}">
                <a16:creationId xmlns:a16="http://schemas.microsoft.com/office/drawing/2014/main" id="{C667C95D-0E03-DDFB-3AD4-B29F1907CF7F}"/>
              </a:ext>
            </a:extLst>
          </p:cNvPr>
          <p:cNvSpPr/>
          <p:nvPr/>
        </p:nvSpPr>
        <p:spPr>
          <a:xfrm>
            <a:off x="335687" y="2341881"/>
            <a:ext cx="2007119" cy="1785257"/>
          </a:xfrm>
          <a:prstGeom prst="flowChartAlternateProcess">
            <a:avLst/>
          </a:prstGeom>
          <a:solidFill>
            <a:srgbClr val="F6DEF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nb-NO" sz="16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nb-NO" sz="1600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b-NO" sz="1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16"/>
              </a:rPr>
              <a:t>§12-2</a:t>
            </a:r>
            <a:endParaRPr lang="nb-NO" sz="24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b-NO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Retten til trygt og godt skolemiljø som fremmer helse, trivsel, inkludering og læring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nb-NO" sz="16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b-NO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5417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4A0DD1-04D7-7CFD-4C2B-F7B3665FB9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lternativ prosess 5">
            <a:extLst>
              <a:ext uri="{FF2B5EF4-FFF2-40B4-BE49-F238E27FC236}">
                <a16:creationId xmlns:a16="http://schemas.microsoft.com/office/drawing/2014/main" id="{F818054E-7690-DC48-3901-B7115F670B96}"/>
              </a:ext>
            </a:extLst>
          </p:cNvPr>
          <p:cNvSpPr/>
          <p:nvPr/>
        </p:nvSpPr>
        <p:spPr>
          <a:xfrm>
            <a:off x="196117" y="1261640"/>
            <a:ext cx="1221164" cy="5311782"/>
          </a:xfrm>
          <a:prstGeom prst="flowChartAlternateProcess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Søknad</a:t>
            </a:r>
          </a:p>
          <a:p>
            <a:pPr algn="ctr"/>
            <a:endParaRPr lang="nb-NO" sz="11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nb-NO" sz="1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Skolen har identifisert bekymrings-fullt</a:t>
            </a:r>
          </a:p>
          <a:p>
            <a:pPr algn="ctr"/>
            <a:r>
              <a:rPr lang="nb-NO" sz="1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læringsmiljø</a:t>
            </a:r>
            <a:endParaRPr lang="nb-NO" sz="11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nb-NO" sz="11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nb-NO" sz="1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Rektor søker om bistand</a:t>
            </a:r>
          </a:p>
          <a:p>
            <a:pPr algn="ctr"/>
            <a:r>
              <a:rPr lang="nb-NO" sz="1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fra BKL</a:t>
            </a:r>
            <a:endParaRPr lang="nb-NO" sz="1100" dirty="0">
              <a:solidFill>
                <a:schemeClr val="tx1"/>
              </a:solidFill>
            </a:endParaRPr>
          </a:p>
          <a:p>
            <a:pPr algn="ctr"/>
            <a:endParaRPr lang="nb-NO" sz="11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  <a:hlinkClick r:id="rId3"/>
            </a:endParaRPr>
          </a:p>
          <a:p>
            <a:pPr algn="ctr"/>
            <a:r>
              <a:rPr lang="nb-NO" sz="11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Henvendelse fra skoler i Bergen</a:t>
            </a:r>
            <a:endParaRPr lang="nb-NO" sz="11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nb-NO" sz="11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nb-NO" sz="11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Alternativ prosess 7">
            <a:extLst>
              <a:ext uri="{FF2B5EF4-FFF2-40B4-BE49-F238E27FC236}">
                <a16:creationId xmlns:a16="http://schemas.microsoft.com/office/drawing/2014/main" id="{CE3F7E0E-EB33-9727-6991-A61F3B55060C}"/>
              </a:ext>
            </a:extLst>
          </p:cNvPr>
          <p:cNvSpPr/>
          <p:nvPr/>
        </p:nvSpPr>
        <p:spPr>
          <a:xfrm>
            <a:off x="1909224" y="1275375"/>
            <a:ext cx="1528096" cy="3919782"/>
          </a:xfrm>
          <a:prstGeom prst="flowChartAlternateProcess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100" b="1" dirty="0">
              <a:solidFill>
                <a:schemeClr val="tx1"/>
              </a:solidFill>
            </a:endParaRPr>
          </a:p>
          <a:p>
            <a:pPr algn="ctr"/>
            <a:endParaRPr lang="nb-NO" sz="1100" b="1" dirty="0">
              <a:solidFill>
                <a:schemeClr val="tx1"/>
              </a:solidFill>
            </a:endParaRPr>
          </a:p>
          <a:p>
            <a:pPr algn="ctr"/>
            <a:r>
              <a:rPr lang="nb-NO" sz="1100" b="1" dirty="0">
                <a:solidFill>
                  <a:schemeClr val="tx1"/>
                </a:solidFill>
              </a:rPr>
              <a:t>Oppstart</a:t>
            </a:r>
          </a:p>
          <a:p>
            <a:pPr algn="ctr"/>
            <a:endParaRPr lang="nb-NO" sz="11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nb-NO" sz="11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b-NO" sz="1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Identifisere behov, avklare </a:t>
            </a:r>
            <a:r>
              <a:rPr lang="nb-NO" sz="11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BKLs</a:t>
            </a:r>
            <a:r>
              <a:rPr lang="nb-NO" sz="1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rolle i saken</a:t>
            </a:r>
            <a:endParaRPr lang="nb-NO" sz="1100" dirty="0">
              <a:solidFill>
                <a:schemeClr val="tx1"/>
              </a:solidFill>
            </a:endParaRPr>
          </a:p>
          <a:p>
            <a:pPr algn="ctr"/>
            <a:endParaRPr lang="nb-NO" sz="1100" dirty="0">
              <a:solidFill>
                <a:schemeClr val="tx1"/>
              </a:solidFill>
            </a:endParaRPr>
          </a:p>
          <a:p>
            <a:pPr algn="ctr"/>
            <a:r>
              <a:rPr lang="nb-NO" sz="1100" dirty="0">
                <a:solidFill>
                  <a:schemeClr val="tx1"/>
                </a:solidFill>
              </a:rPr>
              <a:t>Sette mål for arbeide – beskrive ønsket sluttilstand </a:t>
            </a:r>
          </a:p>
          <a:p>
            <a:pPr algn="ctr"/>
            <a:endParaRPr lang="nb-NO" sz="1100" dirty="0">
              <a:solidFill>
                <a:schemeClr val="tx1"/>
              </a:solidFill>
            </a:endParaRPr>
          </a:p>
          <a:p>
            <a:pPr algn="ctr"/>
            <a:r>
              <a:rPr lang="nb-NO" sz="1100" dirty="0">
                <a:solidFill>
                  <a:schemeClr val="tx1"/>
                </a:solidFill>
              </a:rPr>
              <a:t>Skissere tidslinje</a:t>
            </a:r>
          </a:p>
          <a:p>
            <a:pPr algn="ctr"/>
            <a:endParaRPr lang="nb-NO" sz="1100" dirty="0">
              <a:solidFill>
                <a:schemeClr val="tx1"/>
              </a:solidFill>
            </a:endParaRPr>
          </a:p>
          <a:p>
            <a:pPr algn="ctr"/>
            <a:r>
              <a:rPr lang="nb-NO" sz="11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4" action="ppaction://hlinkfile"/>
              </a:rPr>
              <a:t>Oppstarts- møte med skolen</a:t>
            </a:r>
            <a:endParaRPr lang="nb-NO" sz="11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nb-NO" sz="1100" dirty="0">
                <a:solidFill>
                  <a:schemeClr val="tx1"/>
                </a:solidFill>
              </a:rPr>
              <a:t> </a:t>
            </a:r>
          </a:p>
          <a:p>
            <a:pPr algn="ctr"/>
            <a:endParaRPr lang="nb-NO" sz="900" b="1" dirty="0">
              <a:solidFill>
                <a:schemeClr val="tx1"/>
              </a:solidFill>
            </a:endParaRPr>
          </a:p>
          <a:p>
            <a:pPr algn="ctr"/>
            <a:endParaRPr lang="nb-NO" sz="1100" b="1" dirty="0">
              <a:solidFill>
                <a:schemeClr val="tx1"/>
              </a:solidFill>
            </a:endParaRPr>
          </a:p>
        </p:txBody>
      </p:sp>
      <p:sp>
        <p:nvSpPr>
          <p:cNvPr id="24" name="Alternativ prosess 23">
            <a:extLst>
              <a:ext uri="{FF2B5EF4-FFF2-40B4-BE49-F238E27FC236}">
                <a16:creationId xmlns:a16="http://schemas.microsoft.com/office/drawing/2014/main" id="{7350DC69-A8C5-FDC5-9BA0-0CBC1AC9C74E}"/>
              </a:ext>
            </a:extLst>
          </p:cNvPr>
          <p:cNvSpPr/>
          <p:nvPr/>
        </p:nvSpPr>
        <p:spPr>
          <a:xfrm>
            <a:off x="9672485" y="1261639"/>
            <a:ext cx="1442955" cy="3875731"/>
          </a:xfrm>
          <a:prstGeom prst="flowChartAlternateProcess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Oppfølging og etterarbeid</a:t>
            </a:r>
          </a:p>
          <a:p>
            <a:pPr algn="ctr"/>
            <a:endParaRPr lang="nb-NO" sz="11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  <a:hlinkClick r:id="rId5" action="ppaction://hlinkfile"/>
            </a:endParaRPr>
          </a:p>
          <a:p>
            <a:pPr algn="ctr"/>
            <a:r>
              <a:rPr lang="nb-NO" sz="1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6" action="ppaction://hlinkfile"/>
              </a:rPr>
              <a:t>Vi støtter og følger opp endringsarbeidet</a:t>
            </a:r>
            <a:endParaRPr lang="nb-NO" sz="11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nb-NO" sz="11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nb-NO" sz="1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Veilede,</a:t>
            </a:r>
          </a:p>
          <a:p>
            <a:pPr algn="ctr"/>
            <a:r>
              <a:rPr lang="nb-NO" sz="1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Evaluere, Videreføre</a:t>
            </a:r>
          </a:p>
          <a:p>
            <a:pPr algn="ctr"/>
            <a:endParaRPr lang="nb-NO" sz="11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nb-NO" sz="1100" dirty="0">
                <a:solidFill>
                  <a:schemeClr val="tx1"/>
                </a:solidFill>
              </a:rPr>
              <a:t>Er målet nådd?</a:t>
            </a:r>
            <a:br>
              <a:rPr lang="nb-NO" sz="1100" dirty="0">
                <a:solidFill>
                  <a:schemeClr val="tx1"/>
                </a:solidFill>
              </a:rPr>
            </a:br>
            <a:endParaRPr lang="nb-NO" sz="1100" dirty="0">
              <a:solidFill>
                <a:schemeClr val="tx1"/>
              </a:solidFill>
            </a:endParaRPr>
          </a:p>
        </p:txBody>
      </p:sp>
      <p:sp>
        <p:nvSpPr>
          <p:cNvPr id="26" name="Alternativ prosess 25">
            <a:extLst>
              <a:ext uri="{FF2B5EF4-FFF2-40B4-BE49-F238E27FC236}">
                <a16:creationId xmlns:a16="http://schemas.microsoft.com/office/drawing/2014/main" id="{EC0135C7-69DB-2823-F41E-19DD8B0A4345}"/>
              </a:ext>
            </a:extLst>
          </p:cNvPr>
          <p:cNvSpPr/>
          <p:nvPr/>
        </p:nvSpPr>
        <p:spPr>
          <a:xfrm>
            <a:off x="3929263" y="1339397"/>
            <a:ext cx="3070424" cy="1692771"/>
          </a:xfrm>
          <a:prstGeom prst="flowChartAlternateProcess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37" name="Alternativ prosess 36">
            <a:extLst>
              <a:ext uri="{FF2B5EF4-FFF2-40B4-BE49-F238E27FC236}">
                <a16:creationId xmlns:a16="http://schemas.microsoft.com/office/drawing/2014/main" id="{760603C8-3F9D-8C47-073C-BFA0896046B9}"/>
              </a:ext>
            </a:extLst>
          </p:cNvPr>
          <p:cNvSpPr/>
          <p:nvPr/>
        </p:nvSpPr>
        <p:spPr>
          <a:xfrm>
            <a:off x="7663811" y="1295210"/>
            <a:ext cx="1623146" cy="3908508"/>
          </a:xfrm>
          <a:prstGeom prst="flowChartAlternateProcess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2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nb-NO" sz="12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nb-NO" sz="11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nb-NO" sz="11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Veiledning</a:t>
            </a:r>
          </a:p>
          <a:p>
            <a:pPr algn="ctr"/>
            <a:endParaRPr lang="nb-NO" sz="1100" b="1" dirty="0">
              <a:solidFill>
                <a:schemeClr val="tx1"/>
              </a:solidFill>
              <a:hlinkClick r:id="rId7" action="ppaction://hlinkfile"/>
            </a:endParaRPr>
          </a:p>
          <a:p>
            <a:pPr algn="ctr"/>
            <a:r>
              <a:rPr lang="nb-NO" sz="1100" b="1" dirty="0">
                <a:solidFill>
                  <a:schemeClr val="tx1"/>
                </a:solidFill>
                <a:hlinkClick r:id="rId7" action="ppaction://hlinkfile"/>
              </a:rPr>
              <a:t>Læringsmiljø</a:t>
            </a:r>
            <a:endParaRPr lang="nb-NO" sz="1100" b="1" dirty="0">
              <a:solidFill>
                <a:schemeClr val="tx1"/>
              </a:solidFill>
            </a:endParaRPr>
          </a:p>
          <a:p>
            <a:pPr algn="ctr"/>
            <a:endParaRPr lang="nb-NO" sz="11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nb-NO" sz="1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Vår veiledning er forankret i </a:t>
            </a:r>
            <a:r>
              <a:rPr lang="nb-NO" sz="1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8" action="ppaction://hlinkfile"/>
              </a:rPr>
              <a:t>overordnede styringsdokumenter </a:t>
            </a:r>
            <a:r>
              <a:rPr lang="nb-NO" sz="1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og relevant forskning</a:t>
            </a:r>
          </a:p>
          <a:p>
            <a:pPr algn="ctr"/>
            <a:endParaRPr lang="nb-NO" sz="11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nb-NO" sz="11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nb-NO" sz="1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Skolen følger opp tiltak vi blir enige om mellom hver veiledning.</a:t>
            </a:r>
          </a:p>
          <a:p>
            <a:pPr algn="ctr"/>
            <a:endParaRPr lang="nb-NO" sz="11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nb-NO" sz="1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Skolen har dokumentasjonsplikt </a:t>
            </a:r>
            <a:endParaRPr lang="nb-NO" sz="13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nb-NO" sz="13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nb-NO" sz="13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nb-NO" sz="1100" dirty="0">
              <a:solidFill>
                <a:schemeClr val="tx1"/>
              </a:solidFill>
            </a:endParaRPr>
          </a:p>
          <a:p>
            <a:pPr algn="ctr"/>
            <a:endParaRPr lang="nb-NO" sz="1100" dirty="0">
              <a:solidFill>
                <a:schemeClr val="tx1"/>
              </a:solidFill>
            </a:endParaRPr>
          </a:p>
        </p:txBody>
      </p:sp>
      <p:sp>
        <p:nvSpPr>
          <p:cNvPr id="41" name="Alternativ prosess 40">
            <a:extLst>
              <a:ext uri="{FF2B5EF4-FFF2-40B4-BE49-F238E27FC236}">
                <a16:creationId xmlns:a16="http://schemas.microsoft.com/office/drawing/2014/main" id="{DF8C9CD4-2B95-28D3-463A-28719D04DE98}"/>
              </a:ext>
            </a:extLst>
          </p:cNvPr>
          <p:cNvSpPr/>
          <p:nvPr/>
        </p:nvSpPr>
        <p:spPr>
          <a:xfrm>
            <a:off x="11395616" y="1261640"/>
            <a:ext cx="600196" cy="5311782"/>
          </a:xfrm>
          <a:prstGeom prst="flowChartAlternateProcess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nb-NO" sz="11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Avslutning av sak </a:t>
            </a:r>
            <a:r>
              <a:rPr lang="nb-NO" sz="1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(Vurderingskryss, sluttrapport???)</a:t>
            </a:r>
          </a:p>
        </p:txBody>
      </p:sp>
      <p:cxnSp>
        <p:nvCxnSpPr>
          <p:cNvPr id="21" name="Rett pilkobling 20">
            <a:extLst>
              <a:ext uri="{FF2B5EF4-FFF2-40B4-BE49-F238E27FC236}">
                <a16:creationId xmlns:a16="http://schemas.microsoft.com/office/drawing/2014/main" id="{BB11ADAA-05A4-3532-5231-7E1A9BE7D846}"/>
              </a:ext>
            </a:extLst>
          </p:cNvPr>
          <p:cNvCxnSpPr>
            <a:cxnSpLocks/>
          </p:cNvCxnSpPr>
          <p:nvPr/>
        </p:nvCxnSpPr>
        <p:spPr>
          <a:xfrm>
            <a:off x="11050073" y="2221858"/>
            <a:ext cx="436219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7" name="Rett pilkobling 56">
            <a:extLst>
              <a:ext uri="{FF2B5EF4-FFF2-40B4-BE49-F238E27FC236}">
                <a16:creationId xmlns:a16="http://schemas.microsoft.com/office/drawing/2014/main" id="{87350DA3-9B1D-BA4F-8BC0-60CED1BCE90F}"/>
              </a:ext>
            </a:extLst>
          </p:cNvPr>
          <p:cNvCxnSpPr>
            <a:cxnSpLocks/>
          </p:cNvCxnSpPr>
          <p:nvPr/>
        </p:nvCxnSpPr>
        <p:spPr>
          <a:xfrm>
            <a:off x="1417281" y="2221858"/>
            <a:ext cx="516726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Rett pilkobling 11">
            <a:extLst>
              <a:ext uri="{FF2B5EF4-FFF2-40B4-BE49-F238E27FC236}">
                <a16:creationId xmlns:a16="http://schemas.microsoft.com/office/drawing/2014/main" id="{A0AA722E-EF39-E995-5C33-7D16E2BEBACB}"/>
              </a:ext>
            </a:extLst>
          </p:cNvPr>
          <p:cNvCxnSpPr>
            <a:cxnSpLocks/>
            <a:endCxn id="58" idx="0"/>
          </p:cNvCxnSpPr>
          <p:nvPr/>
        </p:nvCxnSpPr>
        <p:spPr>
          <a:xfrm>
            <a:off x="5438954" y="3032168"/>
            <a:ext cx="58391" cy="39683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0" name="TekstSylinder 29">
            <a:extLst>
              <a:ext uri="{FF2B5EF4-FFF2-40B4-BE49-F238E27FC236}">
                <a16:creationId xmlns:a16="http://schemas.microsoft.com/office/drawing/2014/main" id="{FF5353E0-89AE-E2D5-85E6-64019777D403}"/>
              </a:ext>
            </a:extLst>
          </p:cNvPr>
          <p:cNvSpPr txBox="1"/>
          <p:nvPr/>
        </p:nvSpPr>
        <p:spPr>
          <a:xfrm>
            <a:off x="3964670" y="1495988"/>
            <a:ext cx="3065350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100" b="1" dirty="0"/>
              <a:t>Undersøkelse og analyse</a:t>
            </a:r>
          </a:p>
          <a:p>
            <a:pPr algn="ctr"/>
            <a:endParaRPr lang="nb-NO" sz="1100" b="1" dirty="0">
              <a:latin typeface="Calibri" panose="020F0502020204030204" pitchFamily="34" charset="0"/>
              <a:cs typeface="Calibri" panose="020F0502020204030204" pitchFamily="34" charset="0"/>
              <a:hlinkClick r:id="rId9" action="ppaction://hlinkfile"/>
            </a:endParaRPr>
          </a:p>
          <a:p>
            <a:pPr algn="ctr"/>
            <a:r>
              <a:rPr lang="nb-NO" sz="1100" b="1" dirty="0">
                <a:latin typeface="Calibri" panose="020F0502020204030204" pitchFamily="34" charset="0"/>
                <a:cs typeface="Calibri" panose="020F0502020204030204" pitchFamily="34" charset="0"/>
                <a:hlinkClick r:id="rId9" action="ppaction://hlinkfile"/>
              </a:rPr>
              <a:t>Kartlegging, observasjon og analyse</a:t>
            </a:r>
            <a:endParaRPr lang="nb-NO" sz="11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nb-NO" sz="11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nb-NO" sz="1100" dirty="0"/>
              <a:t>E</a:t>
            </a:r>
            <a:r>
              <a:rPr lang="nb-NO" sz="1100" dirty="0">
                <a:solidFill>
                  <a:schemeClr val="tx1"/>
                </a:solidFill>
              </a:rPr>
              <a:t>tterspør skolens systematiske arbeid med hva  EFS sier om </a:t>
            </a:r>
            <a:r>
              <a:rPr lang="nb-NO" sz="1100" b="1" dirty="0">
                <a:solidFill>
                  <a:schemeClr val="tx1"/>
                </a:solidFill>
                <a:hlinkClick r:id="rId10"/>
              </a:rPr>
              <a:t>skolemiljø</a:t>
            </a:r>
          </a:p>
          <a:p>
            <a:pPr algn="ctr"/>
            <a:endParaRPr lang="nb-NO" sz="11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8" name="Alternativ prosess 57">
            <a:extLst>
              <a:ext uri="{FF2B5EF4-FFF2-40B4-BE49-F238E27FC236}">
                <a16:creationId xmlns:a16="http://schemas.microsoft.com/office/drawing/2014/main" id="{BB9DE008-A0BC-3E8A-F924-722B5D4D48B2}"/>
              </a:ext>
            </a:extLst>
          </p:cNvPr>
          <p:cNvSpPr/>
          <p:nvPr/>
        </p:nvSpPr>
        <p:spPr>
          <a:xfrm>
            <a:off x="4000077" y="3429000"/>
            <a:ext cx="2994536" cy="1757443"/>
          </a:xfrm>
          <a:prstGeom prst="flowChartAlternateProcess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Individnivå</a:t>
            </a:r>
          </a:p>
          <a:p>
            <a:pPr algn="ctr"/>
            <a:endParaRPr lang="nb-NO" sz="11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nb-NO" sz="1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 Konsultere</a:t>
            </a:r>
            <a:r>
              <a:rPr lang="nb-NO" sz="11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nb-NO" sz="1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andre fagteam fra BKL dersom det er aktuelt</a:t>
            </a:r>
          </a:p>
          <a:p>
            <a:pPr algn="ctr"/>
            <a:r>
              <a:rPr lang="nb-NO" sz="1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 Eventuelt samarbeid om sak på individnivå</a:t>
            </a:r>
          </a:p>
          <a:p>
            <a:pPr algn="ctr"/>
            <a:r>
              <a:rPr lang="nb-NO" sz="105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Team skyfritt</a:t>
            </a:r>
          </a:p>
          <a:p>
            <a:pPr algn="ctr"/>
            <a:r>
              <a:rPr lang="nb-NO" sz="105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Team samspill</a:t>
            </a:r>
          </a:p>
          <a:p>
            <a:pPr algn="ctr"/>
            <a:r>
              <a:rPr lang="nb-NO" sz="105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Team skolefravær</a:t>
            </a:r>
            <a:endParaRPr lang="nb-NO" sz="1050" b="1" dirty="0">
              <a:solidFill>
                <a:schemeClr val="tx1"/>
              </a:solidFill>
            </a:endParaRPr>
          </a:p>
          <a:p>
            <a:pPr algn="ctr"/>
            <a:r>
              <a:rPr lang="nb-NO" sz="1100" dirty="0">
                <a:solidFill>
                  <a:schemeClr val="tx1"/>
                </a:solidFill>
              </a:rPr>
              <a:t>(lenke)</a:t>
            </a:r>
          </a:p>
        </p:txBody>
      </p:sp>
      <p:sp>
        <p:nvSpPr>
          <p:cNvPr id="7" name="Alternativ prosess 6">
            <a:extLst>
              <a:ext uri="{FF2B5EF4-FFF2-40B4-BE49-F238E27FC236}">
                <a16:creationId xmlns:a16="http://schemas.microsoft.com/office/drawing/2014/main" id="{F82CD89E-E3B5-9F86-E815-66D879A34E44}"/>
              </a:ext>
            </a:extLst>
          </p:cNvPr>
          <p:cNvSpPr/>
          <p:nvPr/>
        </p:nvSpPr>
        <p:spPr>
          <a:xfrm>
            <a:off x="170814" y="139330"/>
            <a:ext cx="11824997" cy="859431"/>
          </a:xfrm>
          <a:prstGeom prst="flowChartAlternateProcess">
            <a:avLst/>
          </a:prstGeom>
          <a:solidFill>
            <a:srgbClr val="FC6C2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Team læringsmiljø, saksgang og prosedyrekart  </a:t>
            </a:r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FBD1CA1F-9B6E-CFA1-63BB-911135364F2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070501" y="2134625"/>
            <a:ext cx="688908" cy="158510"/>
          </a:xfrm>
          <a:prstGeom prst="rect">
            <a:avLst/>
          </a:prstGeom>
        </p:spPr>
      </p:pic>
      <p:pic>
        <p:nvPicPr>
          <p:cNvPr id="2" name="Bilde 1">
            <a:extLst>
              <a:ext uri="{FF2B5EF4-FFF2-40B4-BE49-F238E27FC236}">
                <a16:creationId xmlns:a16="http://schemas.microsoft.com/office/drawing/2014/main" id="{39C27386-113D-8720-3087-B8C9CFD357D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392045" y="2142603"/>
            <a:ext cx="688908" cy="158510"/>
          </a:xfrm>
          <a:prstGeom prst="rect">
            <a:avLst/>
          </a:prstGeom>
        </p:spPr>
      </p:pic>
      <p:pic>
        <p:nvPicPr>
          <p:cNvPr id="9" name="Bilde 8">
            <a:extLst>
              <a:ext uri="{FF2B5EF4-FFF2-40B4-BE49-F238E27FC236}">
                <a16:creationId xmlns:a16="http://schemas.microsoft.com/office/drawing/2014/main" id="{94BBD0D5-33BD-09D4-E2AF-E31F7D63DF8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106233" y="2134625"/>
            <a:ext cx="688908" cy="158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47744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AAF69E-9551-57DD-1543-CA096D3D1C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lternativ prosess 5">
            <a:extLst>
              <a:ext uri="{FF2B5EF4-FFF2-40B4-BE49-F238E27FC236}">
                <a16:creationId xmlns:a16="http://schemas.microsoft.com/office/drawing/2014/main" id="{9B08FB07-36A2-B6A0-3ADC-514E567BAD4C}"/>
              </a:ext>
            </a:extLst>
          </p:cNvPr>
          <p:cNvSpPr/>
          <p:nvPr/>
        </p:nvSpPr>
        <p:spPr>
          <a:xfrm>
            <a:off x="196188" y="1228618"/>
            <a:ext cx="1221164" cy="5311782"/>
          </a:xfrm>
          <a:prstGeom prst="flowChartAlternateProcess">
            <a:avLst/>
          </a:prstGeom>
          <a:solidFill>
            <a:schemeClr val="tx2">
              <a:lumMod val="10000"/>
              <a:lumOff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3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Skolen har identifisert bekymrings-fullt</a:t>
            </a:r>
          </a:p>
          <a:p>
            <a:pPr algn="ctr"/>
            <a:r>
              <a:rPr lang="nb-NO" sz="13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skolefravær</a:t>
            </a:r>
          </a:p>
          <a:p>
            <a:pPr algn="ctr"/>
            <a:endParaRPr lang="nb-NO" sz="12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nb-NO" sz="13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Henvendelse fra skoler i Bergen </a:t>
            </a:r>
            <a:r>
              <a:rPr lang="nb-NO" sz="13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Rektor søker om bistand</a:t>
            </a:r>
          </a:p>
          <a:p>
            <a:pPr algn="ctr"/>
            <a:r>
              <a:rPr lang="nb-NO" sz="13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fra BKL,                       de foresatte/ eleven godkjenner søknaden</a:t>
            </a:r>
          </a:p>
          <a:p>
            <a:pPr algn="ctr"/>
            <a:endParaRPr lang="nb-NO" sz="1100" dirty="0">
              <a:solidFill>
                <a:schemeClr val="tx1"/>
              </a:solidFill>
            </a:endParaRPr>
          </a:p>
        </p:txBody>
      </p:sp>
      <p:sp>
        <p:nvSpPr>
          <p:cNvPr id="8" name="Alternativ prosess 7">
            <a:extLst>
              <a:ext uri="{FF2B5EF4-FFF2-40B4-BE49-F238E27FC236}">
                <a16:creationId xmlns:a16="http://schemas.microsoft.com/office/drawing/2014/main" id="{6AF32084-DD55-E5DA-CA17-7DF41C5A524E}"/>
              </a:ext>
            </a:extLst>
          </p:cNvPr>
          <p:cNvSpPr/>
          <p:nvPr/>
        </p:nvSpPr>
        <p:spPr>
          <a:xfrm>
            <a:off x="1673498" y="1261641"/>
            <a:ext cx="1103390" cy="3919782"/>
          </a:xfrm>
          <a:prstGeom prst="flowChartAlternateProcess">
            <a:avLst/>
          </a:prstGeom>
          <a:solidFill>
            <a:schemeClr val="tx2">
              <a:lumMod val="10000"/>
              <a:lumOff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100" b="1" dirty="0">
              <a:solidFill>
                <a:schemeClr val="tx1"/>
              </a:solidFill>
            </a:endParaRPr>
          </a:p>
          <a:p>
            <a:pPr algn="ctr"/>
            <a:endParaRPr lang="nb-NO" sz="1100" b="1" dirty="0">
              <a:solidFill>
                <a:schemeClr val="tx1"/>
              </a:solidFill>
            </a:endParaRPr>
          </a:p>
          <a:p>
            <a:pPr algn="ctr"/>
            <a:endParaRPr lang="nb-NO" sz="1100" b="1" dirty="0">
              <a:solidFill>
                <a:schemeClr val="tx1"/>
              </a:solidFill>
            </a:endParaRPr>
          </a:p>
          <a:p>
            <a:pPr algn="ctr"/>
            <a:r>
              <a:rPr lang="nb-NO" sz="13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4" action="ppaction://hlinkfile"/>
              </a:rPr>
              <a:t>Oppstarts- møte med skolen</a:t>
            </a:r>
            <a:endParaRPr lang="nb-NO" sz="13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nb-NO" sz="13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b-NO" sz="13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Identifisere behov, avklare </a:t>
            </a:r>
            <a:r>
              <a:rPr lang="nb-NO" sz="13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BKLs</a:t>
            </a:r>
            <a:r>
              <a:rPr lang="nb-NO" sz="13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rolle i saken</a:t>
            </a:r>
            <a:endParaRPr lang="nb-NO" sz="1300" dirty="0">
              <a:solidFill>
                <a:schemeClr val="tx1"/>
              </a:solidFill>
            </a:endParaRPr>
          </a:p>
          <a:p>
            <a:pPr algn="ctr"/>
            <a:endParaRPr lang="nb-NO" sz="1200" dirty="0">
              <a:solidFill>
                <a:schemeClr val="tx1"/>
              </a:solidFill>
            </a:endParaRPr>
          </a:p>
          <a:p>
            <a:pPr algn="ctr"/>
            <a:r>
              <a:rPr lang="nb-NO" sz="1100" dirty="0">
                <a:solidFill>
                  <a:schemeClr val="tx1"/>
                </a:solidFill>
              </a:rPr>
              <a:t> </a:t>
            </a:r>
          </a:p>
          <a:p>
            <a:pPr algn="ctr"/>
            <a:endParaRPr lang="nb-NO" sz="1300" b="1" dirty="0">
              <a:solidFill>
                <a:schemeClr val="tx1"/>
              </a:solidFill>
              <a:hlinkClick r:id="rId5"/>
            </a:endParaRPr>
          </a:p>
          <a:p>
            <a:pPr algn="ctr"/>
            <a:r>
              <a:rPr lang="nb-NO" sz="1300" b="1" dirty="0" err="1">
                <a:solidFill>
                  <a:schemeClr val="tx1"/>
                </a:solidFill>
                <a:hlinkClick r:id="rId5"/>
              </a:rPr>
              <a:t>Prose-dyrekart</a:t>
            </a:r>
            <a:r>
              <a:rPr lang="nb-NO" sz="1300" b="1" dirty="0">
                <a:solidFill>
                  <a:schemeClr val="tx1"/>
                </a:solidFill>
                <a:hlinkClick r:id="rId5"/>
              </a:rPr>
              <a:t> Bergen Kommune </a:t>
            </a:r>
            <a:endParaRPr lang="nb-NO" sz="1300" b="1" dirty="0">
              <a:solidFill>
                <a:schemeClr val="tx1"/>
              </a:solidFill>
            </a:endParaRPr>
          </a:p>
          <a:p>
            <a:pPr algn="ctr"/>
            <a:endParaRPr lang="nb-NO" sz="900" b="1" dirty="0">
              <a:solidFill>
                <a:schemeClr val="tx1"/>
              </a:solidFill>
            </a:endParaRPr>
          </a:p>
          <a:p>
            <a:pPr algn="ctr"/>
            <a:endParaRPr lang="nb-NO" sz="1100" b="1" dirty="0">
              <a:solidFill>
                <a:schemeClr val="tx1"/>
              </a:solidFill>
            </a:endParaRPr>
          </a:p>
        </p:txBody>
      </p:sp>
      <p:sp>
        <p:nvSpPr>
          <p:cNvPr id="14" name="Alternativ prosess 13">
            <a:extLst>
              <a:ext uri="{FF2B5EF4-FFF2-40B4-BE49-F238E27FC236}">
                <a16:creationId xmlns:a16="http://schemas.microsoft.com/office/drawing/2014/main" id="{757111BC-C996-CBBF-154E-92CCEEDC7EE9}"/>
              </a:ext>
            </a:extLst>
          </p:cNvPr>
          <p:cNvSpPr/>
          <p:nvPr/>
        </p:nvSpPr>
        <p:spPr>
          <a:xfrm>
            <a:off x="3007609" y="1261639"/>
            <a:ext cx="1197296" cy="2012955"/>
          </a:xfrm>
          <a:prstGeom prst="flowChartAlternateProcess">
            <a:avLst/>
          </a:prstGeom>
          <a:solidFill>
            <a:schemeClr val="tx2">
              <a:lumMod val="10000"/>
              <a:lumOff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3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6" action="ppaction://hlinkfile"/>
              </a:rPr>
              <a:t>Komplekse fraværssaker</a:t>
            </a:r>
            <a:r>
              <a:rPr lang="nb-NO" sz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16" name="Alternativ prosess 15">
            <a:extLst>
              <a:ext uri="{FF2B5EF4-FFF2-40B4-BE49-F238E27FC236}">
                <a16:creationId xmlns:a16="http://schemas.microsoft.com/office/drawing/2014/main" id="{FF7C9D39-F844-71B1-A6BF-00A7A8D5D125}"/>
              </a:ext>
            </a:extLst>
          </p:cNvPr>
          <p:cNvSpPr/>
          <p:nvPr/>
        </p:nvSpPr>
        <p:spPr>
          <a:xfrm>
            <a:off x="3006126" y="3432186"/>
            <a:ext cx="1221164" cy="1705185"/>
          </a:xfrm>
          <a:prstGeom prst="flowChartAlternateProcess">
            <a:avLst/>
          </a:prstGeom>
          <a:solidFill>
            <a:schemeClr val="tx2">
              <a:lumMod val="10000"/>
              <a:lumOff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3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7" action="ppaction://hlinkfile"/>
              </a:rPr>
              <a:t>Begynnende og sporadisk skolefravær</a:t>
            </a:r>
            <a:endParaRPr lang="nb-NO" sz="13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Alternativ prosess 23">
            <a:extLst>
              <a:ext uri="{FF2B5EF4-FFF2-40B4-BE49-F238E27FC236}">
                <a16:creationId xmlns:a16="http://schemas.microsoft.com/office/drawing/2014/main" id="{C26FDC9C-6E37-1E0B-48E1-2F921AACF20B}"/>
              </a:ext>
            </a:extLst>
          </p:cNvPr>
          <p:cNvSpPr/>
          <p:nvPr/>
        </p:nvSpPr>
        <p:spPr>
          <a:xfrm>
            <a:off x="9672485" y="1261639"/>
            <a:ext cx="1442955" cy="3875731"/>
          </a:xfrm>
          <a:prstGeom prst="flowChartAlternateProcess">
            <a:avLst/>
          </a:prstGeom>
          <a:solidFill>
            <a:schemeClr val="tx2">
              <a:lumMod val="10000"/>
              <a:lumOff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3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7" action="ppaction://hlinkfile"/>
              </a:rPr>
              <a:t>Implementering</a:t>
            </a:r>
            <a:endParaRPr lang="nb-NO" sz="13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nb-NO" sz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nb-NO" sz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Veilede, samarbeide, videreføre</a:t>
            </a:r>
            <a:br>
              <a:rPr lang="nb-NO" sz="1100" dirty="0">
                <a:solidFill>
                  <a:schemeClr val="tx1"/>
                </a:solidFill>
              </a:rPr>
            </a:br>
            <a:endParaRPr lang="nb-NO" sz="1100" dirty="0">
              <a:solidFill>
                <a:schemeClr val="tx1"/>
              </a:solidFill>
            </a:endParaRPr>
          </a:p>
        </p:txBody>
      </p:sp>
      <p:sp>
        <p:nvSpPr>
          <p:cNvPr id="26" name="Alternativ prosess 25">
            <a:extLst>
              <a:ext uri="{FF2B5EF4-FFF2-40B4-BE49-F238E27FC236}">
                <a16:creationId xmlns:a16="http://schemas.microsoft.com/office/drawing/2014/main" id="{5FB6E816-C926-6497-6440-416D90D1AC00}"/>
              </a:ext>
            </a:extLst>
          </p:cNvPr>
          <p:cNvSpPr/>
          <p:nvPr/>
        </p:nvSpPr>
        <p:spPr>
          <a:xfrm>
            <a:off x="4451213" y="1261640"/>
            <a:ext cx="1405367" cy="3919783"/>
          </a:xfrm>
          <a:prstGeom prst="flowChartAlternateProcess">
            <a:avLst/>
          </a:prstGeom>
          <a:solidFill>
            <a:schemeClr val="tx2">
              <a:lumMod val="10000"/>
              <a:lumOff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32" name="Alternativ prosess 31">
            <a:extLst>
              <a:ext uri="{FF2B5EF4-FFF2-40B4-BE49-F238E27FC236}">
                <a16:creationId xmlns:a16="http://schemas.microsoft.com/office/drawing/2014/main" id="{A511B1A9-5E3C-5547-EA7F-B7C64A43307D}"/>
              </a:ext>
            </a:extLst>
          </p:cNvPr>
          <p:cNvSpPr/>
          <p:nvPr/>
        </p:nvSpPr>
        <p:spPr>
          <a:xfrm>
            <a:off x="1673498" y="5511442"/>
            <a:ext cx="5849358" cy="1061980"/>
          </a:xfrm>
          <a:prstGeom prst="flowChartAlternateProcess">
            <a:avLst/>
          </a:prstGeom>
          <a:solidFill>
            <a:schemeClr val="tx2">
              <a:lumMod val="10000"/>
              <a:lumOff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8" action="ppaction://hlinkfile"/>
              </a:rPr>
              <a:t>Systemarbeid</a:t>
            </a:r>
            <a:endParaRPr lang="nb-NO" sz="16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nb-NO" sz="1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Konsultasjon </a:t>
            </a:r>
          </a:p>
          <a:p>
            <a:pPr algn="ctr"/>
            <a:r>
              <a:rPr lang="nb-NO" sz="1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Foredrag </a:t>
            </a:r>
          </a:p>
          <a:p>
            <a:pPr algn="ctr"/>
            <a:r>
              <a:rPr lang="nb-NO" sz="1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Skriftlig materiale </a:t>
            </a:r>
            <a:endParaRPr lang="nb-NO" sz="1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7" name="Alternativ prosess 36">
            <a:extLst>
              <a:ext uri="{FF2B5EF4-FFF2-40B4-BE49-F238E27FC236}">
                <a16:creationId xmlns:a16="http://schemas.microsoft.com/office/drawing/2014/main" id="{32E3B128-6FFD-7631-3830-232D8ABF4A3B}"/>
              </a:ext>
            </a:extLst>
          </p:cNvPr>
          <p:cNvSpPr/>
          <p:nvPr/>
        </p:nvSpPr>
        <p:spPr>
          <a:xfrm>
            <a:off x="7803032" y="1261641"/>
            <a:ext cx="1623146" cy="3908508"/>
          </a:xfrm>
          <a:prstGeom prst="flowChartAlternateProcess">
            <a:avLst/>
          </a:prstGeom>
          <a:solidFill>
            <a:schemeClr val="tx2">
              <a:lumMod val="10000"/>
              <a:lumOff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2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nb-NO" sz="12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nb-NO" sz="12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nb-NO" sz="13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9" action="ppaction://hlinkfile"/>
              </a:rPr>
              <a:t>Tiltak og planer </a:t>
            </a:r>
            <a:endParaRPr lang="nb-NO" sz="13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nb-NO" sz="13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Skolen har ansvar for å utvikle tiltaksplan, BKL støtter arbeidet. Planen utarbeides i samråd med foresatte og fremfor alt </a:t>
            </a:r>
            <a:r>
              <a:rPr lang="nb-NO" sz="1300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eleven</a:t>
            </a:r>
            <a:r>
              <a:rPr lang="nb-NO" sz="13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ctr"/>
            <a:endParaRPr lang="nb-NO" sz="12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nb-NO" sz="13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Tiltaksplan</a:t>
            </a:r>
            <a:r>
              <a:rPr lang="nb-NO" sz="1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ctr"/>
            <a:r>
              <a:rPr lang="nb-NO" sz="13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Opptrappingsplan</a:t>
            </a:r>
          </a:p>
          <a:p>
            <a:pPr algn="ctr"/>
            <a:r>
              <a:rPr lang="nb-NO" sz="13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Trygghetsplan</a:t>
            </a:r>
          </a:p>
          <a:p>
            <a:pPr algn="ctr"/>
            <a:r>
              <a:rPr lang="nb-NO" sz="13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Søknad alternativ arena</a:t>
            </a:r>
          </a:p>
          <a:p>
            <a:pPr algn="ctr"/>
            <a:endParaRPr lang="nb-NO" sz="1100" dirty="0">
              <a:solidFill>
                <a:schemeClr val="tx1"/>
              </a:solidFill>
            </a:endParaRPr>
          </a:p>
          <a:p>
            <a:pPr algn="ctr"/>
            <a:endParaRPr lang="nb-NO" sz="1100" dirty="0">
              <a:solidFill>
                <a:schemeClr val="tx1"/>
              </a:solidFill>
            </a:endParaRPr>
          </a:p>
        </p:txBody>
      </p:sp>
      <p:sp>
        <p:nvSpPr>
          <p:cNvPr id="41" name="Alternativ prosess 40">
            <a:extLst>
              <a:ext uri="{FF2B5EF4-FFF2-40B4-BE49-F238E27FC236}">
                <a16:creationId xmlns:a16="http://schemas.microsoft.com/office/drawing/2014/main" id="{C5EB8D72-4877-A045-99E2-008C06D6FAEE}"/>
              </a:ext>
            </a:extLst>
          </p:cNvPr>
          <p:cNvSpPr/>
          <p:nvPr/>
        </p:nvSpPr>
        <p:spPr>
          <a:xfrm>
            <a:off x="11395616" y="1261640"/>
            <a:ext cx="600196" cy="5311782"/>
          </a:xfrm>
          <a:prstGeom prst="flowChartAlternateProcess">
            <a:avLst/>
          </a:prstGeom>
          <a:solidFill>
            <a:schemeClr val="tx2">
              <a:lumMod val="10000"/>
              <a:lumOff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nb-NO" sz="13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10" action="ppaction://hlinkfile"/>
              </a:rPr>
              <a:t>Avslutning av sak</a:t>
            </a:r>
            <a:endParaRPr lang="nb-NO" sz="13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1" name="Rett pilkobling 20">
            <a:extLst>
              <a:ext uri="{FF2B5EF4-FFF2-40B4-BE49-F238E27FC236}">
                <a16:creationId xmlns:a16="http://schemas.microsoft.com/office/drawing/2014/main" id="{A01A48E3-13E4-E3A0-CE3F-268AA7BB7D4A}"/>
              </a:ext>
            </a:extLst>
          </p:cNvPr>
          <p:cNvCxnSpPr>
            <a:cxnSpLocks/>
          </p:cNvCxnSpPr>
          <p:nvPr/>
        </p:nvCxnSpPr>
        <p:spPr>
          <a:xfrm>
            <a:off x="10876118" y="3928064"/>
            <a:ext cx="64972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3" name="Rett pilkobling 42">
            <a:extLst>
              <a:ext uri="{FF2B5EF4-FFF2-40B4-BE49-F238E27FC236}">
                <a16:creationId xmlns:a16="http://schemas.microsoft.com/office/drawing/2014/main" id="{0392C914-0D7C-60AB-26CA-364E325E6ABA}"/>
              </a:ext>
            </a:extLst>
          </p:cNvPr>
          <p:cNvCxnSpPr>
            <a:cxnSpLocks/>
          </p:cNvCxnSpPr>
          <p:nvPr/>
        </p:nvCxnSpPr>
        <p:spPr>
          <a:xfrm>
            <a:off x="3819902" y="1668738"/>
            <a:ext cx="60866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7" name="Rett pilkobling 46">
            <a:extLst>
              <a:ext uri="{FF2B5EF4-FFF2-40B4-BE49-F238E27FC236}">
                <a16:creationId xmlns:a16="http://schemas.microsoft.com/office/drawing/2014/main" id="{A740B6E8-2639-766B-8F50-336C77320F81}"/>
              </a:ext>
            </a:extLst>
          </p:cNvPr>
          <p:cNvCxnSpPr>
            <a:cxnSpLocks/>
          </p:cNvCxnSpPr>
          <p:nvPr/>
        </p:nvCxnSpPr>
        <p:spPr>
          <a:xfrm>
            <a:off x="4143735" y="4088062"/>
            <a:ext cx="608660" cy="892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1" name="Rett pilkobling 50">
            <a:extLst>
              <a:ext uri="{FF2B5EF4-FFF2-40B4-BE49-F238E27FC236}">
                <a16:creationId xmlns:a16="http://schemas.microsoft.com/office/drawing/2014/main" id="{C48BFC5D-30F7-BE82-7B20-E3429D1764A2}"/>
              </a:ext>
            </a:extLst>
          </p:cNvPr>
          <p:cNvCxnSpPr>
            <a:cxnSpLocks/>
          </p:cNvCxnSpPr>
          <p:nvPr/>
        </p:nvCxnSpPr>
        <p:spPr>
          <a:xfrm>
            <a:off x="2534871" y="1720620"/>
            <a:ext cx="523639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5" name="Rett pilkobling 54">
            <a:extLst>
              <a:ext uri="{FF2B5EF4-FFF2-40B4-BE49-F238E27FC236}">
                <a16:creationId xmlns:a16="http://schemas.microsoft.com/office/drawing/2014/main" id="{CDC94AD9-E27D-5D12-37F0-500660803159}"/>
              </a:ext>
            </a:extLst>
          </p:cNvPr>
          <p:cNvCxnSpPr>
            <a:cxnSpLocks/>
          </p:cNvCxnSpPr>
          <p:nvPr/>
        </p:nvCxnSpPr>
        <p:spPr>
          <a:xfrm>
            <a:off x="2498447" y="4075316"/>
            <a:ext cx="509162" cy="1274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7" name="Rett pilkobling 56">
            <a:extLst>
              <a:ext uri="{FF2B5EF4-FFF2-40B4-BE49-F238E27FC236}">
                <a16:creationId xmlns:a16="http://schemas.microsoft.com/office/drawing/2014/main" id="{C96FB386-7D31-43AC-E16E-6C7A99A93F42}"/>
              </a:ext>
            </a:extLst>
          </p:cNvPr>
          <p:cNvCxnSpPr>
            <a:cxnSpLocks/>
          </p:cNvCxnSpPr>
          <p:nvPr/>
        </p:nvCxnSpPr>
        <p:spPr>
          <a:xfrm flipV="1">
            <a:off x="1158076" y="1809932"/>
            <a:ext cx="585446" cy="17514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1" name="Rett pilkobling 60">
            <a:extLst>
              <a:ext uri="{FF2B5EF4-FFF2-40B4-BE49-F238E27FC236}">
                <a16:creationId xmlns:a16="http://schemas.microsoft.com/office/drawing/2014/main" id="{69FAA912-E09D-1BAF-B7EA-37630D9F6351}"/>
              </a:ext>
            </a:extLst>
          </p:cNvPr>
          <p:cNvCxnSpPr>
            <a:cxnSpLocks/>
          </p:cNvCxnSpPr>
          <p:nvPr/>
        </p:nvCxnSpPr>
        <p:spPr>
          <a:xfrm>
            <a:off x="987704" y="5717704"/>
            <a:ext cx="1103331" cy="35968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Rett pilkobling 11">
            <a:extLst>
              <a:ext uri="{FF2B5EF4-FFF2-40B4-BE49-F238E27FC236}">
                <a16:creationId xmlns:a16="http://schemas.microsoft.com/office/drawing/2014/main" id="{4EBE10F8-3223-D5F2-4459-FDDBF2EDDC19}"/>
              </a:ext>
            </a:extLst>
          </p:cNvPr>
          <p:cNvCxnSpPr>
            <a:cxnSpLocks/>
          </p:cNvCxnSpPr>
          <p:nvPr/>
        </p:nvCxnSpPr>
        <p:spPr>
          <a:xfrm flipH="1">
            <a:off x="5345161" y="4888247"/>
            <a:ext cx="373375" cy="85207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7" name="TekstSylinder 26">
            <a:extLst>
              <a:ext uri="{FF2B5EF4-FFF2-40B4-BE49-F238E27FC236}">
                <a16:creationId xmlns:a16="http://schemas.microsoft.com/office/drawing/2014/main" id="{3FBAEFCE-B333-4C16-1579-86CF35AC695D}"/>
              </a:ext>
            </a:extLst>
          </p:cNvPr>
          <p:cNvSpPr txBox="1"/>
          <p:nvPr/>
        </p:nvSpPr>
        <p:spPr>
          <a:xfrm>
            <a:off x="4498966" y="2982207"/>
            <a:ext cx="1184593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300" b="1" dirty="0">
                <a:solidFill>
                  <a:schemeClr val="tx1"/>
                </a:solidFill>
              </a:rPr>
              <a:t>Læringsmiljø </a:t>
            </a:r>
          </a:p>
        </p:txBody>
      </p:sp>
      <p:sp>
        <p:nvSpPr>
          <p:cNvPr id="29" name="TekstSylinder 28">
            <a:extLst>
              <a:ext uri="{FF2B5EF4-FFF2-40B4-BE49-F238E27FC236}">
                <a16:creationId xmlns:a16="http://schemas.microsoft.com/office/drawing/2014/main" id="{4C15FBFE-7110-165E-046F-1FB36EB9ED70}"/>
              </a:ext>
            </a:extLst>
          </p:cNvPr>
          <p:cNvSpPr txBox="1"/>
          <p:nvPr/>
        </p:nvSpPr>
        <p:spPr>
          <a:xfrm>
            <a:off x="4385515" y="3407455"/>
            <a:ext cx="132756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300" b="1" dirty="0"/>
              <a:t>Individ</a:t>
            </a:r>
          </a:p>
          <a:p>
            <a:endParaRPr lang="nb-NO" sz="1200" b="1" dirty="0"/>
          </a:p>
        </p:txBody>
      </p:sp>
      <p:sp>
        <p:nvSpPr>
          <p:cNvPr id="30" name="TekstSylinder 29">
            <a:extLst>
              <a:ext uri="{FF2B5EF4-FFF2-40B4-BE49-F238E27FC236}">
                <a16:creationId xmlns:a16="http://schemas.microsoft.com/office/drawing/2014/main" id="{07486A07-4459-D546-0252-855E7FE0294D}"/>
              </a:ext>
            </a:extLst>
          </p:cNvPr>
          <p:cNvSpPr txBox="1"/>
          <p:nvPr/>
        </p:nvSpPr>
        <p:spPr>
          <a:xfrm>
            <a:off x="4545043" y="1595290"/>
            <a:ext cx="1201217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nb-NO" sz="1200" b="1" dirty="0">
              <a:latin typeface="Calibri" panose="020F0502020204030204" pitchFamily="34" charset="0"/>
              <a:cs typeface="Calibri" panose="020F0502020204030204" pitchFamily="34" charset="0"/>
              <a:hlinkClick r:id="rId11" action="ppaction://hlinkfile"/>
            </a:endParaRPr>
          </a:p>
          <a:p>
            <a:pPr algn="ctr"/>
            <a:endParaRPr lang="nb-NO" sz="1300" b="1" dirty="0">
              <a:latin typeface="Calibri" panose="020F0502020204030204" pitchFamily="34" charset="0"/>
              <a:cs typeface="Calibri" panose="020F0502020204030204" pitchFamily="34" charset="0"/>
              <a:hlinkClick r:id="rId11" action="ppaction://hlinkfile"/>
            </a:endParaRPr>
          </a:p>
          <a:p>
            <a:pPr algn="ctr"/>
            <a:r>
              <a:rPr lang="nb-NO" sz="1300" b="1" dirty="0">
                <a:latin typeface="Calibri" panose="020F0502020204030204" pitchFamily="34" charset="0"/>
                <a:cs typeface="Calibri" panose="020F0502020204030204" pitchFamily="34" charset="0"/>
                <a:hlinkClick r:id="rId11" action="ppaction://hlinkfile"/>
              </a:rPr>
              <a:t>Kartlegging og observasjon</a:t>
            </a:r>
            <a:endParaRPr lang="nb-NO" sz="13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8" name="Alternativ prosess 57">
            <a:extLst>
              <a:ext uri="{FF2B5EF4-FFF2-40B4-BE49-F238E27FC236}">
                <a16:creationId xmlns:a16="http://schemas.microsoft.com/office/drawing/2014/main" id="{3714404C-031B-F5AE-3CF6-B6B35D3B6143}"/>
              </a:ext>
            </a:extLst>
          </p:cNvPr>
          <p:cNvSpPr/>
          <p:nvPr/>
        </p:nvSpPr>
        <p:spPr>
          <a:xfrm>
            <a:off x="6102888" y="1265920"/>
            <a:ext cx="1419968" cy="3899947"/>
          </a:xfrm>
          <a:prstGeom prst="flowChartAlternateProcess">
            <a:avLst/>
          </a:prstGeom>
          <a:solidFill>
            <a:schemeClr val="tx2">
              <a:lumMod val="10000"/>
              <a:lumOff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3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12" action="ppaction://hlinkfile"/>
              </a:rPr>
              <a:t>Konsultere  </a:t>
            </a:r>
            <a:r>
              <a:rPr lang="nb-NO" sz="13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12" action="ppaction://hlinkfile"/>
              </a:rPr>
              <a:t>andre  fagteam fra BKL dersom det er aktuelt</a:t>
            </a:r>
            <a:endParaRPr lang="nb-NO" sz="13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nb-NO" sz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nb-NO" sz="12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nb-NO" sz="13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Samarbeid i saker</a:t>
            </a:r>
            <a:endParaRPr lang="nb-NO" sz="1300" b="1" dirty="0">
              <a:solidFill>
                <a:schemeClr val="tx1"/>
              </a:solidFill>
            </a:endParaRPr>
          </a:p>
          <a:p>
            <a:pPr algn="ctr"/>
            <a:endParaRPr lang="nb-NO" sz="1200" dirty="0">
              <a:solidFill>
                <a:schemeClr val="tx1"/>
              </a:solidFill>
            </a:endParaRPr>
          </a:p>
          <a:p>
            <a:pPr algn="ctr"/>
            <a:endParaRPr lang="nb-NO" sz="1100" dirty="0">
              <a:solidFill>
                <a:schemeClr val="tx1"/>
              </a:solidFill>
            </a:endParaRPr>
          </a:p>
        </p:txBody>
      </p:sp>
      <p:sp>
        <p:nvSpPr>
          <p:cNvPr id="66" name="Alternativ prosess 65">
            <a:extLst>
              <a:ext uri="{FF2B5EF4-FFF2-40B4-BE49-F238E27FC236}">
                <a16:creationId xmlns:a16="http://schemas.microsoft.com/office/drawing/2014/main" id="{1C886053-6134-77F0-98F4-126F6C2B2915}"/>
              </a:ext>
            </a:extLst>
          </p:cNvPr>
          <p:cNvSpPr/>
          <p:nvPr/>
        </p:nvSpPr>
        <p:spPr>
          <a:xfrm>
            <a:off x="7803032" y="5511442"/>
            <a:ext cx="3312408" cy="1061980"/>
          </a:xfrm>
          <a:prstGeom prst="flowChartAlternateProcess">
            <a:avLst/>
          </a:prstGeom>
          <a:solidFill>
            <a:schemeClr val="tx2">
              <a:lumMod val="10000"/>
              <a:lumOff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100" b="1" dirty="0">
              <a:solidFill>
                <a:schemeClr val="tx1"/>
              </a:solidFill>
            </a:endParaRPr>
          </a:p>
          <a:p>
            <a:pPr algn="ctr"/>
            <a:endParaRPr lang="nb-NO" sz="13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  <a:hlinkClick r:id="rId13" action="ppaction://hlinkfile"/>
            </a:endParaRPr>
          </a:p>
          <a:p>
            <a:pPr algn="ctr"/>
            <a:r>
              <a:rPr lang="nb-NO" sz="15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13" action="ppaction://hlinkfile"/>
              </a:rPr>
              <a:t>MOTPOL </a:t>
            </a:r>
            <a:r>
              <a:rPr lang="nb-NO" sz="13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13" action="ppaction://hlinkfile"/>
              </a:rPr>
              <a:t>er et tiltak ved totalt skolefravær i ungdomsskolen</a:t>
            </a:r>
            <a:endParaRPr lang="nb-NO" sz="13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nb-NO" sz="12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nb-NO" sz="1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10. trinn  skal prioriteres</a:t>
            </a:r>
          </a:p>
          <a:p>
            <a:pPr algn="ctr"/>
            <a:endParaRPr lang="nb-NO" sz="1100" b="1" dirty="0">
              <a:solidFill>
                <a:schemeClr val="tx1"/>
              </a:solidFill>
            </a:endParaRPr>
          </a:p>
          <a:p>
            <a:pPr algn="ctr"/>
            <a:endParaRPr lang="nb-NO" sz="1100" b="1" dirty="0">
              <a:solidFill>
                <a:schemeClr val="tx1"/>
              </a:solidFill>
            </a:endParaRPr>
          </a:p>
          <a:p>
            <a:pPr algn="ctr"/>
            <a:endParaRPr lang="nb-NO" sz="1100" dirty="0">
              <a:solidFill>
                <a:schemeClr val="tx1"/>
              </a:solidFill>
            </a:endParaRPr>
          </a:p>
        </p:txBody>
      </p:sp>
      <p:cxnSp>
        <p:nvCxnSpPr>
          <p:cNvPr id="69" name="Rett pilkobling 68">
            <a:extLst>
              <a:ext uri="{FF2B5EF4-FFF2-40B4-BE49-F238E27FC236}">
                <a16:creationId xmlns:a16="http://schemas.microsoft.com/office/drawing/2014/main" id="{4CA68D11-0D12-BB06-DEC8-622670B2EF75}"/>
              </a:ext>
            </a:extLst>
          </p:cNvPr>
          <p:cNvCxnSpPr>
            <a:cxnSpLocks/>
          </p:cNvCxnSpPr>
          <p:nvPr/>
        </p:nvCxnSpPr>
        <p:spPr>
          <a:xfrm flipH="1">
            <a:off x="8614605" y="4953965"/>
            <a:ext cx="93261" cy="11234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Alternativ prosess 6">
            <a:extLst>
              <a:ext uri="{FF2B5EF4-FFF2-40B4-BE49-F238E27FC236}">
                <a16:creationId xmlns:a16="http://schemas.microsoft.com/office/drawing/2014/main" id="{6FB662DF-382A-A88A-1154-9DB575374E11}"/>
              </a:ext>
            </a:extLst>
          </p:cNvPr>
          <p:cNvSpPr/>
          <p:nvPr/>
        </p:nvSpPr>
        <p:spPr>
          <a:xfrm>
            <a:off x="170814" y="139330"/>
            <a:ext cx="11824997" cy="859431"/>
          </a:xfrm>
          <a:prstGeom prst="flowChartAlternateProcess">
            <a:avLst/>
          </a:prstGeom>
          <a:solidFill>
            <a:schemeClr val="tx2">
              <a:lumMod val="10000"/>
              <a:lumOff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8" action="ppaction://hlinkfile"/>
              </a:rPr>
              <a:t>Team skolefravær, saksgang og prosedyrekart </a:t>
            </a:r>
            <a:endParaRPr lang="nb-NO" sz="36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A371FE26-EB54-ACE2-BAEA-83F618912789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5403176" y="4008807"/>
            <a:ext cx="688908" cy="158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8931768"/>
      </p:ext>
    </p:extLst>
  </p:cSld>
  <p:clrMapOvr>
    <a:masterClrMapping/>
  </p:clrMapOvr>
</p:sld>
</file>

<file path=ppt/theme/theme1.xml><?xml version="1.0" encoding="utf-8"?>
<a:theme xmlns:a="http://schemas.openxmlformats.org/drawingml/2006/main" name="PPT_norsk">
  <a:themeElements>
    <a:clrScheme name="Bergen kommune">
      <a:dk1>
        <a:sysClr val="windowText" lastClr="000000"/>
      </a:dk1>
      <a:lt1>
        <a:sysClr val="window" lastClr="FFFFFF"/>
      </a:lt1>
      <a:dk2>
        <a:srgbClr val="BC0615"/>
      </a:dk2>
      <a:lt2>
        <a:srgbClr val="BF9D23"/>
      </a:lt2>
      <a:accent1>
        <a:srgbClr val="BC0615"/>
      </a:accent1>
      <a:accent2>
        <a:srgbClr val="BF9D23"/>
      </a:accent2>
      <a:accent3>
        <a:srgbClr val="5E020A"/>
      </a:accent3>
      <a:accent4>
        <a:srgbClr val="8F751A"/>
      </a:accent4>
      <a:accent5>
        <a:srgbClr val="F94755"/>
      </a:accent5>
      <a:accent6>
        <a:srgbClr val="F6EDCE"/>
      </a:accent6>
      <a:hlink>
        <a:srgbClr val="0563C1"/>
      </a:hlink>
      <a:folHlink>
        <a:srgbClr val="954F72"/>
      </a:folHlink>
    </a:clrScheme>
    <a:fontScheme name="Custom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sjon1" id="{75160152-E47C-4EDA-B7E7-EB0D4938921B}" vid="{9E5279ED-B501-4181-BD98-03C883829A5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559</Words>
  <Application>Microsoft Office PowerPoint</Application>
  <PresentationFormat>Widescreen</PresentationFormat>
  <Paragraphs>155</Paragraphs>
  <Slides>4</Slides>
  <Notes>2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4</vt:i4>
      </vt:variant>
    </vt:vector>
  </HeadingPairs>
  <TitlesOfParts>
    <vt:vector size="9" baseType="lpstr">
      <vt:lpstr>Aptos</vt:lpstr>
      <vt:lpstr>Arial</vt:lpstr>
      <vt:lpstr>Calibri</vt:lpstr>
      <vt:lpstr>Wingdings</vt:lpstr>
      <vt:lpstr>PPT_norsk</vt:lpstr>
      <vt:lpstr>PowerPoint-presentasjon</vt:lpstr>
      <vt:lpstr>PowerPoint-presentasjon</vt:lpstr>
      <vt:lpstr>PowerPoint-presentasjon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Brekke, Marit</dc:creator>
  <cp:lastModifiedBy>Brekke, Marit</cp:lastModifiedBy>
  <cp:revision>3</cp:revision>
  <dcterms:created xsi:type="dcterms:W3CDTF">2025-02-21T07:11:59Z</dcterms:created>
  <dcterms:modified xsi:type="dcterms:W3CDTF">2025-06-19T09:38:10Z</dcterms:modified>
</cp:coreProperties>
</file>