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18"/>
      <p:bold r:id="rId19"/>
      <p:italic r:id="rId20"/>
      <p:boldItalic r:id="rId21"/>
    </p:embeddedFont>
    <p:embeddedFont>
      <p:font typeface="PT Sans Narrow" panose="020B0506020203020204" pitchFamily="3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96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o"/>
              <a:t>Velkommen - presentere meg, foreldremøte for siste gang på ungdomsskolen.Vise til agenda for kvelden.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78c0ac1a45_1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78c0ac1a45_1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78c0ac1a45_1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78c0ac1a45_1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7923360d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7923360d6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78c0ac1a45_1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78c0ac1a45_1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Bente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Det kommer skriv hjem - vente med dette til det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78c0ac1a45_1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78c0ac1a45_1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78c0ac1a4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78c0ac1a4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fbebdc0d37_2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6779" y="686098"/>
            <a:ext cx="668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g2fbebdc0d37_2_27:notes"/>
          <p:cNvSpPr txBox="1">
            <a:spLocks noGrp="1"/>
          </p:cNvSpPr>
          <p:nvPr>
            <p:ph type="body" idx="1"/>
          </p:nvPr>
        </p:nvSpPr>
        <p:spPr>
          <a:xfrm>
            <a:off x="685802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"/>
              <a:t>Marianne</a:t>
            </a:r>
            <a:endParaRPr/>
          </a:p>
        </p:txBody>
      </p:sp>
      <p:sp>
        <p:nvSpPr>
          <p:cNvPr id="80" name="Google Shape;80;g2fbebdc0d37_2_27:notes"/>
          <p:cNvSpPr txBox="1">
            <a:spLocks noGrp="1"/>
          </p:cNvSpPr>
          <p:nvPr>
            <p:ph type="sldNum" idx="12"/>
          </p:nvPr>
        </p:nvSpPr>
        <p:spPr>
          <a:xfrm>
            <a:off x="3884621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fbebdc0d37_2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6779" y="686098"/>
            <a:ext cx="668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g2fbebdc0d37_2_34:notes"/>
          <p:cNvSpPr txBox="1">
            <a:spLocks noGrp="1"/>
          </p:cNvSpPr>
          <p:nvPr>
            <p:ph type="body" idx="1"/>
          </p:nvPr>
        </p:nvSpPr>
        <p:spPr>
          <a:xfrm>
            <a:off x="685802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"/>
              <a:t>Marianne</a:t>
            </a:r>
            <a:endParaRPr/>
          </a:p>
        </p:txBody>
      </p:sp>
      <p:sp>
        <p:nvSpPr>
          <p:cNvPr id="88" name="Google Shape;88;g2fbebdc0d37_2_34:notes"/>
          <p:cNvSpPr txBox="1">
            <a:spLocks noGrp="1"/>
          </p:cNvSpPr>
          <p:nvPr>
            <p:ph type="sldNum" idx="12"/>
          </p:nvPr>
        </p:nvSpPr>
        <p:spPr>
          <a:xfrm>
            <a:off x="3884621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fbebdc0d37_2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6779" y="686098"/>
            <a:ext cx="668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g2fbebdc0d37_2_40:notes"/>
          <p:cNvSpPr txBox="1">
            <a:spLocks noGrp="1"/>
          </p:cNvSpPr>
          <p:nvPr>
            <p:ph type="body" idx="1"/>
          </p:nvPr>
        </p:nvSpPr>
        <p:spPr>
          <a:xfrm>
            <a:off x="685802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g2fbebdc0d37_2_40:notes"/>
          <p:cNvSpPr txBox="1">
            <a:spLocks noGrp="1"/>
          </p:cNvSpPr>
          <p:nvPr>
            <p:ph type="sldNum" idx="12"/>
          </p:nvPr>
        </p:nvSpPr>
        <p:spPr>
          <a:xfrm>
            <a:off x="3884621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7a2300349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7a2300349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7a2300349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7a2300349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fbebdc0d37_2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6779" y="686098"/>
            <a:ext cx="668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g2fbebdc0d37_2_68:notes"/>
          <p:cNvSpPr txBox="1">
            <a:spLocks noGrp="1"/>
          </p:cNvSpPr>
          <p:nvPr>
            <p:ph type="body" idx="1"/>
          </p:nvPr>
        </p:nvSpPr>
        <p:spPr>
          <a:xfrm>
            <a:off x="685802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g2fbebdc0d37_2_68:notes"/>
          <p:cNvSpPr txBox="1">
            <a:spLocks noGrp="1"/>
          </p:cNvSpPr>
          <p:nvPr>
            <p:ph type="sldNum" idx="12"/>
          </p:nvPr>
        </p:nvSpPr>
        <p:spPr>
          <a:xfrm>
            <a:off x="3884621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o"/>
              <a:t>Samarbeid skole-hjem, Natteravnerne - en viktig dugnad for ungdommen og nærområdet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no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 handler om å bry seg om det som skjer i nærmiljøet – skape trygghet, trivsel og tilhørighet for de unge ved å være til stede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o"/>
              <a:t>Presiseringer fra Etat skole ang. klassekontakene og klasselister. Her har klassekontaktene taushetsplikt og kan kun videreformidle disse til klassekontaktene for bruk opp  mot FAU, ikke videreformidle til andre.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78c0ac1a45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78c0ac1a45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>
                <a:solidFill>
                  <a:schemeClr val="dk1"/>
                </a:solidFill>
              </a:rPr>
              <a:t>Bente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>
                <a:solidFill>
                  <a:schemeClr val="dk1"/>
                </a:solidFill>
              </a:rPr>
              <a:t>UDV 10.trinn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>
                <a:solidFill>
                  <a:schemeClr val="dk1"/>
                </a:solidFill>
              </a:rPr>
              <a:t>Høst: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no">
                <a:solidFill>
                  <a:schemeClr val="dk1"/>
                </a:solidFill>
              </a:rPr>
              <a:t>informasjon og undersøkelser rundt de ulike utdanningsprogrammene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no">
                <a:solidFill>
                  <a:schemeClr val="dk1"/>
                </a:solidFill>
              </a:rPr>
              <a:t>oktober/november: utprøvingsdag vgs. (arrangert av fylkeskommunen)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no">
                <a:solidFill>
                  <a:schemeClr val="dk1"/>
                </a:solidFill>
              </a:rPr>
              <a:t>Fagfilm, animasjoner og informasjonsfilmer om ulike utdanningsprogram og yrker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no">
                <a:solidFill>
                  <a:schemeClr val="dk1"/>
                </a:solidFill>
              </a:rPr>
              <a:t>Individuelt arbeid der de skal fordype seg i ett interessant yrke; aktuelt utdanningsprogram, jobbmuligheter m.m.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no">
                <a:solidFill>
                  <a:schemeClr val="dk1"/>
                </a:solidFill>
              </a:rPr>
              <a:t>Bestille MinID (nødvendig for å søke vgs)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>
                <a:solidFill>
                  <a:schemeClr val="dk1"/>
                </a:solidFill>
              </a:rPr>
              <a:t>Vinter: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no">
                <a:solidFill>
                  <a:schemeClr val="dk1"/>
                </a:solidFill>
              </a:rPr>
              <a:t>Januar: informasjonskveld på Rå. Videregående skoler i nærområder +  Langhanghaugen informere som sine utdanningsprogram. Obligatorisk for elevene, valgfritt for foresatte. Invitasjon sendes i vigilo.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no">
                <a:solidFill>
                  <a:schemeClr val="dk1"/>
                </a:solidFill>
              </a:rPr>
              <a:t>Januar: foreldremøte med info om vgs, søknadsprosess mm. Invitasjon sendes i vigilo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no">
                <a:solidFill>
                  <a:schemeClr val="dk1"/>
                </a:solidFill>
              </a:rPr>
              <a:t>Ca. 10.januar : Vigo, søkeportalen til offentlig skole, åpner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no">
                <a:solidFill>
                  <a:schemeClr val="dk1"/>
                </a:solidFill>
              </a:rPr>
              <a:t>Januar/februar: innlogging og søknad i vigo + presentasjon av individuell oppgave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no">
                <a:solidFill>
                  <a:schemeClr val="dk1"/>
                </a:solidFill>
              </a:rPr>
              <a:t>Januar/februar: mulighet for besøksdager på ønsket vgs. Eleven kan besøke 2 vgs i skoletiden.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no">
                <a:solidFill>
                  <a:schemeClr val="dk1"/>
                </a:solidFill>
                <a:highlight>
                  <a:srgbClr val="FF0000"/>
                </a:highlight>
              </a:rPr>
              <a:t>1.mars: søknadsfrist</a:t>
            </a:r>
            <a:endParaRPr>
              <a:solidFill>
                <a:schemeClr val="dk1"/>
              </a:solidFill>
              <a:highlight>
                <a:srgbClr val="FF0000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" name="Google Shape;16;p3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7" name="Google Shape;17;p3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8" name="Google Shape;18;p3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" name="Google Shape;19;p3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" name="Google Shape;20;p3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21" name="Google Shape;21;p3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" name="Google Shape;22;p3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ZYn_Hmk2ggTnBeKinEB21GhhUZbfW99IgucwIaz-0eM/edit?tab=t.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fau.raskole@gmail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mailto:natteravneneraadal@gmail.co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505482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/>
          <p:nvPr/>
        </p:nvSpPr>
        <p:spPr>
          <a:xfrm>
            <a:off x="1096425" y="4321175"/>
            <a:ext cx="464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311700" y="324950"/>
            <a:ext cx="85206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no" sz="45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Velkommen til foreldremøte for </a:t>
            </a:r>
            <a:r>
              <a:rPr lang="no" sz="45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10</a:t>
            </a:r>
            <a:r>
              <a:rPr lang="no" sz="45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. trinn Rå skole</a:t>
            </a:r>
            <a:endParaRPr sz="17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Info fra Rådgiver fortsetter</a:t>
            </a:r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42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0000" lnSpcReduction="2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o" sz="4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Utprøving:</a:t>
            </a:r>
            <a:br>
              <a:rPr lang="no" sz="4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o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Elevene velger aktuell studieretning og får besøke en skole som tilbyr den aktuelle studieretningen. </a:t>
            </a:r>
            <a:endParaRPr sz="4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o" sz="4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Skolebesøk</a:t>
            </a:r>
            <a:br>
              <a:rPr lang="no" sz="4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o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Elevene kan besøke 2 videregående skole (privat eller offentlig). Skoler tilbyr også besøkskvelder.</a:t>
            </a:r>
            <a:endParaRPr sz="4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o" sz="4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Privat vgs/offentlig vgs.</a:t>
            </a:r>
            <a:br>
              <a:rPr lang="no" sz="4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o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Dersom eleven ønsker å gå på </a:t>
            </a:r>
            <a:r>
              <a:rPr lang="no" sz="44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privatskole</a:t>
            </a:r>
            <a:r>
              <a:rPr lang="no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søker hen med karakterer etter første termin. Privatskoler har fortløpende inntak og elevene må oppsøke aktuell skole for å søke, som regel via nettsiden deres.</a:t>
            </a:r>
            <a:endParaRPr sz="4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o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Alle </a:t>
            </a:r>
            <a:r>
              <a:rPr lang="no" sz="44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offentlige skole</a:t>
            </a:r>
            <a:r>
              <a:rPr lang="no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 søkes på gjennom søkeportalen vigo.no. Denne åpner i midten av januar og elevene bruker “minID” for å søke. </a:t>
            </a:r>
            <a:endParaRPr sz="4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Eksamen</a:t>
            </a:r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>
            <a:off x="311700" y="1066575"/>
            <a:ext cx="8520600" cy="3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6015">
                <a:solidFill>
                  <a:srgbClr val="222222"/>
                </a:solidFill>
              </a:rPr>
              <a:t>To eksamener: én skriftlig eksamen og én muntlig eksamen</a:t>
            </a:r>
            <a:endParaRPr sz="6015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15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6015">
                <a:solidFill>
                  <a:srgbClr val="222222"/>
                </a:solidFill>
              </a:rPr>
              <a:t>Kunngjøring av trekkfag </a:t>
            </a:r>
            <a:r>
              <a:rPr lang="no" sz="6015" b="1">
                <a:solidFill>
                  <a:srgbClr val="222222"/>
                </a:solidFill>
              </a:rPr>
              <a:t>skriftlig eksamen </a:t>
            </a:r>
            <a:r>
              <a:rPr lang="no" sz="6015">
                <a:solidFill>
                  <a:srgbClr val="222222"/>
                </a:solidFill>
              </a:rPr>
              <a:t>onsdag 13. mai kl 09:00</a:t>
            </a:r>
            <a:endParaRPr sz="6015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15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6015">
                <a:solidFill>
                  <a:srgbClr val="222222"/>
                </a:solidFill>
              </a:rPr>
              <a:t>                               </a:t>
            </a:r>
            <a:endParaRPr sz="6015" b="1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6015">
                <a:solidFill>
                  <a:srgbClr val="222222"/>
                </a:solidFill>
              </a:rPr>
              <a:t>Onsdag 20. mai: </a:t>
            </a:r>
            <a:r>
              <a:rPr lang="no" sz="6015" b="1">
                <a:solidFill>
                  <a:srgbClr val="222222"/>
                </a:solidFill>
              </a:rPr>
              <a:t>EKSAMEN Engelsk</a:t>
            </a:r>
            <a:endParaRPr sz="6015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6015">
                <a:solidFill>
                  <a:srgbClr val="222222"/>
                </a:solidFill>
              </a:rPr>
              <a:t>                             </a:t>
            </a:r>
            <a:endParaRPr sz="6015" b="1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6015">
                <a:solidFill>
                  <a:srgbClr val="222222"/>
                </a:solidFill>
              </a:rPr>
              <a:t>Torsdag 21. mai: </a:t>
            </a:r>
            <a:r>
              <a:rPr lang="no" sz="6015" b="1">
                <a:solidFill>
                  <a:srgbClr val="222222"/>
                </a:solidFill>
              </a:rPr>
              <a:t>EKSAMEN Norsk hovedmål</a:t>
            </a:r>
            <a:endParaRPr sz="6015" b="1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15" b="1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6015">
                <a:solidFill>
                  <a:srgbClr val="222222"/>
                </a:solidFill>
              </a:rPr>
              <a:t>Fredag 22. mai:</a:t>
            </a:r>
            <a:r>
              <a:rPr lang="no" sz="6015" b="1">
                <a:solidFill>
                  <a:srgbClr val="222222"/>
                </a:solidFill>
              </a:rPr>
              <a:t> EKSAMEN Norsk sidemål</a:t>
            </a:r>
            <a:endParaRPr sz="6015" b="1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15" b="1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6015">
                <a:solidFill>
                  <a:srgbClr val="222222"/>
                </a:solidFill>
              </a:rPr>
              <a:t>Tirsdag 26. mai: </a:t>
            </a:r>
            <a:r>
              <a:rPr lang="no" sz="6015" b="1">
                <a:solidFill>
                  <a:srgbClr val="222222"/>
                </a:solidFill>
              </a:rPr>
              <a:t>EKSAMEN Matematikk</a:t>
            </a:r>
            <a:endParaRPr sz="6015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15" b="1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15" b="1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6015" b="1">
                <a:solidFill>
                  <a:srgbClr val="222222"/>
                </a:solidFill>
              </a:rPr>
              <a:t>Muntlig eksamen</a:t>
            </a:r>
            <a:r>
              <a:rPr lang="no" sz="6015">
                <a:solidFill>
                  <a:srgbClr val="222222"/>
                </a:solidFill>
              </a:rPr>
              <a:t>: onsdag 10. juni(hoveddag) og onsdag 17. juni </a:t>
            </a:r>
            <a:br>
              <a:rPr lang="no" sz="6015">
                <a:solidFill>
                  <a:srgbClr val="222222"/>
                </a:solidFill>
              </a:rPr>
            </a:br>
            <a:r>
              <a:rPr lang="no" sz="6015">
                <a:solidFill>
                  <a:srgbClr val="222222"/>
                </a:solidFill>
              </a:rPr>
              <a:t>fredag 19.juni er ekstradag</a:t>
            </a:r>
            <a:endParaRPr sz="6015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no" sz="6015"/>
            </a:br>
            <a:endParaRPr sz="6015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>
            <a:spLocks noGrp="1"/>
          </p:cNvSpPr>
          <p:nvPr>
            <p:ph type="title"/>
          </p:nvPr>
        </p:nvSpPr>
        <p:spPr>
          <a:xfrm>
            <a:off x="311700" y="14100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Andre viktige datoer: </a:t>
            </a:r>
            <a:endParaRPr/>
          </a:p>
        </p:txBody>
      </p:sp>
      <p:sp>
        <p:nvSpPr>
          <p:cNvPr id="157" name="Google Shape;157;p25"/>
          <p:cNvSpPr txBox="1">
            <a:spLocks noGrp="1"/>
          </p:cNvSpPr>
          <p:nvPr>
            <p:ph type="body" idx="1"/>
          </p:nvPr>
        </p:nvSpPr>
        <p:spPr>
          <a:xfrm>
            <a:off x="311700" y="774050"/>
            <a:ext cx="8520600" cy="41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4572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700" b="1">
                <a:solidFill>
                  <a:srgbClr val="222222"/>
                </a:solidFill>
              </a:rPr>
              <a:t>Muntlig prøveeksamen 2. termin: </a:t>
            </a:r>
            <a:endParaRPr sz="1700" b="1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rgbClr val="222222"/>
              </a:solidFill>
            </a:endParaRPr>
          </a:p>
          <a:p>
            <a:pPr marL="0" lvl="0" indent="4572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700">
                <a:solidFill>
                  <a:srgbClr val="222222"/>
                </a:solidFill>
              </a:rPr>
              <a:t>18.februar + 19.februar: forberedelse  </a:t>
            </a:r>
            <a:endParaRPr sz="1700">
              <a:solidFill>
                <a:srgbClr val="222222"/>
              </a:solidFill>
            </a:endParaRPr>
          </a:p>
          <a:p>
            <a:pPr marL="0" lvl="0" indent="4572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700">
                <a:solidFill>
                  <a:srgbClr val="222222"/>
                </a:solidFill>
              </a:rPr>
              <a:t>20.februar: gjennomføring</a:t>
            </a:r>
            <a:endParaRPr sz="170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700">
                <a:solidFill>
                  <a:srgbClr val="222222"/>
                </a:solidFill>
              </a:rPr>
              <a:t>Det anbefales at ingen tar permisjoner i 2. termin, da det er mange vurderingssituasjoner og mye som skal læres. </a:t>
            </a:r>
            <a:r>
              <a:rPr lang="no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Høst og vår</a:t>
            </a:r>
            <a:endParaRPr sz="170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900" b="1">
                <a:solidFill>
                  <a:srgbClr val="222222"/>
                </a:solidFill>
              </a:rPr>
              <a:t>Vitnemålsutdeling</a:t>
            </a:r>
            <a:endParaRPr sz="1900" b="1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700">
                <a:solidFill>
                  <a:srgbClr val="222222"/>
                </a:solidFill>
              </a:rPr>
              <a:t>Mandag 22.juni: 10E kl.17:00, 10A kl.18:15 og 10B kl.19:30</a:t>
            </a:r>
            <a:endParaRPr sz="1700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700">
                <a:solidFill>
                  <a:srgbClr val="222222"/>
                </a:solidFill>
              </a:rPr>
              <a:t>Tirsdag 23. juni: 10D kl.17:00 og 10C kl.18:15</a:t>
            </a:r>
            <a:endParaRPr sz="170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Behov for tilrettelegging på eksamen:</a:t>
            </a:r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Utvidet tid pga allergi, dysleksi …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Tilrettelegging i form av opplesing av tekst, tale til tekst-funksjon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De som har spesielle behov må søke om tilrettelegging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Info om dette kommer i vinter i form av skriv hjem, ta det gjerne opp på utviklingssamtale hvis du lurer på om det gjelder din ungdom.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Skal utjevne forskjeller, ikke være en fordel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Skolehelsetjenesten på 10. trinn</a:t>
            </a:r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Påfylling av 1. klassevaksine (difteri, polio, stivkrampe og kikhoste)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o"/>
              <a:t>Info-skriv blir sendt hjem i Vigilo.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o"/>
              <a:t>Vaksinering 24.oktober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Helsesykepleier har “åpen dør” og snakker mye med elever dersom de har behov for det.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Klassevise møter på flg. rom: </a:t>
            </a:r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b="1"/>
              <a:t>10A: rom 5 og 2 med Gro Pernille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b="1"/>
              <a:t>10B: rom 3 og 4 med Kristine og Michelle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b="1"/>
              <a:t>10C: rom 15 og kantine med Hilde og Lene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b="1"/>
              <a:t>10D: rom 13 og 14 med Astrid og Anne Laila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b="1"/>
              <a:t>10E: rom 16 og 17 med Eirik og Vivi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8229600" cy="25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77777"/>
              <a:buNone/>
            </a:pPr>
            <a:r>
              <a:rPr lang="no" b="1"/>
              <a:t>Ledelsen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77777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77777"/>
              <a:buNone/>
            </a:pPr>
            <a:r>
              <a:rPr lang="no"/>
              <a:t>Rektor: Marianne Ingebrigtsen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77777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77777"/>
              <a:buNone/>
            </a:pPr>
            <a:r>
              <a:rPr lang="no"/>
              <a:t>Avdelingsleder 8. trinn: Bente L. Høiaas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77777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77777"/>
              <a:buNone/>
            </a:pPr>
            <a:r>
              <a:rPr lang="no"/>
              <a:t>Avdelingsleder 9. trinn: Hilde-Merethe Ivarhus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77777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77777"/>
              <a:buNone/>
            </a:pPr>
            <a:r>
              <a:rPr lang="no"/>
              <a:t>Avdelingsleder 10. trinn: Cathrine H. Jacobsen</a:t>
            </a:r>
            <a:endParaRPr/>
          </a:p>
        </p:txBody>
      </p:sp>
      <p:pic>
        <p:nvPicPr>
          <p:cNvPr id="83" name="Google Shape;83;p15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77390"/>
            <a:ext cx="1882378" cy="531019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1115616" y="411510"/>
            <a:ext cx="1451100" cy="278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" sz="11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500" b="0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>
            <a:off x="520100" y="1114306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77777"/>
              <a:buFont typeface="Arial"/>
              <a:buNone/>
            </a:pPr>
            <a:r>
              <a:rPr lang="no" b="1"/>
              <a:t>Rådgivere: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77777"/>
              <a:buFont typeface="Arial"/>
              <a:buNone/>
            </a:pPr>
            <a:r>
              <a:rPr lang="no"/>
              <a:t>Cathrine H. Jacobsen (10B, 10C 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ct val="177777"/>
              <a:buNone/>
            </a:pPr>
            <a:r>
              <a:rPr lang="no"/>
              <a:t>Frode Stubseid (10A, 10D og 10E)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77777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6"/>
              <a:buNone/>
            </a:pPr>
            <a:r>
              <a:rPr lang="no" b="1"/>
              <a:t>Helsesykepleier:</a:t>
            </a:r>
            <a:r>
              <a:rPr lang="no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59999"/>
              <a:buNone/>
            </a:pPr>
            <a:r>
              <a:rPr lang="no"/>
              <a:t>Line S. Thøgersen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8106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8106"/>
              <a:buNone/>
            </a:pPr>
            <a:r>
              <a:rPr lang="no" b="1"/>
              <a:t>Miljøveileder:</a:t>
            </a:r>
            <a:r>
              <a:rPr lang="no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59999"/>
              <a:buNone/>
            </a:pPr>
            <a:r>
              <a:rPr lang="no"/>
              <a:t>Svanhild Garvik</a:t>
            </a: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77777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8106"/>
              <a:buNone/>
            </a:pP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77777"/>
              <a:buNone/>
            </a:pP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77777"/>
              <a:buNone/>
            </a:pPr>
            <a:endParaRPr/>
          </a:p>
        </p:txBody>
      </p:sp>
      <p:pic>
        <p:nvPicPr>
          <p:cNvPr id="91" name="Google Shape;91;p16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77390"/>
            <a:ext cx="1882378" cy="531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457200" y="1051425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2323"/>
              <a:buNone/>
            </a:pPr>
            <a:r>
              <a:rPr lang="no"/>
              <a:t>Kontaktlærere og faglærere på 10. trinn: </a:t>
            </a: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2323"/>
              <a:buNone/>
            </a:pP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2323"/>
              <a:buNone/>
            </a:pPr>
            <a:r>
              <a:rPr lang="no"/>
              <a:t>10A: Gro Pernille</a:t>
            </a: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2323"/>
              <a:buNone/>
            </a:pPr>
            <a:r>
              <a:rPr lang="no"/>
              <a:t>10B: Michelle og Kristine</a:t>
            </a: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2323"/>
              <a:buNone/>
            </a:pPr>
            <a:r>
              <a:rPr lang="no"/>
              <a:t>10C: Hilde og Lene</a:t>
            </a: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2323"/>
              <a:buNone/>
            </a:pPr>
            <a:r>
              <a:rPr lang="no"/>
              <a:t>10D: Astrid og Anne Laila</a:t>
            </a: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2323"/>
              <a:buNone/>
            </a:pPr>
            <a:r>
              <a:rPr lang="no"/>
              <a:t>10E: Vivi og Eirik</a:t>
            </a: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2323"/>
              <a:buNone/>
            </a:pP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2323"/>
              <a:buNone/>
            </a:pPr>
            <a:endParaRPr/>
          </a:p>
        </p:txBody>
      </p:sp>
      <p:pic>
        <p:nvPicPr>
          <p:cNvPr id="98" name="Google Shape;98;p17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77390"/>
            <a:ext cx="1882378" cy="53101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 txBox="1"/>
          <p:nvPr/>
        </p:nvSpPr>
        <p:spPr>
          <a:xfrm>
            <a:off x="1115616" y="411510"/>
            <a:ext cx="1451100" cy="278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" sz="11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500" b="0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6" name="Google Shape;106;p18" descr="Teenage schoolboy raising hand to answer during lesson (fra Getty Images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433" y="0"/>
            <a:ext cx="7717135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 descr="Teenage schoolboy raising hand to answer during lesson (fra Getty Images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433" y="0"/>
            <a:ext cx="771713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4" name="Google Shape;114;p19" descr="Colorful hands up in heart shape vector. Love, team, friendship, charity, volunteering, help, community support and social care concept (fra Getty Images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6491" y="0"/>
            <a:ext cx="6211021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 descr="Colorful hands up in heart shape vector. Love, team, friendship, charity, volunteering, help, community support and social care concept (fra Getty Images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6491" y="0"/>
            <a:ext cx="6211021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body" idx="1"/>
          </p:nvPr>
        </p:nvSpPr>
        <p:spPr>
          <a:xfrm>
            <a:off x="581500" y="1724850"/>
            <a:ext cx="8229600" cy="28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325755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ct val="100000"/>
              <a:buChar char="•"/>
            </a:pPr>
            <a:r>
              <a:rPr lang="no" sz="1800"/>
              <a:t>Komme forberedt og presis på skolen.</a:t>
            </a:r>
            <a:endParaRPr sz="1800"/>
          </a:p>
          <a:p>
            <a:pPr marL="457200" lvl="0" indent="-3257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no" sz="1800"/>
              <a:t>Delta aktivt i undervisningen.</a:t>
            </a:r>
            <a:endParaRPr sz="1800"/>
          </a:p>
          <a:p>
            <a:pPr marL="457200" lvl="0" indent="-3257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no" sz="1800"/>
              <a:t>Gjøre skolearbeidet til rett tid og innenfor frister satt av lærer.</a:t>
            </a:r>
            <a:endParaRPr sz="1800"/>
          </a:p>
          <a:p>
            <a:pPr marL="457200" lvl="0" indent="-3257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no" sz="1800"/>
              <a:t>Snakke fint om, til og med, andre. Dette gjelder både fysisk og digitalt</a:t>
            </a:r>
            <a:endParaRPr sz="1800"/>
          </a:p>
          <a:p>
            <a:pPr marL="457200" lvl="0" indent="-3257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no" sz="1800"/>
              <a:t>Behandle de du møter i skolehverdagen med respekt.</a:t>
            </a:r>
            <a:endParaRPr sz="1800"/>
          </a:p>
          <a:p>
            <a:pPr marL="457200" lvl="0" indent="-3257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no" sz="1800"/>
              <a:t>Følge beskjeder fra de voksne på skolen.</a:t>
            </a:r>
            <a:endParaRPr sz="1800"/>
          </a:p>
          <a:p>
            <a:pPr marL="457200" lvl="0" indent="-3257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no" sz="1800"/>
              <a:t>Bare bruke mobiltelefonen når det er avtalt med lærer.</a:t>
            </a:r>
            <a:endParaRPr sz="1800"/>
          </a:p>
          <a:p>
            <a:pPr marL="457200" lvl="0" indent="-3257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no" sz="1800"/>
              <a:t>Bare ta eller dele bilder, film eller lydopptak når du har fått lov til dette.</a:t>
            </a:r>
            <a:endParaRPr sz="1800"/>
          </a:p>
          <a:p>
            <a:pPr marL="457200" lvl="0" indent="0" algn="l" rtl="0">
              <a:lnSpc>
                <a:spcPct val="150000"/>
              </a:lnSpc>
              <a:spcBef>
                <a:spcPts val="592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  <p:pic>
        <p:nvPicPr>
          <p:cNvPr id="122" name="Google Shape;122;p20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77390"/>
            <a:ext cx="1882378" cy="53101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 txBox="1"/>
          <p:nvPr/>
        </p:nvSpPr>
        <p:spPr>
          <a:xfrm>
            <a:off x="1115616" y="411510"/>
            <a:ext cx="1451100" cy="278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" sz="10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b="0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0"/>
          <p:cNvSpPr txBox="1"/>
          <p:nvPr/>
        </p:nvSpPr>
        <p:spPr>
          <a:xfrm>
            <a:off x="778850" y="815663"/>
            <a:ext cx="64002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no" sz="32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Forventninger til elevene:</a:t>
            </a:r>
            <a:endParaRPr sz="3200" b="1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o" sz="18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Elevene skal vise alminnelig god orden og oppførsel</a:t>
            </a:r>
            <a:endParaRPr sz="1800" b="1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>
            <a:spLocks noGrp="1"/>
          </p:cNvSpPr>
          <p:nvPr>
            <p:ph type="title"/>
          </p:nvPr>
        </p:nvSpPr>
        <p:spPr>
          <a:xfrm>
            <a:off x="311700" y="437250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o" sz="3840"/>
              <a:t>FAU</a:t>
            </a:r>
            <a:endParaRPr sz="3840"/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1"/>
          </p:nvPr>
        </p:nvSpPr>
        <p:spPr>
          <a:xfrm>
            <a:off x="384550" y="913100"/>
            <a:ext cx="8520600" cy="39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40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31925"/>
              <a:buNone/>
            </a:pPr>
            <a:endParaRPr sz="5638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31925"/>
              <a:buNone/>
            </a:pPr>
            <a:r>
              <a:rPr lang="no" sz="5638"/>
              <a:t>Saker til FAU kan meldes på epost: </a:t>
            </a:r>
            <a:endParaRPr sz="5638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31925"/>
              <a:buNone/>
            </a:pPr>
            <a:r>
              <a:rPr lang="no" sz="5638" u="sng">
                <a:solidFill>
                  <a:schemeClr val="hlink"/>
                </a:solidFill>
                <a:hlinkClick r:id="rId3"/>
              </a:rPr>
              <a:t>fau.raskole@gmail.com</a:t>
            </a:r>
            <a:endParaRPr sz="5638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51661"/>
              <a:buNone/>
            </a:pPr>
            <a:endParaRPr sz="3484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51661"/>
              <a:buNone/>
            </a:pPr>
            <a:endParaRPr sz="3484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22222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1561"/>
              <a:buFont typeface="Arial"/>
              <a:buNone/>
            </a:pPr>
            <a:r>
              <a:rPr lang="no" sz="9624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Natteravnene</a:t>
            </a:r>
            <a:endParaRPr sz="7824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15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415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"/>
              <a:buFont typeface="Arial"/>
              <a:buNone/>
            </a:pPr>
            <a:r>
              <a:rPr lang="no" sz="62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natteravneneraadal@gmail.com</a:t>
            </a:r>
            <a:endParaRPr sz="12215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00000"/>
              <a:buNone/>
            </a:pPr>
            <a:endParaRPr/>
          </a:p>
        </p:txBody>
      </p:sp>
      <p:pic>
        <p:nvPicPr>
          <p:cNvPr id="131" name="Google Shape;131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45725" y="3411350"/>
            <a:ext cx="1886576" cy="1419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Info fra Rådgiver</a:t>
            </a:r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45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o" sz="5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UDV-timene:</a:t>
            </a:r>
            <a:endParaRPr sz="5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lang="no" sz="5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elevene vil bli kjent med de ulike studiemulighetene</a:t>
            </a:r>
            <a:endParaRPr sz="5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lang="no" sz="5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gjennomgang av søkeportalen (vigo)</a:t>
            </a:r>
            <a:endParaRPr sz="5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lang="no" sz="5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jobbe med utdanningsprogrammene og aktuelle yrker</a:t>
            </a:r>
            <a:endParaRPr sz="5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o" sz="5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Elevsamtaler</a:t>
            </a:r>
            <a:br>
              <a:rPr lang="no" sz="5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o" sz="5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Alle elevene vil bli kalt inn til samtale med rådgiver angående søknad til videregående. Foresatte kan også ta kontakt ved behov</a:t>
            </a:r>
            <a:endParaRPr sz="5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o" sz="5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Foreldremøte</a:t>
            </a:r>
            <a:br>
              <a:rPr lang="no" sz="5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o" sz="5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Januar - foreldremøte med informasjon om ulike valgmuligheter, info om søknadsprosessen osv.</a:t>
            </a:r>
            <a:endParaRPr sz="5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o" sz="5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Besøk fra vgs</a:t>
            </a:r>
            <a:br>
              <a:rPr lang="no" sz="5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o" sz="5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januar/februar inviterer vi videregående skole nærområdet til Rå skole.  </a:t>
            </a:r>
            <a:br>
              <a:rPr lang="no" sz="5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o" sz="5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 om påmelding kommer senere.</a:t>
            </a:r>
            <a:endParaRPr sz="5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5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5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5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00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00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8" name="Google Shape;13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1650" y="351125"/>
            <a:ext cx="2037225" cy="80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8600" y="1152425"/>
            <a:ext cx="1805775" cy="86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1030</Words>
  <Application>Microsoft Office PowerPoint</Application>
  <PresentationFormat>Skjermfremvisning (16:9)</PresentationFormat>
  <Paragraphs>152</Paragraphs>
  <Slides>15</Slides>
  <Notes>15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0" baseType="lpstr">
      <vt:lpstr>Arial</vt:lpstr>
      <vt:lpstr>Calibri</vt:lpstr>
      <vt:lpstr>PT Sans Narrow</vt:lpstr>
      <vt:lpstr>Open Sans</vt:lpstr>
      <vt:lpstr>Tropic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FAU</vt:lpstr>
      <vt:lpstr>Info fra Rådgiver</vt:lpstr>
      <vt:lpstr>Info fra Rådgiver fortsetter</vt:lpstr>
      <vt:lpstr>Eksamen</vt:lpstr>
      <vt:lpstr>Andre viktige datoer: </vt:lpstr>
      <vt:lpstr>Behov for tilrettelegging på eksamen:</vt:lpstr>
      <vt:lpstr>Skolehelsetjenesten på 10. trinn</vt:lpstr>
      <vt:lpstr>Klassevise møter på flg. rom: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Ingebrigtsen, Marianne</dc:creator>
  <cp:lastModifiedBy>Ingebrigtsen, Marianne</cp:lastModifiedBy>
  <cp:revision>1</cp:revision>
  <dcterms:modified xsi:type="dcterms:W3CDTF">2025-09-16T08:48:12Z</dcterms:modified>
</cp:coreProperties>
</file>