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6" r:id="rId5"/>
    <p:sldId id="257" r:id="rId6"/>
  </p:sldIdLst>
  <p:sldSz cx="9906000" cy="6858000" type="A4"/>
  <p:notesSz cx="6724650" cy="97742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8" roundtripDataSignature="AMtx7mie45RpEFv9xiaFwY/hbLp2R2Rm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7A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944323-ECAB-B0FC-7823-3AEED2434AA8}" v="134" dt="2025-09-17T05:43:52.344"/>
    <p1510:client id="{1F3089B9-C6A9-A1A0-56F6-FC52DE1937BD}" v="138" dt="2025-09-16T05:41:50.911"/>
    <p1510:client id="{55B08CE1-230F-121D-5693-9A8D5262AA45}" v="2784" dt="2025-09-17T13:21:51.455"/>
  </p1510:revLst>
</p1510:revInfo>
</file>

<file path=ppt/tableStyles.xml><?xml version="1.0" encoding="utf-8"?>
<a:tblStyleLst xmlns:a="http://schemas.openxmlformats.org/drawingml/2006/main" def="{CA444385-0DCD-4A8F-BB13-186B9835C060}">
  <a:tblStyle styleId="{CA444385-0DCD-4A8F-BB13-186B9835C06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1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914015" cy="490409"/>
          </a:xfrm>
          <a:prstGeom prst="rect">
            <a:avLst/>
          </a:prstGeom>
          <a:noFill/>
          <a:ln>
            <a:noFill/>
          </a:ln>
        </p:spPr>
        <p:txBody>
          <a:bodyPr spcFirstLastPara="1" wrap="square" lIns="94261" tIns="47118" rIns="94261" bIns="47118"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09079" y="0"/>
            <a:ext cx="2914015" cy="490409"/>
          </a:xfrm>
          <a:prstGeom prst="rect">
            <a:avLst/>
          </a:prstGeom>
          <a:noFill/>
          <a:ln>
            <a:noFill/>
          </a:ln>
        </p:spPr>
        <p:txBody>
          <a:bodyPr spcFirstLastPara="1" wrap="square" lIns="94261" tIns="47118" rIns="94261" bIns="47118"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81075" y="1222375"/>
            <a:ext cx="4762500"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2465" y="4703852"/>
            <a:ext cx="5379720" cy="3848606"/>
          </a:xfrm>
          <a:prstGeom prst="rect">
            <a:avLst/>
          </a:prstGeom>
          <a:noFill/>
          <a:ln>
            <a:noFill/>
          </a:ln>
        </p:spPr>
        <p:txBody>
          <a:bodyPr spcFirstLastPara="1" wrap="square" lIns="94261" tIns="47118" rIns="94261" bIns="47118"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283830"/>
            <a:ext cx="2914015" cy="490409"/>
          </a:xfrm>
          <a:prstGeom prst="rect">
            <a:avLst/>
          </a:prstGeom>
          <a:noFill/>
          <a:ln>
            <a:noFill/>
          </a:ln>
        </p:spPr>
        <p:txBody>
          <a:bodyPr spcFirstLastPara="1" wrap="square" lIns="94261" tIns="47118" rIns="94261" bIns="47118"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09079" y="9283830"/>
            <a:ext cx="2914015" cy="490409"/>
          </a:xfrm>
          <a:prstGeom prst="rect">
            <a:avLst/>
          </a:prstGeom>
          <a:noFill/>
          <a:ln>
            <a:noFill/>
          </a:ln>
        </p:spPr>
        <p:txBody>
          <a:bodyPr spcFirstLastPara="1" wrap="square" lIns="94261" tIns="47118" rIns="94261" bIns="47118" anchor="b" anchorCtr="0">
            <a:noAutofit/>
          </a:bodyPr>
          <a:lstStyle/>
          <a:p>
            <a:pPr algn="r"/>
            <a:fld id="{00000000-1234-1234-1234-123412341234}" type="slidenum">
              <a:rPr lang="no-NO" sz="1200" smtClean="0">
                <a:solidFill>
                  <a:schemeClr val="dk1"/>
                </a:solidFill>
                <a:latin typeface="Calibri"/>
                <a:ea typeface="Calibri"/>
                <a:cs typeface="Calibri"/>
                <a:sym typeface="Calibri"/>
              </a:rPr>
              <a:pPr algn="r"/>
              <a:t>‹#›</a:t>
            </a:fld>
            <a:endParaRPr lang="no-NO"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2465" y="4642763"/>
            <a:ext cx="5379720" cy="4398407"/>
          </a:xfrm>
          <a:prstGeom prst="rect">
            <a:avLst/>
          </a:prstGeom>
          <a:noFill/>
          <a:ln>
            <a:noFill/>
          </a:ln>
        </p:spPr>
        <p:txBody>
          <a:bodyPr spcFirstLastPara="1" wrap="square" lIns="94261" tIns="94261" rIns="94261" bIns="94261" anchor="t" anchorCtr="0">
            <a:noAutofit/>
          </a:bodyPr>
          <a:lstStyle/>
          <a:p>
            <a:pPr marL="0" indent="0">
              <a:buClr>
                <a:schemeClr val="dk1"/>
              </a:buClr>
              <a:buSzPts val="1100"/>
            </a:pPr>
            <a:endParaRPr/>
          </a:p>
        </p:txBody>
      </p:sp>
      <p:sp>
        <p:nvSpPr>
          <p:cNvPr id="86" name="Google Shape;86;p1:notes"/>
          <p:cNvSpPr>
            <a:spLocks noGrp="1" noRot="1" noChangeAspect="1"/>
          </p:cNvSpPr>
          <p:nvPr>
            <p:ph type="sldImg" idx="2"/>
          </p:nvPr>
        </p:nvSpPr>
        <p:spPr>
          <a:xfrm>
            <a:off x="715963" y="733425"/>
            <a:ext cx="5292725"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72465" y="4642763"/>
            <a:ext cx="5379720" cy="4398407"/>
          </a:xfrm>
          <a:prstGeom prst="rect">
            <a:avLst/>
          </a:prstGeom>
          <a:noFill/>
          <a:ln>
            <a:noFill/>
          </a:ln>
        </p:spPr>
        <p:txBody>
          <a:bodyPr spcFirstLastPara="1" wrap="square" lIns="94261" tIns="94261" rIns="94261" bIns="94261" anchor="t" anchorCtr="0">
            <a:noAutofit/>
          </a:bodyPr>
          <a:lstStyle/>
          <a:p>
            <a:pPr marL="0" indent="0">
              <a:buClr>
                <a:schemeClr val="dk1"/>
              </a:buClr>
              <a:buSzPts val="1100"/>
            </a:pPr>
            <a:endParaRPr/>
          </a:p>
        </p:txBody>
      </p:sp>
      <p:sp>
        <p:nvSpPr>
          <p:cNvPr id="102" name="Google Shape;102;p2:notes"/>
          <p:cNvSpPr>
            <a:spLocks noGrp="1" noRot="1" noChangeAspect="1"/>
          </p:cNvSpPr>
          <p:nvPr>
            <p:ph type="sldImg" idx="2"/>
          </p:nvPr>
        </p:nvSpPr>
        <p:spPr>
          <a:xfrm>
            <a:off x="715963" y="733425"/>
            <a:ext cx="5292725"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tellysbil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oddrett teks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drett tittel og teks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5251054" y="2203054"/>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917179" y="128984"/>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omt" type="blank">
  <p:cSld name="BLANK">
    <p:spTree>
      <p:nvGrpSpPr>
        <p:cNvPr id="1" name="Shape 21"/>
        <p:cNvGrpSpPr/>
        <p:nvPr/>
      </p:nvGrpSpPr>
      <p:grpSpPr>
        <a:xfrm>
          <a:off x="0" y="0"/>
          <a:ext cx="0" cy="0"/>
          <a:chOff x="0" y="0"/>
          <a:chExt cx="0" cy="0"/>
        </a:xfrm>
      </p:grpSpPr>
      <p:sp>
        <p:nvSpPr>
          <p:cNvPr id="22" name="Google Shape;22;p5"/>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5"/>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5"/>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tel og innhold" type="obj">
  <p:cSld name="OBJECT">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6"/>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6"/>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loverskrift" type="secHead">
  <p:cSld name="SECTION_HEADER">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675879"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body" idx="1"/>
          </p:nvPr>
        </p:nvSpPr>
        <p:spPr>
          <a:xfrm>
            <a:off x="675879" y="4589465"/>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7"/>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7"/>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 innholdsdeler" type="twoObj">
  <p:cSld name="TWO_OBJECTS">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8"/>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8"/>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ammenligning" type="twoTxTwoObj">
  <p:cSld name="TWO_OBJECTS_WITH_TEXT">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68232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682329"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9"/>
          <p:cNvSpPr txBox="1">
            <a:spLocks noGrp="1"/>
          </p:cNvSpPr>
          <p:nvPr>
            <p:ph type="body" idx="2"/>
          </p:nvPr>
        </p:nvSpPr>
        <p:spPr>
          <a:xfrm>
            <a:off x="682329"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re tittel" type="titleOnly">
  <p:cSld name="TITLE_ONLY">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nhold med tekst"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4211340" y="987427"/>
            <a:ext cx="5014913"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1"/>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e med tekst"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4211340" y="987427"/>
            <a:ext cx="5014913" cy="4873625"/>
          </a:xfrm>
          <a:prstGeom prst="rect">
            <a:avLst/>
          </a:prstGeom>
          <a:noFill/>
          <a:ln>
            <a:noFill/>
          </a:ln>
        </p:spPr>
      </p:sp>
      <p:sp>
        <p:nvSpPr>
          <p:cNvPr id="68" name="Google Shape;68;p12"/>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2"/>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o-NO"/>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mailto:feidebrukernavn@bergensskolen.no" TargetMode="External"/><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mailto:fauhordvikskole@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88" name="Google Shape;88;p1"/>
          <p:cNvGrpSpPr/>
          <p:nvPr/>
        </p:nvGrpSpPr>
        <p:grpSpPr>
          <a:xfrm>
            <a:off x="209550" y="123825"/>
            <a:ext cx="9486900" cy="310754"/>
            <a:chOff x="209550" y="123825"/>
            <a:chExt cx="9486900" cy="310754"/>
          </a:xfrm>
        </p:grpSpPr>
        <p:sp>
          <p:nvSpPr>
            <p:cNvPr id="89" name="Google Shape;89;p1"/>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90" name="Google Shape;90;p1"/>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sp>
        <p:nvSpPr>
          <p:cNvPr id="91" name="Google Shape;91;p1"/>
          <p:cNvSpPr/>
          <p:nvPr/>
        </p:nvSpPr>
        <p:spPr>
          <a:xfrm>
            <a:off x="95250" y="523875"/>
            <a:ext cx="9715500" cy="1162050"/>
          </a:xfrm>
          <a:prstGeom prst="roundRect">
            <a:avLst>
              <a:gd name="adj" fmla="val 16667"/>
            </a:avLst>
          </a:prstGeom>
          <a:solidFill>
            <a:srgbClr val="BF7A5C"/>
          </a:solidFill>
          <a:ln w="9525" cap="flat" cmpd="sng">
            <a:solidFill>
              <a:srgbClr val="A64D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no-NO" sz="4000" b="0" i="0" u="none" strike="noStrike" cap="none" dirty="0">
                <a:solidFill>
                  <a:schemeClr val="dk1"/>
                </a:solidFill>
                <a:latin typeface="Arial"/>
                <a:ea typeface="Arial"/>
                <a:cs typeface="Arial"/>
                <a:sym typeface="Arial"/>
              </a:rPr>
              <a:t>UKEPLAN FOR </a:t>
            </a:r>
            <a:r>
              <a:rPr lang="nb-NO" sz="4000" b="0" i="0" u="none" strike="noStrike" cap="none" dirty="0">
                <a:solidFill>
                  <a:schemeClr val="dk1"/>
                </a:solidFill>
                <a:latin typeface="Arial"/>
                <a:ea typeface="Arial"/>
                <a:cs typeface="Arial"/>
                <a:sym typeface="Arial"/>
              </a:rPr>
              <a:t>3</a:t>
            </a:r>
            <a:r>
              <a:rPr lang="no-NO" sz="4000" b="0" i="0" u="none" strike="noStrike" cap="none" dirty="0">
                <a:solidFill>
                  <a:schemeClr val="dk1"/>
                </a:solidFill>
                <a:latin typeface="Arial"/>
                <a:ea typeface="Arial"/>
                <a:cs typeface="Arial"/>
                <a:sym typeface="Arial"/>
              </a:rPr>
              <a:t>.TRINN</a:t>
            </a:r>
            <a:endParaRPr sz="14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no-NO" sz="2400" b="0" i="0" u="none" strike="noStrike" cap="none" dirty="0">
                <a:solidFill>
                  <a:schemeClr val="dk1"/>
                </a:solidFill>
                <a:latin typeface="Arial"/>
                <a:ea typeface="Arial"/>
                <a:cs typeface="Arial"/>
                <a:sym typeface="Arial"/>
              </a:rPr>
              <a:t>Uke </a:t>
            </a:r>
            <a:r>
              <a:rPr lang="no-NO" sz="2400" dirty="0">
                <a:solidFill>
                  <a:schemeClr val="dk1"/>
                </a:solidFill>
              </a:rPr>
              <a:t>39</a:t>
            </a:r>
            <a:endParaRPr sz="1400" b="0" i="0" u="none" strike="noStrike" cap="none" dirty="0">
              <a:solidFill>
                <a:schemeClr val="dk1"/>
              </a:solidFill>
              <a:latin typeface="Arial"/>
              <a:ea typeface="Arial"/>
              <a:cs typeface="Arial"/>
              <a:sym typeface="Arial"/>
            </a:endParaRPr>
          </a:p>
        </p:txBody>
      </p:sp>
      <p:graphicFrame>
        <p:nvGraphicFramePr>
          <p:cNvPr id="92" name="Google Shape;92;p1"/>
          <p:cNvGraphicFramePr/>
          <p:nvPr>
            <p:extLst>
              <p:ext uri="{D42A27DB-BD31-4B8C-83A1-F6EECF244321}">
                <p14:modId xmlns:p14="http://schemas.microsoft.com/office/powerpoint/2010/main" val="3331359063"/>
              </p:ext>
            </p:extLst>
          </p:nvPr>
        </p:nvGraphicFramePr>
        <p:xfrm>
          <a:off x="96487" y="4993481"/>
          <a:ext cx="9715500" cy="2039224"/>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8096250">
                  <a:extLst>
                    <a:ext uri="{9D8B030D-6E8A-4147-A177-3AD203B41FA5}">
                      <a16:colId xmlns:a16="http://schemas.microsoft.com/office/drawing/2014/main" val="20001"/>
                    </a:ext>
                  </a:extLst>
                </a:gridCol>
              </a:tblGrid>
              <a:tr h="303384">
                <a:tc>
                  <a:txBody>
                    <a:bodyPr/>
                    <a:lstStyle/>
                    <a:p>
                      <a:pPr marL="0" marR="0" lvl="0" indent="0" algn="ctr" rtl="0">
                        <a:lnSpc>
                          <a:spcPct val="100000"/>
                        </a:lnSpc>
                        <a:spcBef>
                          <a:spcPts val="0"/>
                        </a:spcBef>
                        <a:spcAft>
                          <a:spcPts val="0"/>
                        </a:spcAft>
                        <a:buClr>
                          <a:srgbClr val="000000"/>
                        </a:buClr>
                        <a:buSzPts val="1600"/>
                        <a:buFont typeface="Arial"/>
                        <a:buNone/>
                      </a:pPr>
                      <a:r>
                        <a:rPr lang="no-NO" sz="1500" u="none" strike="noStrike" cap="none" err="1">
                          <a:latin typeface="Arial"/>
                          <a:ea typeface="Arial"/>
                          <a:cs typeface="Arial"/>
                          <a:sym typeface="Arial"/>
                        </a:rPr>
                        <a:t>Ukelekse</a:t>
                      </a:r>
                      <a:endParaRPr sz="1300" u="none" strike="noStrike" cap="none" err="1"/>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F7A5C"/>
                    </a:solidFill>
                  </a:tcPr>
                </a:tc>
                <a:tc>
                  <a:txBody>
                    <a:bodyPr/>
                    <a:lstStyle/>
                    <a:p>
                      <a:pPr marL="0" marR="0" lvl="0" indent="0" algn="l" rtl="0">
                        <a:lnSpc>
                          <a:spcPct val="100000"/>
                        </a:lnSpc>
                        <a:spcBef>
                          <a:spcPts val="0"/>
                        </a:spcBef>
                        <a:spcAft>
                          <a:spcPts val="0"/>
                        </a:spcAft>
                        <a:buClr>
                          <a:srgbClr val="000000"/>
                        </a:buClr>
                        <a:buSzPts val="1600"/>
                        <a:buFont typeface="Arial"/>
                        <a:buNone/>
                      </a:pPr>
                      <a:endParaRPr sz="1500" u="none" strike="noStrike" cap="none">
                        <a:latin typeface="Arial"/>
                        <a:ea typeface="Arial"/>
                        <a:cs typeface="Arial"/>
                        <a:sym typeface="Arial"/>
                      </a:endParaRPr>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F7A5C"/>
                    </a:solidFill>
                  </a:tcPr>
                </a:tc>
                <a:extLst>
                  <a:ext uri="{0D108BD9-81ED-4DB2-BD59-A6C34878D82A}">
                    <a16:rowId xmlns:a16="http://schemas.microsoft.com/office/drawing/2014/main" val="10000"/>
                  </a:ext>
                </a:extLst>
              </a:tr>
              <a:tr h="1719174">
                <a:tc>
                  <a:txBody>
                    <a:bodyPr/>
                    <a:lstStyle/>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nb-NO" sz="1600" u="none" strike="noStrike" cap="none" dirty="0">
                          <a:latin typeface="Calibri"/>
                          <a:ea typeface="Calibri"/>
                          <a:cs typeface="Calibri"/>
                        </a:rPr>
                        <a:t>Ukens lekse: </a:t>
                      </a:r>
                    </a:p>
                    <a:p>
                      <a:pPr marL="0" marR="0" lvl="0" indent="0" algn="l">
                        <a:lnSpc>
                          <a:spcPct val="100000"/>
                        </a:lnSpc>
                        <a:spcBef>
                          <a:spcPts val="0"/>
                        </a:spcBef>
                        <a:spcAft>
                          <a:spcPts val="0"/>
                        </a:spcAft>
                        <a:buSzPts val="1400"/>
                        <a:buFont typeface="Arial"/>
                        <a:buNone/>
                      </a:pPr>
                      <a:r>
                        <a:rPr lang="nb-NO" sz="1600" u="none" strike="noStrike" cap="none">
                          <a:latin typeface="Calibri"/>
                          <a:ea typeface="Calibri"/>
                          <a:cs typeface="Calibri"/>
                        </a:rPr>
                        <a:t>Lese første del av eventyret, Pannekaken. </a:t>
                      </a:r>
                      <a:endParaRPr lang="nb-NO" sz="1600" u="none" strike="noStrike" cap="none" dirty="0">
                        <a:latin typeface="Calibri"/>
                        <a:ea typeface="Calibri"/>
                        <a:cs typeface="Calibri"/>
                      </a:endParaRPr>
                    </a:p>
                    <a:p>
                      <a:pPr marL="0" marR="0" lvl="0" indent="0" algn="l">
                        <a:lnSpc>
                          <a:spcPct val="100000"/>
                        </a:lnSpc>
                        <a:spcBef>
                          <a:spcPts val="0"/>
                        </a:spcBef>
                        <a:spcAft>
                          <a:spcPts val="0"/>
                        </a:spcAft>
                        <a:buSzPts val="1400"/>
                        <a:buFont typeface="Arial"/>
                        <a:buNone/>
                      </a:pPr>
                      <a:r>
                        <a:rPr lang="nb-NO" sz="1600" u="none" strike="noStrike" cap="none">
                          <a:latin typeface="Calibri"/>
                          <a:ea typeface="Calibri"/>
                          <a:cs typeface="Calibri"/>
                        </a:rPr>
                        <a:t>Dette blir siste uken med hemmelig matte ord. Klarer du å finne</a:t>
                      </a:r>
                      <a:endParaRPr lang="nb-NO" sz="1600" u="none" strike="noStrike" cap="none" dirty="0">
                        <a:latin typeface="Calibri"/>
                        <a:ea typeface="Calibri"/>
                        <a:cs typeface="Calibri"/>
                      </a:endParaRPr>
                    </a:p>
                    <a:p>
                      <a:pPr marL="0" marR="0" lvl="0" indent="0" algn="l">
                        <a:lnSpc>
                          <a:spcPct val="100000"/>
                        </a:lnSpc>
                        <a:spcBef>
                          <a:spcPts val="0"/>
                        </a:spcBef>
                        <a:spcAft>
                          <a:spcPts val="0"/>
                        </a:spcAft>
                        <a:buSzPts val="1400"/>
                        <a:buFont typeface="Arial"/>
                        <a:buNone/>
                      </a:pPr>
                      <a:r>
                        <a:rPr lang="nb-NO" sz="1600" u="none" strike="noStrike" cap="none">
                          <a:latin typeface="Calibri"/>
                          <a:ea typeface="Calibri"/>
                          <a:cs typeface="Calibri"/>
                        </a:rPr>
                        <a:t>ut hvilket ord det er?  </a:t>
                      </a:r>
                    </a:p>
                    <a:p>
                      <a:pPr marL="0" marR="0" lvl="0" indent="0" algn="l">
                        <a:lnSpc>
                          <a:spcPct val="100000"/>
                        </a:lnSpc>
                        <a:spcBef>
                          <a:spcPts val="0"/>
                        </a:spcBef>
                        <a:spcAft>
                          <a:spcPts val="0"/>
                        </a:spcAft>
                        <a:buSzPts val="1400"/>
                        <a:buFont typeface="Arial"/>
                        <a:buNone/>
                      </a:pPr>
                      <a:r>
                        <a:rPr lang="nb-NO" sz="1600" u="none" strike="noStrike" cap="none" dirty="0">
                          <a:latin typeface="Calibri"/>
                          <a:ea typeface="Calibri"/>
                          <a:cs typeface="Calibri"/>
                        </a:rPr>
                        <a:t>Husk at denne grønne mappen skal leveres inn på torsdag. </a:t>
                      </a:r>
                    </a:p>
                    <a:p>
                      <a:pPr marL="0" marR="0" lvl="0" indent="0" algn="l" rtl="0">
                        <a:lnSpc>
                          <a:spcPct val="100000"/>
                        </a:lnSpc>
                        <a:spcBef>
                          <a:spcPts val="0"/>
                        </a:spcBef>
                        <a:spcAft>
                          <a:spcPts val="0"/>
                        </a:spcAft>
                        <a:buClr>
                          <a:srgbClr val="000000"/>
                        </a:buClr>
                        <a:buSzPts val="1400"/>
                        <a:buFont typeface="Arial"/>
                        <a:buNone/>
                      </a:pPr>
                      <a:endParaRPr lang="en-US" sz="1600" u="none" strike="noStrike" cap="none">
                        <a:latin typeface="Calibri" panose="020F0502020204030204" pitchFamily="34" charset="0"/>
                        <a:ea typeface="Calibri" panose="020F0502020204030204" pitchFamily="34" charset="0"/>
                        <a:cs typeface="Calibri" panose="020F0502020204030204" pitchFamily="34" charset="0"/>
                      </a:endParaRPr>
                    </a:p>
                  </a:txBody>
                  <a:tcPr marL="91450" marR="91450" marT="45725" marB="457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93" name="Google Shape;93;p1"/>
          <p:cNvPicPr preferRelativeResize="0"/>
          <p:nvPr/>
        </p:nvPicPr>
        <p:blipFill rotWithShape="1">
          <a:blip r:embed="rId3">
            <a:alphaModFix/>
          </a:blip>
          <a:srcRect/>
          <a:stretch/>
        </p:blipFill>
        <p:spPr>
          <a:xfrm>
            <a:off x="8354166" y="683869"/>
            <a:ext cx="1342284" cy="842062"/>
          </a:xfrm>
          <a:prstGeom prst="roundRect">
            <a:avLst>
              <a:gd name="adj" fmla="val 16667"/>
            </a:avLst>
          </a:prstGeom>
          <a:noFill/>
          <a:ln>
            <a:noFill/>
          </a:ln>
          <a:effectLst>
            <a:outerShdw blurRad="76200" dist="38100" dir="7800000" algn="tl" rotWithShape="0">
              <a:srgbClr val="000000">
                <a:alpha val="40000"/>
              </a:srgbClr>
            </a:outerShdw>
          </a:effectLst>
        </p:spPr>
      </p:pic>
      <p:graphicFrame>
        <p:nvGraphicFramePr>
          <p:cNvPr id="95" name="Google Shape;95;p1"/>
          <p:cNvGraphicFramePr/>
          <p:nvPr>
            <p:extLst>
              <p:ext uri="{D42A27DB-BD31-4B8C-83A1-F6EECF244321}">
                <p14:modId xmlns:p14="http://schemas.microsoft.com/office/powerpoint/2010/main" val="4284186114"/>
              </p:ext>
            </p:extLst>
          </p:nvPr>
        </p:nvGraphicFramePr>
        <p:xfrm>
          <a:off x="95250" y="1845919"/>
          <a:ext cx="9715500" cy="3121029"/>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1619250">
                  <a:extLst>
                    <a:ext uri="{9D8B030D-6E8A-4147-A177-3AD203B41FA5}">
                      <a16:colId xmlns:a16="http://schemas.microsoft.com/office/drawing/2014/main" val="20001"/>
                    </a:ext>
                  </a:extLst>
                </a:gridCol>
                <a:gridCol w="1619250">
                  <a:extLst>
                    <a:ext uri="{9D8B030D-6E8A-4147-A177-3AD203B41FA5}">
                      <a16:colId xmlns:a16="http://schemas.microsoft.com/office/drawing/2014/main" val="20002"/>
                    </a:ext>
                  </a:extLst>
                </a:gridCol>
                <a:gridCol w="1619250">
                  <a:extLst>
                    <a:ext uri="{9D8B030D-6E8A-4147-A177-3AD203B41FA5}">
                      <a16:colId xmlns:a16="http://schemas.microsoft.com/office/drawing/2014/main" val="20003"/>
                    </a:ext>
                  </a:extLst>
                </a:gridCol>
                <a:gridCol w="1619250">
                  <a:extLst>
                    <a:ext uri="{9D8B030D-6E8A-4147-A177-3AD203B41FA5}">
                      <a16:colId xmlns:a16="http://schemas.microsoft.com/office/drawing/2014/main" val="20004"/>
                    </a:ext>
                  </a:extLst>
                </a:gridCol>
                <a:gridCol w="1619250">
                  <a:extLst>
                    <a:ext uri="{9D8B030D-6E8A-4147-A177-3AD203B41FA5}">
                      <a16:colId xmlns:a16="http://schemas.microsoft.com/office/drawing/2014/main" val="20005"/>
                    </a:ext>
                  </a:extLst>
                </a:gridCol>
              </a:tblGrid>
              <a:tr h="597645">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PÅ SKOLEN</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MANDAG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TIRSDAG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ONSDAG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TORSDAG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FREDAG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0DED0"/>
                    </a:solidFill>
                  </a:tcPr>
                </a:tc>
                <a:extLst>
                  <a:ext uri="{0D108BD9-81ED-4DB2-BD59-A6C34878D82A}">
                    <a16:rowId xmlns:a16="http://schemas.microsoft.com/office/drawing/2014/main" val="10000"/>
                  </a:ext>
                </a:extLst>
              </a:tr>
              <a:tr h="1606995">
                <a:tc>
                  <a:txBody>
                    <a:bodyPr/>
                    <a:lstStyle/>
                    <a:p>
                      <a:pPr marL="0" lvl="0" indent="0" algn="l" rtl="0">
                        <a:lnSpc>
                          <a:spcPct val="115000"/>
                        </a:lnSpc>
                        <a:spcBef>
                          <a:spcPts val="0"/>
                        </a:spcBef>
                        <a:spcAft>
                          <a:spcPts val="0"/>
                        </a:spcAft>
                        <a:buNone/>
                      </a:pPr>
                      <a:r>
                        <a:rPr lang="no-NO">
                          <a:latin typeface="Calibri"/>
                          <a:ea typeface="Calibri"/>
                          <a:cs typeface="Calibri"/>
                          <a:sym typeface="Calibri"/>
                        </a:rPr>
                        <a:t>Tema: </a:t>
                      </a:r>
                      <a:r>
                        <a:rPr lang="no-NO">
                          <a:latin typeface="Calibri"/>
                          <a:ea typeface="Calibri"/>
                          <a:cs typeface="Calibri"/>
                        </a:rPr>
                        <a:t>Eventyr </a:t>
                      </a:r>
                      <a:r>
                        <a:rPr lang="no-NO" err="1">
                          <a:latin typeface="Calibri"/>
                          <a:ea typeface="Calibri"/>
                          <a:cs typeface="Calibri"/>
                        </a:rPr>
                        <a:t>og</a:t>
                      </a:r>
                      <a:r>
                        <a:rPr lang="no-NO">
                          <a:latin typeface="Calibri"/>
                          <a:ea typeface="Calibri"/>
                          <a:cs typeface="Calibri"/>
                        </a:rPr>
                        <a:t> </a:t>
                      </a:r>
                      <a:r>
                        <a:rPr lang="no-NO" err="1">
                          <a:latin typeface="Calibri"/>
                          <a:ea typeface="Calibri"/>
                          <a:cs typeface="Calibri"/>
                        </a:rPr>
                        <a:t>høst</a:t>
                      </a:r>
                      <a:r>
                        <a:rPr lang="no-NO">
                          <a:latin typeface="Calibri"/>
                          <a:ea typeface="Calibri"/>
                          <a:cs typeface="Calibri"/>
                        </a:rPr>
                        <a:t> </a:t>
                      </a:r>
                      <a:endParaRPr err="1">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r>
                        <a:rPr lang="en-US" b="1">
                          <a:latin typeface="Calibri"/>
                          <a:ea typeface="Calibri"/>
                          <a:cs typeface="Calibri"/>
                        </a:rPr>
                        <a:t> </a:t>
                      </a:r>
                    </a:p>
                    <a:p>
                      <a:pPr marL="0" lvl="0" indent="0" algn="l">
                        <a:lnSpc>
                          <a:spcPct val="114999"/>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endParaRPr lang="en-US" b="1">
                        <a:latin typeface="Calibri"/>
                        <a:ea typeface="Calibri"/>
                        <a:cs typeface="Calibri"/>
                      </a:endParaRPr>
                    </a:p>
                    <a:p>
                      <a:pPr marL="0" lvl="0" indent="0" algn="l">
                        <a:lnSpc>
                          <a:spcPct val="114999"/>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endParaRPr lang="en-US" b="1">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b="1">
                          <a:latin typeface="Calibri"/>
                          <a:ea typeface="Calibri"/>
                          <a:cs typeface="Calibri"/>
                        </a:rPr>
                        <a:t>Stasjoner</a:t>
                      </a:r>
                    </a:p>
                    <a:p>
                      <a:pPr marL="0" lvl="0" indent="0" algn="l">
                        <a:lnSpc>
                          <a:spcPct val="114999"/>
                        </a:lnSpc>
                        <a:spcBef>
                          <a:spcPts val="0"/>
                        </a:spcBef>
                        <a:spcAft>
                          <a:spcPts val="0"/>
                        </a:spcAft>
                        <a:buNone/>
                      </a:pPr>
                      <a:r>
                        <a:rPr lang="en-US" b="1">
                          <a:latin typeface="Calibri"/>
                          <a:ea typeface="Calibri"/>
                          <a:cs typeface="Calibri"/>
                        </a:rPr>
                        <a:t>Stasjoner</a:t>
                      </a:r>
                    </a:p>
                    <a:p>
                      <a:pPr marL="0" lvl="0" indent="0" algn="l">
                        <a:lnSpc>
                          <a:spcPct val="114999"/>
                        </a:lnSpc>
                        <a:spcBef>
                          <a:spcPts val="0"/>
                        </a:spcBef>
                        <a:spcAft>
                          <a:spcPts val="0"/>
                        </a:spcAft>
                        <a:buNone/>
                      </a:pPr>
                      <a:r>
                        <a:rPr lang="en-US" b="1">
                          <a:latin typeface="Calibri"/>
                          <a:ea typeface="Calibri"/>
                          <a:cs typeface="Calibri"/>
                        </a:rPr>
                        <a:t>Stasjoner</a:t>
                      </a:r>
                    </a:p>
                    <a:p>
                      <a:pPr marL="0" lvl="0" indent="0" algn="l">
                        <a:lnSpc>
                          <a:spcPct val="114999"/>
                        </a:lnSpc>
                        <a:spcBef>
                          <a:spcPts val="0"/>
                        </a:spcBef>
                        <a:spcAft>
                          <a:spcPts val="0"/>
                        </a:spcAft>
                        <a:buNone/>
                      </a:pPr>
                      <a:endParaRPr lang="en-US" b="1">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en-US" b="1">
                          <a:latin typeface="Calibri"/>
                          <a:ea typeface="Calibri"/>
                          <a:cs typeface="Calibri"/>
                        </a:rPr>
                        <a:t>Lek</a:t>
                      </a:r>
                    </a:p>
                    <a:p>
                      <a:pPr marL="0" lvl="0" indent="0" algn="l">
                        <a:lnSpc>
                          <a:spcPct val="114999"/>
                        </a:lnSpc>
                        <a:spcBef>
                          <a:spcPts val="0"/>
                        </a:spcBef>
                        <a:spcAft>
                          <a:spcPts val="0"/>
                        </a:spcAft>
                        <a:buNone/>
                      </a:pPr>
                      <a:r>
                        <a:rPr lang="en-US" b="1">
                          <a:latin typeface="Calibri"/>
                          <a:ea typeface="Calibri"/>
                          <a:cs typeface="Calibri"/>
                        </a:rPr>
                        <a:t>Aro </a:t>
                      </a:r>
                    </a:p>
                    <a:p>
                      <a:pPr marL="0" lvl="0" indent="0" algn="l">
                        <a:lnSpc>
                          <a:spcPct val="114999"/>
                        </a:lnSpc>
                        <a:spcBef>
                          <a:spcPts val="0"/>
                        </a:spcBef>
                        <a:spcAft>
                          <a:spcPts val="0"/>
                        </a:spcAft>
                        <a:buNone/>
                      </a:pPr>
                      <a:r>
                        <a:rPr lang="en-US" b="1">
                          <a:latin typeface="Calibri"/>
                          <a:ea typeface="Calibri"/>
                          <a:cs typeface="Calibri"/>
                        </a:rPr>
                        <a:t>Gym/Norsk</a:t>
                      </a:r>
                    </a:p>
                    <a:p>
                      <a:pPr marL="0" lvl="0" indent="0" algn="l">
                        <a:lnSpc>
                          <a:spcPct val="114999"/>
                        </a:lnSpc>
                        <a:spcBef>
                          <a:spcPts val="0"/>
                        </a:spcBef>
                        <a:spcAft>
                          <a:spcPts val="0"/>
                        </a:spcAft>
                        <a:buNone/>
                      </a:pPr>
                      <a:r>
                        <a:rPr lang="en-US" b="1">
                          <a:latin typeface="Calibri"/>
                          <a:ea typeface="Calibri"/>
                          <a:cs typeface="Calibri"/>
                        </a:rPr>
                        <a:t>Gym/Norsk</a:t>
                      </a:r>
                    </a:p>
                    <a:p>
                      <a:pPr marL="0" lvl="0" indent="0" algn="l">
                        <a:lnSpc>
                          <a:spcPct val="114999"/>
                        </a:lnSpc>
                        <a:spcBef>
                          <a:spcPts val="0"/>
                        </a:spcBef>
                        <a:spcAft>
                          <a:spcPts val="0"/>
                        </a:spcAft>
                        <a:buNone/>
                      </a:pPr>
                      <a:endParaRPr lang="en-US" b="1">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Uteskole/Eventyr</a:t>
                      </a:r>
                    </a:p>
                    <a:p>
                      <a:pPr marL="0" lvl="0" indent="0" algn="l">
                        <a:lnSpc>
                          <a:spcPct val="114999"/>
                        </a:lnSpc>
                        <a:spcBef>
                          <a:spcPts val="0"/>
                        </a:spcBef>
                        <a:spcAft>
                          <a:spcPts val="0"/>
                        </a:spcAft>
                        <a:buNone/>
                      </a:pPr>
                      <a:r>
                        <a:rPr lang="nb-NO" b="1">
                          <a:latin typeface="Calibri"/>
                          <a:ea typeface="Calibri"/>
                          <a:cs typeface="Calibri"/>
                        </a:rPr>
                        <a:t>Uteskole/Eventyr</a:t>
                      </a:r>
                    </a:p>
                    <a:p>
                      <a:pPr marL="0" lvl="0" indent="0" algn="l">
                        <a:lnSpc>
                          <a:spcPct val="114999"/>
                        </a:lnSpc>
                        <a:spcBef>
                          <a:spcPts val="0"/>
                        </a:spcBef>
                        <a:spcAft>
                          <a:spcPts val="0"/>
                        </a:spcAft>
                        <a:buNone/>
                      </a:pPr>
                      <a:r>
                        <a:rPr lang="nb-NO" b="1">
                          <a:latin typeface="Calibri"/>
                          <a:ea typeface="Calibri"/>
                          <a:cs typeface="Calibri"/>
                        </a:rPr>
                        <a:t>Matte</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Data</a:t>
                      </a:r>
                    </a:p>
                    <a:p>
                      <a:pPr marL="0" lvl="0" indent="0" algn="l">
                        <a:lnSpc>
                          <a:spcPct val="114999"/>
                        </a:lnSpc>
                        <a:spcBef>
                          <a:spcPts val="0"/>
                        </a:spcBef>
                        <a:spcAft>
                          <a:spcPts val="0"/>
                        </a:spcAft>
                        <a:buNone/>
                      </a:pPr>
                      <a:r>
                        <a:rPr lang="nb-NO" b="1">
                          <a:latin typeface="Calibri"/>
                          <a:ea typeface="Calibri"/>
                          <a:cs typeface="Calibri"/>
                        </a:rPr>
                        <a:t>Engelsk</a:t>
                      </a:r>
                    </a:p>
                    <a:p>
                      <a:pPr marL="0" lvl="0" indent="0" algn="l">
                        <a:lnSpc>
                          <a:spcPct val="114999"/>
                        </a:lnSpc>
                        <a:spcBef>
                          <a:spcPts val="0"/>
                        </a:spcBef>
                        <a:spcAft>
                          <a:spcPts val="0"/>
                        </a:spcAft>
                        <a:buNone/>
                      </a:pPr>
                      <a:r>
                        <a:rPr lang="nb-NO" b="1">
                          <a:latin typeface="Calibri"/>
                          <a:ea typeface="Calibri"/>
                          <a:cs typeface="Calibri"/>
                        </a:rPr>
                        <a:t>Lek</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916389">
                <a:tc>
                  <a:txBody>
                    <a:bodyPr/>
                    <a:lstStyle/>
                    <a:p>
                      <a:pPr marL="0" lvl="0" indent="0" algn="ctr" rtl="0">
                        <a:lnSpc>
                          <a:spcPct val="115000"/>
                        </a:lnSpc>
                        <a:spcBef>
                          <a:spcPts val="0"/>
                        </a:spcBef>
                        <a:spcAft>
                          <a:spcPts val="0"/>
                        </a:spcAft>
                        <a:buNone/>
                      </a:pPr>
                      <a:r>
                        <a:rPr lang="no-NO">
                          <a:latin typeface="Calibri"/>
                          <a:ea typeface="Calibri"/>
                          <a:cs typeface="Calibri"/>
                          <a:sym typeface="Calibri"/>
                        </a:rPr>
                        <a:t>DAGEN SLUTTER:</a:t>
                      </a:r>
                      <a:endParaRPr>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13.45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98" name="Google Shape;98;p1"/>
          <p:cNvPicPr preferRelativeResize="0"/>
          <p:nvPr/>
        </p:nvPicPr>
        <p:blipFill rotWithShape="1">
          <a:blip r:embed="rId4">
            <a:alphaModFix/>
          </a:blip>
          <a:srcRect l="224144" t="200137" r="-239007" b="-215001"/>
          <a:stretch/>
        </p:blipFill>
        <p:spPr>
          <a:xfrm flipH="1">
            <a:off x="-1330718" y="3440587"/>
            <a:ext cx="1602135" cy="627350"/>
          </a:xfrm>
          <a:prstGeom prst="rect">
            <a:avLst/>
          </a:prstGeom>
          <a:noFill/>
          <a:ln>
            <a:noFill/>
          </a:ln>
        </p:spPr>
      </p:pic>
      <p:sp>
        <p:nvSpPr>
          <p:cNvPr id="2" name="Prosess 1">
            <a:extLst>
              <a:ext uri="{FF2B5EF4-FFF2-40B4-BE49-F238E27FC236}">
                <a16:creationId xmlns:a16="http://schemas.microsoft.com/office/drawing/2014/main" id="{2BB94973-2628-0C42-DEBD-9D76FF03A3E1}"/>
              </a:ext>
            </a:extLst>
          </p:cNvPr>
          <p:cNvSpPr/>
          <p:nvPr/>
        </p:nvSpPr>
        <p:spPr>
          <a:xfrm>
            <a:off x="7156680" y="5504688"/>
            <a:ext cx="2529687" cy="1133855"/>
          </a:xfrm>
          <a:prstGeom prst="flowChartProcess">
            <a:avLst/>
          </a:prstGeom>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p>
            <a:pPr algn="ctr"/>
            <a:r>
              <a:rPr lang="nb-NO" sz="1600" b="1" dirty="0">
                <a:latin typeface="Calibri"/>
                <a:ea typeface="Calibri"/>
                <a:cs typeface="Calibri"/>
              </a:rPr>
              <a:t>Ukens ordenselever: </a:t>
            </a:r>
          </a:p>
          <a:p>
            <a:pPr algn="ctr"/>
            <a:endParaRPr lang="nb-NO"/>
          </a:p>
          <a:p>
            <a:pPr algn="ctr"/>
            <a:r>
              <a:rPr lang="nb-NO" dirty="0">
                <a:cs typeface="Arial"/>
              </a:rPr>
              <a:t>Michael og Alvilde</a:t>
            </a:r>
          </a:p>
        </p:txBody>
      </p:sp>
      <p:pic>
        <p:nvPicPr>
          <p:cNvPr id="3" name="Picture 2" descr="Norske folkeeventyr - Troll, tradisjon og eventyrlover - Norsksonen">
            <a:extLst>
              <a:ext uri="{FF2B5EF4-FFF2-40B4-BE49-F238E27FC236}">
                <a16:creationId xmlns:a16="http://schemas.microsoft.com/office/drawing/2014/main" id="{84BA5A2C-0BBE-7B59-8F22-47F4B30F8C2C}"/>
              </a:ext>
            </a:extLst>
          </p:cNvPr>
          <p:cNvPicPr>
            <a:picLocks noChangeAspect="1"/>
          </p:cNvPicPr>
          <p:nvPr/>
        </p:nvPicPr>
        <p:blipFill>
          <a:blip r:embed="rId5"/>
          <a:stretch>
            <a:fillRect/>
          </a:stretch>
        </p:blipFill>
        <p:spPr>
          <a:xfrm>
            <a:off x="373516" y="5390470"/>
            <a:ext cx="994683" cy="1356633"/>
          </a:xfrm>
          <a:prstGeom prst="rect">
            <a:avLst/>
          </a:prstGeom>
        </p:spPr>
      </p:pic>
      <p:pic>
        <p:nvPicPr>
          <p:cNvPr id="6" name="Picture 5">
            <a:extLst>
              <a:ext uri="{FF2B5EF4-FFF2-40B4-BE49-F238E27FC236}">
                <a16:creationId xmlns:a16="http://schemas.microsoft.com/office/drawing/2014/main" id="{EB048A80-A3FB-3672-9AC5-E40F48E74F4F}"/>
              </a:ext>
            </a:extLst>
          </p:cNvPr>
          <p:cNvPicPr>
            <a:picLocks noChangeAspect="1"/>
          </p:cNvPicPr>
          <p:nvPr/>
        </p:nvPicPr>
        <p:blipFill>
          <a:blip r:embed="rId6"/>
          <a:stretch>
            <a:fillRect/>
          </a:stretch>
        </p:blipFill>
        <p:spPr>
          <a:xfrm>
            <a:off x="377598" y="619124"/>
            <a:ext cx="1019176" cy="98243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4" name="Google Shape;104;p2"/>
          <p:cNvGraphicFramePr/>
          <p:nvPr>
            <p:extLst>
              <p:ext uri="{D42A27DB-BD31-4B8C-83A1-F6EECF244321}">
                <p14:modId xmlns:p14="http://schemas.microsoft.com/office/powerpoint/2010/main" val="1796116580"/>
              </p:ext>
            </p:extLst>
          </p:nvPr>
        </p:nvGraphicFramePr>
        <p:xfrm>
          <a:off x="209550" y="431602"/>
          <a:ext cx="9536996" cy="6838355"/>
        </p:xfrm>
        <a:graphic>
          <a:graphicData uri="http://schemas.openxmlformats.org/drawingml/2006/table">
            <a:tbl>
              <a:tblPr>
                <a:noFill/>
                <a:tableStyleId>{CA444385-0DCD-4A8F-BB13-186B9835C060}</a:tableStyleId>
              </a:tblPr>
              <a:tblGrid>
                <a:gridCol w="870643">
                  <a:extLst>
                    <a:ext uri="{9D8B030D-6E8A-4147-A177-3AD203B41FA5}">
                      <a16:colId xmlns:a16="http://schemas.microsoft.com/office/drawing/2014/main" val="20000"/>
                    </a:ext>
                  </a:extLst>
                </a:gridCol>
                <a:gridCol w="2839640">
                  <a:extLst>
                    <a:ext uri="{9D8B030D-6E8A-4147-A177-3AD203B41FA5}">
                      <a16:colId xmlns:a16="http://schemas.microsoft.com/office/drawing/2014/main" val="20001"/>
                    </a:ext>
                  </a:extLst>
                </a:gridCol>
                <a:gridCol w="5826713">
                  <a:extLst>
                    <a:ext uri="{9D8B030D-6E8A-4147-A177-3AD203B41FA5}">
                      <a16:colId xmlns:a16="http://schemas.microsoft.com/office/drawing/2014/main" val="20002"/>
                    </a:ext>
                  </a:extLst>
                </a:gridCol>
              </a:tblGrid>
              <a:tr h="347196">
                <a:tc gridSpan="2">
                  <a:txBody>
                    <a:bodyPr/>
                    <a:lstStyle/>
                    <a:p>
                      <a:pPr marL="0" marR="0" lvl="0" indent="0" algn="ctr" rtl="0">
                        <a:lnSpc>
                          <a:spcPct val="100000"/>
                        </a:lnSpc>
                        <a:spcBef>
                          <a:spcPts val="0"/>
                        </a:spcBef>
                        <a:spcAft>
                          <a:spcPts val="0"/>
                        </a:spcAft>
                        <a:buClr>
                          <a:srgbClr val="000000"/>
                        </a:buClr>
                        <a:buSzPts val="1600"/>
                        <a:buFont typeface="Arial"/>
                        <a:buNone/>
                      </a:pPr>
                      <a:r>
                        <a:rPr lang="no-NO" sz="1600" u="none" strike="noStrike" cap="none" dirty="0">
                          <a:latin typeface="Calibri"/>
                          <a:ea typeface="Calibri"/>
                          <a:cs typeface="Calibri"/>
                          <a:sym typeface="Calibri"/>
                        </a:rPr>
                        <a:t>LÆRINGSMÅL</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BF7A5C"/>
                    </a:solidFill>
                  </a:tcPr>
                </a:tc>
                <a:tc hMerge="1">
                  <a:txBody>
                    <a:bodyPr/>
                    <a:lstStyle/>
                    <a:p>
                      <a:endParaRPr lang="nb-NO"/>
                    </a:p>
                  </a:txBody>
                  <a:tcPr/>
                </a:tc>
                <a:tc>
                  <a:txBody>
                    <a:bodyPr/>
                    <a:lstStyle/>
                    <a:p>
                      <a:pPr marL="0" marR="0" lvl="0" indent="0" algn="ctr" rtl="0">
                        <a:lnSpc>
                          <a:spcPct val="100000"/>
                        </a:lnSpc>
                        <a:spcBef>
                          <a:spcPts val="0"/>
                        </a:spcBef>
                        <a:spcAft>
                          <a:spcPts val="0"/>
                        </a:spcAft>
                        <a:buClr>
                          <a:srgbClr val="000000"/>
                        </a:buClr>
                        <a:buSzPts val="1600"/>
                        <a:buFont typeface="Arial"/>
                        <a:buNone/>
                      </a:pPr>
                      <a:r>
                        <a:rPr lang="no-NO" sz="1600" u="none" strike="noStrike" cap="none" dirty="0">
                          <a:latin typeface="Calibri"/>
                          <a:ea typeface="Calibri"/>
                          <a:cs typeface="Calibri"/>
                          <a:sym typeface="Calibri"/>
                        </a:rPr>
                        <a:t>UKENS INFO</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BF7A5C"/>
                    </a:solidFill>
                  </a:tcPr>
                </a:tc>
                <a:extLst>
                  <a:ext uri="{0D108BD9-81ED-4DB2-BD59-A6C34878D82A}">
                    <a16:rowId xmlns:a16="http://schemas.microsoft.com/office/drawing/2014/main" val="10000"/>
                  </a:ext>
                </a:extLst>
              </a:tr>
              <a:tr h="724582">
                <a:tc>
                  <a:txBody>
                    <a:bodyPr/>
                    <a:lstStyle/>
                    <a:p>
                      <a:pPr marL="0" marR="0" lvl="0" indent="0" algn="l" rtl="0">
                        <a:lnSpc>
                          <a:spcPct val="100000"/>
                        </a:lnSpc>
                        <a:spcBef>
                          <a:spcPts val="0"/>
                        </a:spcBef>
                        <a:spcAft>
                          <a:spcPts val="0"/>
                        </a:spcAft>
                        <a:buClr>
                          <a:srgbClr val="000000"/>
                        </a:buClr>
                        <a:buSzPts val="1600"/>
                        <a:buFont typeface="Arial"/>
                        <a:buNone/>
                      </a:pPr>
                      <a:r>
                        <a:rPr lang="no-NO" sz="1400" u="none" strike="noStrike" cap="none" dirty="0">
                          <a:latin typeface="Calibri"/>
                          <a:ea typeface="Calibri"/>
                          <a:cs typeface="Calibri"/>
                          <a:sym typeface="Calibri"/>
                        </a:rPr>
                        <a:t>Lese</a:t>
                      </a:r>
                      <a:endParaRPr sz="1400" u="none" strike="noStrike" cap="none"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400" u="none" strike="noStrike" cap="none" dirty="0">
                          <a:latin typeface="Calibri"/>
                          <a:ea typeface="Calibri"/>
                          <a:cs typeface="Calibri"/>
                        </a:rPr>
                        <a:t>Jeg </a:t>
                      </a:r>
                      <a:r>
                        <a:rPr lang="en-US" sz="1400" u="none" strike="noStrike" cap="none" dirty="0" err="1">
                          <a:latin typeface="Calibri"/>
                          <a:ea typeface="Calibri"/>
                          <a:cs typeface="Calibri"/>
                        </a:rPr>
                        <a:t>kan</a:t>
                      </a:r>
                      <a:r>
                        <a:rPr lang="en-US" sz="1400" u="none" strike="noStrike" cap="none" dirty="0">
                          <a:latin typeface="Calibri"/>
                          <a:ea typeface="Calibri"/>
                          <a:cs typeface="Calibri"/>
                        </a:rPr>
                        <a:t> lese med </a:t>
                      </a:r>
                      <a:r>
                        <a:rPr lang="en-US" sz="1400" u="none" strike="noStrike" cap="none" dirty="0" err="1">
                          <a:latin typeface="Calibri"/>
                          <a:ea typeface="Calibri"/>
                          <a:cs typeface="Calibri"/>
                        </a:rPr>
                        <a:t>flyt</a:t>
                      </a:r>
                      <a:r>
                        <a:rPr lang="en-US" sz="1400" u="none" strike="noStrike" cap="none" dirty="0">
                          <a:latin typeface="Calibri"/>
                          <a:ea typeface="Calibri"/>
                          <a:cs typeface="Calibri"/>
                        </a:rPr>
                        <a:t> </a:t>
                      </a:r>
                      <a:r>
                        <a:rPr lang="en-US" sz="1400" u="none" strike="noStrike" cap="none" dirty="0" err="1">
                          <a:latin typeface="Calibri"/>
                          <a:ea typeface="Calibri"/>
                          <a:cs typeface="Calibri"/>
                        </a:rPr>
                        <a:t>og</a:t>
                      </a:r>
                      <a:r>
                        <a:rPr lang="en-US" sz="1400" u="none" strike="noStrike" cap="none" dirty="0">
                          <a:latin typeface="Calibri"/>
                          <a:ea typeface="Calibri"/>
                          <a:cs typeface="Calibri"/>
                        </a:rPr>
                        <a:t> </a:t>
                      </a:r>
                      <a:r>
                        <a:rPr lang="en-US" sz="1400" u="none" strike="noStrike" cap="none" dirty="0" err="1">
                          <a:latin typeface="Calibri"/>
                          <a:ea typeface="Calibri"/>
                          <a:cs typeface="Calibri"/>
                        </a:rPr>
                        <a:t>forstå</a:t>
                      </a:r>
                      <a:r>
                        <a:rPr lang="en-US" sz="1400" u="none" strike="noStrike" cap="none" dirty="0">
                          <a:latin typeface="Calibri"/>
                          <a:ea typeface="Calibri"/>
                          <a:cs typeface="Calibri"/>
                        </a:rPr>
                        <a:t> </a:t>
                      </a:r>
                      <a:r>
                        <a:rPr lang="en-US" sz="1400" u="none" strike="noStrike" cap="none" dirty="0" err="1">
                          <a:latin typeface="Calibri"/>
                          <a:ea typeface="Calibri"/>
                          <a:cs typeface="Calibri"/>
                        </a:rPr>
                        <a:t>hva</a:t>
                      </a:r>
                      <a:r>
                        <a:rPr lang="en-US" sz="1400" u="none" strike="noStrike" cap="none" dirty="0">
                          <a:latin typeface="Calibri"/>
                          <a:ea typeface="Calibri"/>
                          <a:cs typeface="Calibri"/>
                        </a:rPr>
                        <a:t> </a:t>
                      </a:r>
                      <a:r>
                        <a:rPr lang="en-US" sz="1400" u="none" strike="noStrike" cap="none" dirty="0" err="1">
                          <a:latin typeface="Calibri"/>
                          <a:ea typeface="Calibri"/>
                          <a:cs typeface="Calibri"/>
                        </a:rPr>
                        <a:t>jeg</a:t>
                      </a:r>
                      <a:r>
                        <a:rPr lang="en-US" sz="1400" u="none" strike="noStrike" cap="none" dirty="0">
                          <a:latin typeface="Calibri"/>
                          <a:ea typeface="Calibri"/>
                          <a:cs typeface="Calibri"/>
                        </a:rPr>
                        <a:t> </a:t>
                      </a:r>
                      <a:r>
                        <a:rPr lang="en-US" sz="1400" u="none" strike="noStrike" cap="none" dirty="0" err="1">
                          <a:latin typeface="Calibri"/>
                          <a:ea typeface="Calibri"/>
                          <a:cs typeface="Calibri"/>
                        </a:rPr>
                        <a:t>leser</a:t>
                      </a:r>
                      <a:r>
                        <a:rPr lang="en-US" sz="1400" u="none" strike="noStrike" cap="none" dirty="0">
                          <a:latin typeface="Calibri"/>
                          <a:ea typeface="Calibri"/>
                          <a:cs typeface="Calibri"/>
                        </a:rPr>
                        <a:t>. Jeg </a:t>
                      </a:r>
                      <a:r>
                        <a:rPr lang="en-US" sz="1400" u="none" strike="noStrike" cap="none" dirty="0" err="1">
                          <a:latin typeface="Calibri"/>
                          <a:ea typeface="Calibri"/>
                          <a:cs typeface="Calibri"/>
                        </a:rPr>
                        <a:t>bruker</a:t>
                      </a:r>
                      <a:r>
                        <a:rPr lang="en-US" sz="1400" u="none" strike="noStrike" cap="none" dirty="0">
                          <a:latin typeface="Calibri"/>
                          <a:ea typeface="Calibri"/>
                          <a:cs typeface="Calibri"/>
                        </a:rPr>
                        <a:t> </a:t>
                      </a:r>
                      <a:r>
                        <a:rPr lang="en-US" sz="1400" u="none" strike="noStrike" cap="none" dirty="0" err="1">
                          <a:latin typeface="Calibri"/>
                          <a:ea typeface="Calibri"/>
                          <a:cs typeface="Calibri"/>
                        </a:rPr>
                        <a:t>lesestrategier</a:t>
                      </a:r>
                      <a:r>
                        <a:rPr lang="en-US" sz="1400" u="none" strike="noStrike" cap="none" dirty="0">
                          <a:latin typeface="Calibri"/>
                          <a:ea typeface="Calibri"/>
                          <a:cs typeface="Calibri"/>
                        </a:rPr>
                        <a:t> for å </a:t>
                      </a:r>
                      <a:r>
                        <a:rPr lang="en-US" sz="1400" u="none" strike="noStrike" cap="none" dirty="0" err="1">
                          <a:latin typeface="Calibri"/>
                          <a:ea typeface="Calibri"/>
                          <a:cs typeface="Calibri"/>
                        </a:rPr>
                        <a:t>lære</a:t>
                      </a:r>
                      <a:r>
                        <a:rPr lang="en-US" sz="1400" u="none" strike="noStrike" cap="none" dirty="0">
                          <a:latin typeface="Calibri"/>
                          <a:ea typeface="Calibri"/>
                          <a:cs typeface="Calibri"/>
                        </a:rPr>
                        <a:t>. </a:t>
                      </a:r>
                      <a:endParaRPr sz="1400" u="none" strike="noStrike" cap="none"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rowSpan="6">
                  <a:txBody>
                    <a:bodyPr/>
                    <a:lstStyle/>
                    <a:p>
                      <a:pPr lvl="0" algn="l">
                        <a:lnSpc>
                          <a:spcPct val="100000"/>
                        </a:lnSpc>
                        <a:spcBef>
                          <a:spcPts val="0"/>
                        </a:spcBef>
                        <a:spcAft>
                          <a:spcPts val="0"/>
                        </a:spcAft>
                        <a:buNone/>
                      </a:pPr>
                      <a:r>
                        <a:rPr lang="nb-NO" sz="1100" b="0" i="0" u="none" strike="noStrike" noProof="0">
                          <a:solidFill>
                            <a:srgbClr val="424242"/>
                          </a:solidFill>
                          <a:latin typeface="Calibri"/>
                        </a:rPr>
                        <a:t>Tusen takk for et fint og godt foreldremøte! Vi setter stor pris på engasjementet. Vi mangler fortsatt en vara klassekontakt, håper noen har anledning til å melde seg 😊</a:t>
                      </a:r>
                      <a:endParaRPr lang="nb-NO" sz="1100" b="0">
                        <a:latin typeface="Calibri"/>
                      </a:endParaRPr>
                    </a:p>
                    <a:p>
                      <a:pPr lvl="0" algn="l">
                        <a:lnSpc>
                          <a:spcPct val="100000"/>
                        </a:lnSpc>
                        <a:spcBef>
                          <a:spcPts val="0"/>
                        </a:spcBef>
                        <a:spcAft>
                          <a:spcPts val="0"/>
                        </a:spcAft>
                        <a:buNone/>
                      </a:pPr>
                      <a:r>
                        <a:rPr lang="nb-NO" sz="1100" b="0" i="0" u="none" strike="noStrike" noProof="0" dirty="0">
                          <a:solidFill>
                            <a:srgbClr val="424242"/>
                          </a:solidFill>
                          <a:latin typeface="Calibri"/>
                        </a:rPr>
                        <a:t>Jentene hadde en flott dag i Asbjørnskogen.Det ble gode samtaler og fin lek i naturen.</a:t>
                      </a:r>
                      <a:br>
                        <a:rPr lang="nb-NO" sz="1100" b="0" i="0" u="none" strike="noStrike" noProof="0" dirty="0">
                          <a:solidFill>
                            <a:srgbClr val="424242"/>
                          </a:solidFill>
                          <a:latin typeface="Calibri"/>
                        </a:rPr>
                      </a:br>
                      <a:r>
                        <a:rPr lang="nb-NO" sz="1100" b="0" i="0" u="none" strike="noStrike" noProof="0" dirty="0">
                          <a:solidFill>
                            <a:srgbClr val="424242"/>
                          </a:solidFill>
                          <a:latin typeface="Calibri"/>
                        </a:rPr>
                        <a:t>Elvene har laget sine egne troll som de skal skrive eventyr om. De var engasjerte og entusiastiske. </a:t>
                      </a:r>
                      <a:r>
                        <a:rPr lang="nb-NO" sz="1100" b="0" i="0" u="none" strike="noStrike" noProof="0">
                          <a:solidFill>
                            <a:srgbClr val="424242"/>
                          </a:solidFill>
                          <a:latin typeface="Calibri"/>
                        </a:rPr>
                        <a:t>Trollene har allerede fått navn, og fantasien bobler! De er klare for å skrive sine egne eventyr!</a:t>
                      </a:r>
                      <a:br>
                        <a:rPr lang="nb-NO" sz="1100" b="0" i="0" u="none" strike="noStrike" noProof="0" dirty="0">
                          <a:solidFill>
                            <a:srgbClr val="424242"/>
                          </a:solidFill>
                          <a:latin typeface="Calibri"/>
                        </a:rPr>
                      </a:br>
                      <a:r>
                        <a:rPr lang="nb-NO" sz="1100" b="0" i="0" u="none" strike="noStrike" noProof="0">
                          <a:solidFill>
                            <a:srgbClr val="424242"/>
                          </a:solidFill>
                          <a:latin typeface="Calibri"/>
                        </a:rPr>
                        <a:t>Denne uken har vi hatt en sterk og meningsfull aktivitet med elevene. De fikk først tegne og </a:t>
                      </a:r>
                      <a:r>
                        <a:rPr lang="nb-NO" sz="1100" b="0" i="0" u="none" strike="noStrike" noProof="0" dirty="0">
                          <a:solidFill>
                            <a:srgbClr val="424242"/>
                          </a:solidFill>
                          <a:latin typeface="Calibri"/>
                        </a:rPr>
                        <a:t>dekorere et papirhjerte som skulle representere dem selv ,hva de liker, hvem de er, og hva som er viktig for dem. Elevene jobbet konsentrert og viste stor stolthet over hjertene sine.</a:t>
                      </a:r>
                      <a:endParaRPr lang="nb-NO" sz="1100" b="0">
                        <a:latin typeface="Calibri"/>
                      </a:endParaRPr>
                    </a:p>
                    <a:p>
                      <a:pPr lvl="0" algn="l">
                        <a:lnSpc>
                          <a:spcPct val="100000"/>
                        </a:lnSpc>
                        <a:spcBef>
                          <a:spcPts val="0"/>
                        </a:spcBef>
                        <a:spcAft>
                          <a:spcPts val="0"/>
                        </a:spcAft>
                        <a:buNone/>
                      </a:pPr>
                      <a:r>
                        <a:rPr lang="nb-NO" sz="1100" b="0" i="0" u="none" strike="noStrike" noProof="0" dirty="0">
                          <a:solidFill>
                            <a:srgbClr val="424242"/>
                          </a:solidFill>
                          <a:latin typeface="Calibri"/>
                        </a:rPr>
                        <a:t>Etterpå fikk de utdelt et annet hjerte og skulle gjette hvem det tilhørte, basert på tegningene. Da alle hadde funnet ut hvem sitt hjerte de hadde fått, kom en uventet </a:t>
                      </a:r>
                      <a:r>
                        <a:rPr lang="nb-NO" sz="1100" b="0" i="0" u="none" strike="noStrike" noProof="0">
                          <a:solidFill>
                            <a:srgbClr val="424242"/>
                          </a:solidFill>
                          <a:latin typeface="Calibri"/>
                        </a:rPr>
                        <a:t>beskjed: de skulle krølle hjertet. Mange ble sjokkerte og protesterte,"Men det er jo </a:t>
                      </a:r>
                      <a:r>
                        <a:rPr lang="nb-NO" sz="1100" b="0" i="0" u="none" strike="noStrike" noProof="0" dirty="0">
                          <a:solidFill>
                            <a:srgbClr val="424242"/>
                          </a:solidFill>
                          <a:latin typeface="Calibri"/>
                        </a:rPr>
                        <a:t>noen sitt!", "Det er jo fint!", "Det er jo </a:t>
                      </a:r>
                      <a:r>
                        <a:rPr lang="nb-NO" sz="1100" b="0" i="0" u="none" strike="noStrike" noProof="0">
                          <a:solidFill>
                            <a:srgbClr val="424242"/>
                          </a:solidFill>
                          <a:latin typeface="Calibri"/>
                        </a:rPr>
                        <a:t>viktig!" Vi prøvde å rette hjertene ut igjen, men de ble aldri helt som før. Dette ble starten på en viktig samtale med elevene om hvordan ord og handlinger kan "krølle" andre mennesker og at selv om man sier unnskyld, kan det være vanskelig å gjøre alt helt som før. Elevene delte egne erfaringer, stilte spørsmål og viste stor forståelse. Vi snakket om hvordan vi kan ta vare på hverandre, og hvorfor det er viktig å tenke over hvordan vi snakker og oppfører oss mot andre.</a:t>
                      </a:r>
                      <a:endParaRPr lang="nb-NO" sz="1100" b="0">
                        <a:latin typeface="Calibri"/>
                      </a:endParaRPr>
                    </a:p>
                    <a:p>
                      <a:pPr lvl="0" algn="l">
                        <a:lnSpc>
                          <a:spcPct val="100000"/>
                        </a:lnSpc>
                        <a:spcBef>
                          <a:spcPts val="0"/>
                        </a:spcBef>
                        <a:spcAft>
                          <a:spcPts val="0"/>
                        </a:spcAft>
                        <a:buNone/>
                      </a:pPr>
                      <a:r>
                        <a:rPr lang="nb-NO" sz="1100" b="0" i="0" u="none" strike="noStrike" noProof="0">
                          <a:solidFill>
                            <a:srgbClr val="424242"/>
                          </a:solidFill>
                          <a:latin typeface="Calibri"/>
                        </a:rPr>
                        <a:t>Vi oppfordrer dere til å snakke videre med barna hjemme om denne opplevelsen, hvordan det </a:t>
                      </a:r>
                      <a:r>
                        <a:rPr lang="nb-NO" sz="1100" b="0" i="0" u="none" strike="noStrike" noProof="0" dirty="0">
                          <a:solidFill>
                            <a:srgbClr val="424242"/>
                          </a:solidFill>
                          <a:latin typeface="Calibri"/>
                        </a:rPr>
                        <a:t>føltes, og hva de tenker om det. Det var en time til ettertanke, og en fin mulighet til å styrke fellesskapet i klassen</a:t>
                      </a:r>
                      <a:endParaRPr lang="nb-NO" sz="1100" b="0">
                        <a:latin typeface="Calibri"/>
                      </a:endParaRPr>
                    </a:p>
                    <a:p>
                      <a:pPr lvl="0" algn="l">
                        <a:lnSpc>
                          <a:spcPct val="100000"/>
                        </a:lnSpc>
                        <a:spcBef>
                          <a:spcPts val="0"/>
                        </a:spcBef>
                        <a:spcAft>
                          <a:spcPts val="0"/>
                        </a:spcAft>
                        <a:buNone/>
                      </a:pPr>
                      <a:r>
                        <a:rPr lang="nb-NO" sz="1100" b="0" i="0" u="none" strike="noStrike" noProof="0">
                          <a:solidFill>
                            <a:srgbClr val="424242"/>
                          </a:solidFill>
                          <a:latin typeface="Calibri"/>
                        </a:rPr>
                        <a:t>Uteskole denne uken – guttene:</a:t>
                      </a:r>
                      <a:br>
                        <a:rPr lang="nb-NO" sz="1100" b="0" i="0" u="none" strike="noStrike" noProof="0" dirty="0">
                          <a:solidFill>
                            <a:srgbClr val="424242"/>
                          </a:solidFill>
                          <a:latin typeface="Calibri"/>
                        </a:rPr>
                      </a:br>
                      <a:r>
                        <a:rPr lang="nb-NO" sz="1100" b="0" i="0" u="none" strike="noStrike" noProof="0">
                          <a:solidFill>
                            <a:srgbClr val="424242"/>
                          </a:solidFill>
                          <a:latin typeface="Calibri"/>
                        </a:rPr>
                        <a:t>Vi går til Asbjørnskogen. Gi beskjed dersom noen ikke ønsker at Birk (hunden min) skal være med.</a:t>
                      </a:r>
                      <a:br>
                        <a:rPr lang="nb-NO" sz="1100" b="0" i="0" u="none" strike="noStrike" noProof="0" dirty="0">
                          <a:solidFill>
                            <a:srgbClr val="424242"/>
                          </a:solidFill>
                          <a:latin typeface="Calibri"/>
                        </a:rPr>
                      </a:br>
                      <a:r>
                        <a:rPr lang="nb-NO" sz="1100" b="0" i="0" u="none" strike="noStrike" noProof="0">
                          <a:solidFill>
                            <a:srgbClr val="424242"/>
                          </a:solidFill>
                          <a:latin typeface="Calibri"/>
                        </a:rPr>
                        <a:t>Vi snakket om Minecraft på foreldremøtet. Dersom dere ønsker å prøve det hjemme, kan dere logge inn slik:</a:t>
                      </a:r>
                      <a:endParaRPr lang="nb-NO" sz="1100" b="0">
                        <a:latin typeface="Calibri"/>
                      </a:endParaRPr>
                    </a:p>
                    <a:p>
                      <a:pPr lvl="0" algn="l">
                        <a:lnSpc>
                          <a:spcPct val="100000"/>
                        </a:lnSpc>
                        <a:spcBef>
                          <a:spcPts val="0"/>
                        </a:spcBef>
                        <a:spcAft>
                          <a:spcPts val="0"/>
                        </a:spcAft>
                        <a:buNone/>
                      </a:pPr>
                      <a:r>
                        <a:rPr lang="nb-NO" sz="1100" b="0" i="0" u="none" strike="noStrike" noProof="0">
                          <a:solidFill>
                            <a:srgbClr val="424242"/>
                          </a:solidFill>
                          <a:latin typeface="Calibri"/>
                        </a:rPr>
                        <a:t>Minecraft edu. </a:t>
                      </a:r>
                      <a:br>
                        <a:rPr lang="nb-NO" sz="1100" b="0" i="0" u="none" strike="noStrike" noProof="0" dirty="0">
                          <a:solidFill>
                            <a:srgbClr val="424242"/>
                          </a:solidFill>
                          <a:latin typeface="Calibri"/>
                        </a:rPr>
                      </a:br>
                      <a:r>
                        <a:rPr lang="nb-NO" sz="1100" b="0" i="0" u="none" strike="noStrike" noProof="0">
                          <a:solidFill>
                            <a:srgbClr val="424242"/>
                          </a:solidFill>
                          <a:latin typeface="Calibri"/>
                        </a:rPr>
                        <a:t>👉 Brukernavn: </a:t>
                      </a:r>
                      <a:r>
                        <a:rPr lang="nb-NO" sz="1100" b="0" i="1" u="sng" strike="noStrike" noProof="0" dirty="0">
                          <a:solidFill>
                            <a:srgbClr val="3E45C9"/>
                          </a:solidFill>
                          <a:latin typeface="Calibri"/>
                          <a:hlinkClick r:id="rId3"/>
                        </a:rPr>
                        <a:t>feidebrukernavn@bergensskolen.no</a:t>
                      </a:r>
                      <a:br>
                        <a:rPr lang="nb-NO" sz="1100" b="0" i="1" u="sng" strike="noStrike" noProof="0" dirty="0">
                          <a:solidFill>
                            <a:srgbClr val="3E45C9"/>
                          </a:solidFill>
                          <a:latin typeface="Calibri"/>
                        </a:rPr>
                      </a:br>
                      <a:r>
                        <a:rPr lang="nb-NO" sz="1100" b="0" i="1" u="sng" strike="noStrike" noProof="0">
                          <a:solidFill>
                            <a:srgbClr val="3E45C9"/>
                          </a:solidFill>
                          <a:latin typeface="Calibri"/>
                        </a:rPr>
                        <a:t>👉 Passord: </a:t>
                      </a:r>
                      <a:r>
                        <a:rPr lang="nb-NO" sz="1100" b="0" i="1" u="none" strike="noStrike" noProof="0">
                          <a:solidFill>
                            <a:srgbClr val="424242"/>
                          </a:solidFill>
                          <a:latin typeface="Calibri"/>
                        </a:rPr>
                        <a:t>feidepassordet</a:t>
                      </a:r>
                      <a:endParaRPr lang="nb-NO" sz="1100">
                        <a:latin typeface="Calibri"/>
                      </a:endParaRPr>
                    </a:p>
                    <a:p>
                      <a:pPr lvl="0" algn="l">
                        <a:lnSpc>
                          <a:spcPct val="100000"/>
                        </a:lnSpc>
                        <a:spcBef>
                          <a:spcPts val="0"/>
                        </a:spcBef>
                        <a:spcAft>
                          <a:spcPts val="0"/>
                        </a:spcAft>
                        <a:buNone/>
                      </a:pPr>
                      <a:endParaRPr lang="nb-NO" sz="1100" b="0" i="0" u="none" strike="noStrike" noProof="0" dirty="0">
                        <a:solidFill>
                          <a:schemeClr val="tx1"/>
                        </a:solidFill>
                        <a:latin typeface="Calibri"/>
                      </a:endParaRPr>
                    </a:p>
                    <a:p>
                      <a:pPr lvl="0" algn="l">
                        <a:lnSpc>
                          <a:spcPct val="100000"/>
                        </a:lnSpc>
                        <a:spcBef>
                          <a:spcPts val="0"/>
                        </a:spcBef>
                        <a:spcAft>
                          <a:spcPts val="0"/>
                        </a:spcAft>
                        <a:buNone/>
                      </a:pPr>
                      <a:r>
                        <a:rPr lang="nb-NO" sz="1100" b="0" i="0" u="none" strike="noStrike" noProof="0">
                          <a:solidFill>
                            <a:schemeClr val="tx1"/>
                          </a:solidFill>
                          <a:latin typeface="Calibri"/>
                        </a:rPr>
                        <a:t>Ønsker dere alle en riktig fin helg. Hilsen oss på 3. trinn. </a:t>
                      </a:r>
                      <a:endParaRPr lang="nb-NO" sz="1100" b="0" i="0" u="none" strike="noStrike" noProof="0" dirty="0">
                        <a:solidFill>
                          <a:schemeClr val="tx1"/>
                        </a:solidFill>
                        <a:latin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58532">
                <a:tc>
                  <a:txBody>
                    <a:bodyPr/>
                    <a:lstStyle/>
                    <a:p>
                      <a:pPr marL="0" marR="0" lvl="0" indent="0" algn="l" rtl="0">
                        <a:lnSpc>
                          <a:spcPct val="100000"/>
                        </a:lnSpc>
                        <a:spcBef>
                          <a:spcPts val="0"/>
                        </a:spcBef>
                        <a:spcAft>
                          <a:spcPts val="0"/>
                        </a:spcAft>
                        <a:buClr>
                          <a:srgbClr val="000000"/>
                        </a:buClr>
                        <a:buSzPts val="1600"/>
                        <a:buFont typeface="Arial"/>
                        <a:buNone/>
                      </a:pPr>
                      <a:r>
                        <a:rPr lang="no-NO" sz="1400" u="none" strike="noStrike" cap="none" err="1">
                          <a:latin typeface="Calibri"/>
                          <a:ea typeface="Calibri"/>
                          <a:cs typeface="Calibri"/>
                          <a:sym typeface="Calibri"/>
                        </a:rPr>
                        <a:t>Skrive</a:t>
                      </a:r>
                      <a:endParaRPr sz="1400" u="none" strike="noStrike" cap="none" err="1">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400" u="none" strike="noStrike" cap="none" dirty="0">
                          <a:latin typeface="Calibri"/>
                          <a:ea typeface="Calibri"/>
                          <a:cs typeface="Calibri"/>
                        </a:rPr>
                        <a:t>Jeg </a:t>
                      </a:r>
                      <a:r>
                        <a:rPr lang="en-US" sz="1400" u="none" strike="noStrike" cap="none" dirty="0" err="1">
                          <a:latin typeface="Calibri"/>
                          <a:ea typeface="Calibri"/>
                          <a:cs typeface="Calibri"/>
                        </a:rPr>
                        <a:t>kan</a:t>
                      </a:r>
                      <a:r>
                        <a:rPr lang="en-US" sz="1400" u="none" strike="noStrike" cap="none" dirty="0">
                          <a:latin typeface="Calibri"/>
                          <a:ea typeface="Calibri"/>
                          <a:cs typeface="Calibri"/>
                        </a:rPr>
                        <a:t> </a:t>
                      </a:r>
                      <a:r>
                        <a:rPr lang="en-US" sz="1400" u="none" strike="noStrike" cap="none" dirty="0" err="1">
                          <a:latin typeface="Calibri"/>
                          <a:ea typeface="Calibri"/>
                          <a:cs typeface="Calibri"/>
                        </a:rPr>
                        <a:t>skrive</a:t>
                      </a:r>
                      <a:r>
                        <a:rPr lang="en-US" sz="1400" u="none" strike="noStrike" cap="none" dirty="0">
                          <a:latin typeface="Calibri"/>
                          <a:ea typeface="Calibri"/>
                          <a:cs typeface="Calibri"/>
                        </a:rPr>
                        <a:t> </a:t>
                      </a:r>
                      <a:r>
                        <a:rPr lang="en-US" sz="1400" u="none" strike="noStrike" cap="none" dirty="0" err="1">
                          <a:latin typeface="Calibri"/>
                          <a:ea typeface="Calibri"/>
                          <a:cs typeface="Calibri"/>
                        </a:rPr>
                        <a:t>tekster</a:t>
                      </a:r>
                      <a:r>
                        <a:rPr lang="en-US" sz="1400" u="none" strike="noStrike" cap="none" dirty="0">
                          <a:latin typeface="Calibri"/>
                          <a:ea typeface="Calibri"/>
                          <a:cs typeface="Calibri"/>
                        </a:rPr>
                        <a:t> med </a:t>
                      </a:r>
                      <a:r>
                        <a:rPr lang="en-US" sz="1400" u="none" strike="noStrike" cap="none" dirty="0" err="1">
                          <a:latin typeface="Calibri"/>
                          <a:ea typeface="Calibri"/>
                          <a:cs typeface="Calibri"/>
                        </a:rPr>
                        <a:t>funksjonell</a:t>
                      </a:r>
                      <a:r>
                        <a:rPr lang="en-US" sz="1400" u="none" strike="noStrike" cap="none" dirty="0">
                          <a:latin typeface="Calibri"/>
                          <a:ea typeface="Calibri"/>
                          <a:cs typeface="Calibri"/>
                        </a:rPr>
                        <a:t> </a:t>
                      </a:r>
                      <a:r>
                        <a:rPr lang="en-US" sz="1400" u="none" strike="noStrike" cap="none" dirty="0" err="1">
                          <a:latin typeface="Calibri"/>
                          <a:ea typeface="Calibri"/>
                          <a:cs typeface="Calibri"/>
                        </a:rPr>
                        <a:t>håndskrift</a:t>
                      </a:r>
                      <a:r>
                        <a:rPr lang="en-US" sz="1400" u="none" strike="noStrike" cap="none" dirty="0">
                          <a:latin typeface="Calibri"/>
                          <a:ea typeface="Calibri"/>
                          <a:cs typeface="Calibri"/>
                        </a:rPr>
                        <a:t>. </a:t>
                      </a:r>
                      <a:endParaRPr sz="1400" u="none" strike="noStrike" cap="none"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vMerge="1">
                  <a:txBody>
                    <a:bodyPr/>
                    <a:lstStyle/>
                    <a:p>
                      <a:endParaRPr lang="nb-NO"/>
                    </a:p>
                  </a:txBody>
                  <a:tcPr/>
                </a:tc>
                <a:extLst>
                  <a:ext uri="{0D108BD9-81ED-4DB2-BD59-A6C34878D82A}">
                    <a16:rowId xmlns:a16="http://schemas.microsoft.com/office/drawing/2014/main" val="10002"/>
                  </a:ext>
                </a:extLst>
              </a:tr>
              <a:tr h="724582">
                <a:tc>
                  <a:txBody>
                    <a:bodyPr/>
                    <a:lstStyle/>
                    <a:p>
                      <a:pPr marL="0" marR="0" lvl="0" indent="0" algn="l" rtl="0">
                        <a:lnSpc>
                          <a:spcPct val="100000"/>
                        </a:lnSpc>
                        <a:spcBef>
                          <a:spcPts val="0"/>
                        </a:spcBef>
                        <a:spcAft>
                          <a:spcPts val="0"/>
                        </a:spcAft>
                        <a:buClr>
                          <a:srgbClr val="000000"/>
                        </a:buClr>
                        <a:buSzPts val="1600"/>
                        <a:buFont typeface="Arial"/>
                        <a:buNone/>
                      </a:pPr>
                      <a:r>
                        <a:rPr lang="no-NO" sz="1400" u="none" strike="noStrike" cap="none" err="1">
                          <a:latin typeface="Calibri"/>
                          <a:ea typeface="Calibri"/>
                          <a:cs typeface="Calibri"/>
                          <a:sym typeface="Calibri"/>
                        </a:rPr>
                        <a:t>Regne</a:t>
                      </a:r>
                      <a:endParaRPr sz="1400" u="none" strike="noStrike" cap="none" err="1">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400" u="none" strike="noStrike" cap="none" dirty="0">
                          <a:latin typeface="Calibri"/>
                          <a:ea typeface="Calibri"/>
                          <a:cs typeface="Calibri"/>
                        </a:rPr>
                        <a:t>Jeg </a:t>
                      </a:r>
                      <a:r>
                        <a:rPr lang="en-US" sz="1400" u="none" strike="noStrike" cap="none" dirty="0" err="1">
                          <a:latin typeface="Calibri"/>
                          <a:ea typeface="Calibri"/>
                          <a:cs typeface="Calibri"/>
                        </a:rPr>
                        <a:t>kan</a:t>
                      </a:r>
                      <a:r>
                        <a:rPr lang="en-US" sz="1400" b="0" i="0" u="none" strike="noStrike" cap="none" noProof="0" dirty="0"/>
                        <a:t> </a:t>
                      </a:r>
                      <a:r>
                        <a:rPr lang="en-US" sz="1400" b="0" i="0" u="none" strike="noStrike" cap="none" noProof="0" dirty="0" err="1">
                          <a:latin typeface="Calibri"/>
                        </a:rPr>
                        <a:t>sette</a:t>
                      </a:r>
                      <a:r>
                        <a:rPr lang="en-US" sz="1400" b="0" i="0" u="none" strike="noStrike" cap="none" noProof="0" dirty="0">
                          <a:latin typeface="Calibri"/>
                        </a:rPr>
                        <a:t> </a:t>
                      </a:r>
                      <a:r>
                        <a:rPr lang="en-US" sz="1400" b="0" i="0" u="none" strike="noStrike" cap="none" noProof="0" dirty="0" err="1">
                          <a:latin typeface="Calibri"/>
                        </a:rPr>
                        <a:t>opp</a:t>
                      </a:r>
                      <a:r>
                        <a:rPr lang="en-US" sz="1400" b="0" i="0" u="none" strike="noStrike" cap="none" noProof="0" dirty="0">
                          <a:latin typeface="Calibri"/>
                        </a:rPr>
                        <a:t> </a:t>
                      </a:r>
                      <a:r>
                        <a:rPr lang="en-US" sz="1400" b="0" i="0" u="none" strike="noStrike" cap="none" noProof="0" dirty="0" err="1">
                          <a:latin typeface="Calibri"/>
                        </a:rPr>
                        <a:t>og</a:t>
                      </a:r>
                      <a:r>
                        <a:rPr lang="en-US" sz="1400" b="0" i="0" u="none" strike="noStrike" cap="none" noProof="0" dirty="0">
                          <a:latin typeface="Calibri"/>
                        </a:rPr>
                        <a:t> </a:t>
                      </a:r>
                      <a:r>
                        <a:rPr lang="en-US" sz="1400" b="0" i="0" u="none" strike="noStrike" cap="none" noProof="0" dirty="0" err="1">
                          <a:latin typeface="Calibri"/>
                        </a:rPr>
                        <a:t>regne</a:t>
                      </a:r>
                      <a:r>
                        <a:rPr lang="en-US" sz="1400" b="0" i="0" u="none" strike="noStrike" cap="none" noProof="0" dirty="0">
                          <a:latin typeface="Calibri"/>
                        </a:rPr>
                        <a:t> </a:t>
                      </a:r>
                      <a:r>
                        <a:rPr lang="en-US" sz="1400" b="0" i="0" u="none" strike="noStrike" cap="none" noProof="0" dirty="0" err="1">
                          <a:latin typeface="Calibri"/>
                        </a:rPr>
                        <a:t>ut</a:t>
                      </a:r>
                      <a:r>
                        <a:rPr lang="en-US" sz="1400" b="0" i="0" u="none" strike="noStrike" cap="none" noProof="0" dirty="0">
                          <a:latin typeface="Calibri"/>
                        </a:rPr>
                        <a:t> </a:t>
                      </a:r>
                      <a:r>
                        <a:rPr lang="en-US" sz="1400" b="0" i="0" u="none" strike="noStrike" cap="none" noProof="0" dirty="0" err="1">
                          <a:latin typeface="Calibri"/>
                        </a:rPr>
                        <a:t>addisjon</a:t>
                      </a:r>
                      <a:r>
                        <a:rPr lang="en-US" sz="1400" b="0" i="0" u="none" strike="noStrike" cap="none" noProof="0" dirty="0">
                          <a:latin typeface="Calibri"/>
                        </a:rPr>
                        <a:t> under </a:t>
                      </a:r>
                      <a:r>
                        <a:rPr lang="en-US" sz="1400" b="0" i="0" u="none" strike="noStrike" cap="none" noProof="0" dirty="0" err="1">
                          <a:latin typeface="Calibri"/>
                        </a:rPr>
                        <a:t>hverandre</a:t>
                      </a:r>
                      <a:r>
                        <a:rPr lang="en-US" sz="1400" b="0" i="0" u="none" strike="noStrike" cap="none" noProof="0" dirty="0">
                          <a:latin typeface="Calibri"/>
                        </a:rPr>
                        <a:t> med </a:t>
                      </a:r>
                      <a:r>
                        <a:rPr lang="en-US" sz="1400" b="0" i="0" u="none" strike="noStrike" cap="none" noProof="0" dirty="0" err="1">
                          <a:latin typeface="Calibri"/>
                        </a:rPr>
                        <a:t>riktig</a:t>
                      </a:r>
                      <a:r>
                        <a:rPr lang="en-US" sz="1400" b="0" i="0" u="none" strike="noStrike" cap="none" noProof="0" dirty="0">
                          <a:latin typeface="Calibri"/>
                        </a:rPr>
                        <a:t> </a:t>
                      </a:r>
                      <a:r>
                        <a:rPr lang="en-US" sz="1400" b="0" i="0" u="none" strike="noStrike" cap="none" noProof="0" dirty="0" err="1">
                          <a:latin typeface="Calibri"/>
                        </a:rPr>
                        <a:t>plassering</a:t>
                      </a:r>
                      <a:r>
                        <a:rPr lang="en-US" sz="1400" b="0" i="0" u="none" strike="noStrike" cap="none" noProof="0" dirty="0">
                          <a:latin typeface="Calibri"/>
                        </a:rPr>
                        <a:t> av </a:t>
                      </a:r>
                      <a:r>
                        <a:rPr lang="en-US" sz="1400" b="0" i="0" u="none" strike="noStrike" cap="none" noProof="0" dirty="0" err="1">
                          <a:latin typeface="Calibri"/>
                        </a:rPr>
                        <a:t>ener</a:t>
                      </a:r>
                      <a:r>
                        <a:rPr lang="en-US" sz="1400" b="0" i="0" u="none" strike="noStrike" cap="none" noProof="0" dirty="0">
                          <a:latin typeface="Calibri"/>
                        </a:rPr>
                        <a:t>- </a:t>
                      </a:r>
                      <a:r>
                        <a:rPr lang="en-US" sz="1400" b="0" i="0" u="none" strike="noStrike" cap="none" noProof="0" dirty="0" err="1">
                          <a:latin typeface="Calibri"/>
                        </a:rPr>
                        <a:t>og</a:t>
                      </a:r>
                      <a:r>
                        <a:rPr lang="en-US" sz="1400" b="0" i="0" u="none" strike="noStrike" cap="none" noProof="0" dirty="0">
                          <a:latin typeface="Calibri"/>
                        </a:rPr>
                        <a:t> </a:t>
                      </a:r>
                      <a:r>
                        <a:rPr lang="en-US" sz="1400" b="0" i="0" u="none" strike="noStrike" cap="none" noProof="0" dirty="0" err="1">
                          <a:latin typeface="Calibri"/>
                        </a:rPr>
                        <a:t>tierplass</a:t>
                      </a:r>
                      <a:r>
                        <a:rPr lang="en-US" sz="1400" b="0" i="0" u="none" strike="noStrike" cap="none" noProof="0" dirty="0">
                          <a:latin typeface="Calibri"/>
                        </a:rPr>
                        <a:t>.</a:t>
                      </a:r>
                      <a:endParaRPr sz="1400" u="none" strike="noStrike" cap="none"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vMerge="1">
                  <a:txBody>
                    <a:bodyPr/>
                    <a:lstStyle/>
                    <a:p>
                      <a:endParaRPr lang="nb-NO"/>
                    </a:p>
                  </a:txBody>
                  <a:tcPr/>
                </a:tc>
                <a:extLst>
                  <a:ext uri="{0D108BD9-81ED-4DB2-BD59-A6C34878D82A}">
                    <a16:rowId xmlns:a16="http://schemas.microsoft.com/office/drawing/2014/main" val="10003"/>
                  </a:ext>
                </a:extLst>
              </a:tr>
              <a:tr h="618914">
                <a:tc>
                  <a:txBody>
                    <a:bodyPr/>
                    <a:lstStyle/>
                    <a:p>
                      <a:pPr marL="0" marR="0" lvl="0" indent="0" algn="l" rtl="0">
                        <a:lnSpc>
                          <a:spcPct val="100000"/>
                        </a:lnSpc>
                        <a:spcBef>
                          <a:spcPts val="0"/>
                        </a:spcBef>
                        <a:spcAft>
                          <a:spcPts val="0"/>
                        </a:spcAft>
                        <a:buClr>
                          <a:srgbClr val="000000"/>
                        </a:buClr>
                        <a:buSzPts val="1800"/>
                        <a:buFont typeface="Arial"/>
                        <a:buNone/>
                      </a:pPr>
                      <a:r>
                        <a:rPr lang="no-NO" u="none" strike="noStrike" cap="none" err="1">
                          <a:latin typeface="Calibri"/>
                          <a:ea typeface="Calibri"/>
                          <a:cs typeface="Calibri"/>
                          <a:sym typeface="Calibri"/>
                        </a:rPr>
                        <a:t>Engelsk</a:t>
                      </a:r>
                      <a:endParaRPr u="none" strike="noStrike" cap="none" err="1">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u="none" strike="noStrike" cap="none" dirty="0">
                          <a:latin typeface="Calibri"/>
                          <a:ea typeface="Calibri"/>
                          <a:cs typeface="Calibri"/>
                        </a:rPr>
                        <a:t>Vi </a:t>
                      </a:r>
                      <a:r>
                        <a:rPr lang="en-US" sz="1400" u="none" strike="noStrike" cap="none" dirty="0" err="1">
                          <a:latin typeface="Calibri"/>
                          <a:ea typeface="Calibri"/>
                          <a:cs typeface="Calibri"/>
                        </a:rPr>
                        <a:t>leser</a:t>
                      </a:r>
                      <a:r>
                        <a:rPr lang="en-US" sz="1400" u="none" strike="noStrike" cap="none" dirty="0">
                          <a:latin typeface="Calibri"/>
                          <a:ea typeface="Calibri"/>
                          <a:cs typeface="Calibri"/>
                        </a:rPr>
                        <a:t> </a:t>
                      </a:r>
                      <a:r>
                        <a:rPr lang="en-US" sz="1400" u="none" strike="noStrike" cap="none" dirty="0" err="1">
                          <a:latin typeface="Calibri"/>
                          <a:ea typeface="Calibri"/>
                          <a:cs typeface="Calibri"/>
                        </a:rPr>
                        <a:t>engelske</a:t>
                      </a:r>
                      <a:r>
                        <a:rPr lang="en-US" sz="1400" u="none" strike="noStrike" cap="none" dirty="0">
                          <a:latin typeface="Calibri"/>
                          <a:ea typeface="Calibri"/>
                          <a:cs typeface="Calibri"/>
                        </a:rPr>
                        <a:t> </a:t>
                      </a:r>
                      <a:r>
                        <a:rPr lang="en-US" sz="1400" u="none" strike="noStrike" cap="none" dirty="0" err="1">
                          <a:latin typeface="Calibri"/>
                          <a:ea typeface="Calibri"/>
                          <a:cs typeface="Calibri"/>
                        </a:rPr>
                        <a:t>eventyr</a:t>
                      </a:r>
                      <a:endParaRPr sz="1400" u="none" strike="noStrike" cap="none" dirty="0" err="1">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vMerge="1">
                  <a:txBody>
                    <a:bodyPr/>
                    <a:lstStyle/>
                    <a:p>
                      <a:endParaRPr lang="nb-NO"/>
                    </a:p>
                  </a:txBody>
                  <a:tcPr/>
                </a:tc>
                <a:extLst>
                  <a:ext uri="{0D108BD9-81ED-4DB2-BD59-A6C34878D82A}">
                    <a16:rowId xmlns:a16="http://schemas.microsoft.com/office/drawing/2014/main" val="10004"/>
                  </a:ext>
                </a:extLst>
              </a:tr>
              <a:tr h="649106">
                <a:tc>
                  <a:txBody>
                    <a:bodyPr/>
                    <a:lstStyle/>
                    <a:p>
                      <a:pPr marL="0" marR="0" lvl="0" indent="0" algn="l" rtl="0">
                        <a:lnSpc>
                          <a:spcPct val="100000"/>
                        </a:lnSpc>
                        <a:spcBef>
                          <a:spcPts val="0"/>
                        </a:spcBef>
                        <a:spcAft>
                          <a:spcPts val="0"/>
                        </a:spcAft>
                        <a:buClr>
                          <a:srgbClr val="000000"/>
                        </a:buClr>
                        <a:buSzPts val="1800"/>
                        <a:buFont typeface="Arial"/>
                        <a:buNone/>
                      </a:pPr>
                      <a:endParaRPr sz="1400" u="none" strike="noStrike" cap="none">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u="none" strike="noStrike" cap="none" dirty="0">
                          <a:latin typeface="Calibri"/>
                          <a:ea typeface="Calibri"/>
                          <a:cs typeface="Calibri"/>
                        </a:rPr>
                        <a:t> Vi </a:t>
                      </a:r>
                      <a:r>
                        <a:rPr lang="en-US" sz="1400" u="none" strike="noStrike" cap="none" dirty="0" err="1">
                          <a:latin typeface="Calibri"/>
                          <a:ea typeface="Calibri"/>
                          <a:cs typeface="Calibri"/>
                        </a:rPr>
                        <a:t>sier</a:t>
                      </a:r>
                      <a:r>
                        <a:rPr lang="en-US" sz="1400" u="none" strike="noStrike" cap="none" dirty="0">
                          <a:latin typeface="Calibri"/>
                          <a:ea typeface="Calibri"/>
                          <a:cs typeface="Calibri"/>
                        </a:rPr>
                        <a:t> fine ting </a:t>
                      </a:r>
                      <a:r>
                        <a:rPr lang="en-US" sz="1400" u="none" strike="noStrike" cap="none" dirty="0" err="1">
                          <a:latin typeface="Calibri"/>
                          <a:ea typeface="Calibri"/>
                          <a:cs typeface="Calibri"/>
                        </a:rPr>
                        <a:t>til</a:t>
                      </a:r>
                      <a:r>
                        <a:rPr lang="en-US" sz="1400" u="none" strike="noStrike" cap="none" dirty="0">
                          <a:latin typeface="Calibri"/>
                          <a:ea typeface="Calibri"/>
                          <a:cs typeface="Calibri"/>
                        </a:rPr>
                        <a:t> </a:t>
                      </a:r>
                      <a:r>
                        <a:rPr lang="en-US" sz="1400" u="none" strike="noStrike" cap="none" dirty="0" err="1">
                          <a:latin typeface="Calibri"/>
                          <a:ea typeface="Calibri"/>
                          <a:cs typeface="Calibri"/>
                        </a:rPr>
                        <a:t>hverandre</a:t>
                      </a:r>
                      <a:r>
                        <a:rPr lang="en-US" sz="1400" u="none" strike="noStrike" cap="none" dirty="0">
                          <a:latin typeface="Calibri"/>
                          <a:ea typeface="Calibri"/>
                          <a:cs typeface="Calibri"/>
                        </a:rPr>
                        <a:t>, </a:t>
                      </a:r>
                      <a:r>
                        <a:rPr lang="en-US" sz="1400" u="none" strike="noStrike" cap="none" dirty="0" err="1">
                          <a:latin typeface="Calibri"/>
                          <a:ea typeface="Calibri"/>
                          <a:cs typeface="Calibri"/>
                        </a:rPr>
                        <a:t>og</a:t>
                      </a:r>
                      <a:r>
                        <a:rPr lang="en-US" sz="1400" u="none" strike="noStrike" cap="none" dirty="0">
                          <a:latin typeface="Calibri"/>
                          <a:ea typeface="Calibri"/>
                          <a:cs typeface="Calibri"/>
                        </a:rPr>
                        <a:t> </a:t>
                      </a:r>
                      <a:r>
                        <a:rPr lang="en-US" sz="1400" u="none" strike="noStrike" cap="none" dirty="0" err="1">
                          <a:latin typeface="Calibri"/>
                          <a:ea typeface="Calibri"/>
                          <a:cs typeface="Calibri"/>
                        </a:rPr>
                        <a:t>forstår</a:t>
                      </a:r>
                      <a:r>
                        <a:rPr lang="en-US" sz="1400" u="none" strike="noStrike" cap="none" dirty="0">
                          <a:latin typeface="Calibri"/>
                          <a:ea typeface="Calibri"/>
                          <a:cs typeface="Calibri"/>
                        </a:rPr>
                        <a:t> at </a:t>
                      </a:r>
                      <a:r>
                        <a:rPr lang="en-US" sz="1400" u="none" strike="noStrike" cap="none" dirty="0" err="1">
                          <a:latin typeface="Calibri"/>
                          <a:ea typeface="Calibri"/>
                          <a:cs typeface="Calibri"/>
                        </a:rPr>
                        <a:t>ord</a:t>
                      </a:r>
                      <a:r>
                        <a:rPr lang="en-US" sz="1400" u="none" strike="noStrike" cap="none" dirty="0">
                          <a:latin typeface="Calibri"/>
                          <a:ea typeface="Calibri"/>
                          <a:cs typeface="Calibri"/>
                        </a:rPr>
                        <a:t> </a:t>
                      </a:r>
                      <a:r>
                        <a:rPr lang="en-US" sz="1400" u="none" strike="noStrike" cap="none" dirty="0" err="1">
                          <a:latin typeface="Calibri"/>
                          <a:ea typeface="Calibri"/>
                          <a:cs typeface="Calibri"/>
                        </a:rPr>
                        <a:t>kan</a:t>
                      </a:r>
                      <a:r>
                        <a:rPr lang="en-US" sz="1400" u="none" strike="noStrike" cap="none" dirty="0">
                          <a:latin typeface="Calibri"/>
                          <a:ea typeface="Calibri"/>
                          <a:cs typeface="Calibri"/>
                        </a:rPr>
                        <a:t> </a:t>
                      </a:r>
                      <a:r>
                        <a:rPr lang="en-US" sz="1400" u="none" strike="noStrike" cap="none" dirty="0" err="1">
                          <a:latin typeface="Calibri"/>
                          <a:ea typeface="Calibri"/>
                          <a:cs typeface="Calibri"/>
                        </a:rPr>
                        <a:t>såre</a:t>
                      </a:r>
                      <a:r>
                        <a:rPr lang="en-US" sz="1400" u="none" strike="noStrike" cap="none" dirty="0">
                          <a:latin typeface="Calibri"/>
                          <a:ea typeface="Calibri"/>
                          <a:cs typeface="Calibri"/>
                        </a:rPr>
                        <a:t>. </a:t>
                      </a:r>
                      <a:endParaRPr sz="1400" u="none" strike="noStrike" cap="none" dirty="0">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vMerge="1">
                  <a:txBody>
                    <a:bodyPr/>
                    <a:lstStyle/>
                    <a:p>
                      <a:endParaRPr lang="nb-NO"/>
                    </a:p>
                  </a:txBody>
                  <a:tcPr/>
                </a:tc>
                <a:extLst>
                  <a:ext uri="{0D108BD9-81ED-4DB2-BD59-A6C34878D82A}">
                    <a16:rowId xmlns:a16="http://schemas.microsoft.com/office/drawing/2014/main" val="10005"/>
                  </a:ext>
                </a:extLst>
              </a:tr>
              <a:tr h="1358593">
                <a:tc>
                  <a:txBody>
                    <a:bodyPr/>
                    <a:lstStyle/>
                    <a:p>
                      <a:pPr marL="0" marR="0" lvl="0" indent="0" algn="l" rtl="0">
                        <a:lnSpc>
                          <a:spcPct val="100000"/>
                        </a:lnSpc>
                        <a:spcBef>
                          <a:spcPts val="0"/>
                        </a:spcBef>
                        <a:spcAft>
                          <a:spcPts val="0"/>
                        </a:spcAft>
                        <a:buClr>
                          <a:srgbClr val="000000"/>
                        </a:buClr>
                        <a:buSzPts val="1800"/>
                        <a:buFont typeface="Arial"/>
                        <a:buNone/>
                      </a:pPr>
                      <a:endParaRPr sz="1400" u="none" strike="noStrike" cap="none">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o-NO" sz="1400" u="none" strike="noStrike" cap="none" dirty="0">
                          <a:latin typeface="Calibri"/>
                          <a:ea typeface="Calibri"/>
                          <a:cs typeface="Calibri"/>
                          <a:sym typeface="Calibri"/>
                        </a:rPr>
                        <a:t>Ukens sang: </a:t>
                      </a:r>
                      <a:endParaRPr lang="nb-NO" sz="1200" u="none" strike="noStrike" cap="none" dirty="0">
                        <a:solidFill>
                          <a:schemeClr val="tx1"/>
                        </a:solidFill>
                        <a:latin typeface="Calibri"/>
                        <a:ea typeface="Calibri"/>
                        <a:cs typeface="Calibri"/>
                      </a:endParaRPr>
                    </a:p>
                    <a:p>
                      <a:pPr marL="0" marR="0" lvl="0" indent="0" algn="l">
                        <a:lnSpc>
                          <a:spcPct val="100000"/>
                        </a:lnSpc>
                        <a:spcBef>
                          <a:spcPts val="0"/>
                        </a:spcBef>
                        <a:spcAft>
                          <a:spcPts val="0"/>
                        </a:spcAft>
                        <a:buSzPts val="1800"/>
                        <a:buFont typeface="Arial"/>
                        <a:buNone/>
                      </a:pPr>
                      <a:r>
                        <a:rPr lang="nb-NO" sz="1400" u="none" strike="noStrike" cap="none" dirty="0">
                          <a:latin typeface="Calibri"/>
                          <a:ea typeface="Calibri"/>
                          <a:cs typeface="Calibri"/>
                        </a:rPr>
                        <a:t>Venner- Bjørn Henrik </a:t>
                      </a:r>
                      <a:r>
                        <a:rPr lang="nb-NO" sz="1400" u="none" strike="noStrike" cap="none" err="1">
                          <a:latin typeface="Calibri"/>
                          <a:ea typeface="Calibri"/>
                          <a:cs typeface="Calibri"/>
                        </a:rPr>
                        <a:t>Brandtenborg</a:t>
                      </a:r>
                      <a:endParaRPr lang="nb-NO" sz="1400" u="none" strike="noStrike" cap="none">
                        <a:latin typeface="Calibri"/>
                        <a:ea typeface="Calibri"/>
                        <a:cs typeface="Calibri"/>
                      </a:endParaRPr>
                    </a:p>
                    <a:p>
                      <a:pPr marL="0" marR="0" lvl="0" indent="0" algn="l">
                        <a:lnSpc>
                          <a:spcPct val="100000"/>
                        </a:lnSpc>
                        <a:spcBef>
                          <a:spcPts val="0"/>
                        </a:spcBef>
                        <a:spcAft>
                          <a:spcPts val="0"/>
                        </a:spcAft>
                        <a:buSzPts val="1800"/>
                        <a:buFont typeface="Arial"/>
                        <a:buNone/>
                      </a:pPr>
                      <a:endParaRPr lang="nb-NO" sz="1200" b="0" i="0" u="none" strike="noStrike" cap="none" noProof="0" dirty="0">
                        <a:solidFill>
                          <a:schemeClr val="tx1"/>
                        </a:solidFill>
                        <a:latin typeface="Roboto"/>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0DED0"/>
                    </a:solidFill>
                  </a:tcPr>
                </a:tc>
                <a:tc vMerge="1">
                  <a:txBody>
                    <a:bodyPr/>
                    <a:lstStyle/>
                    <a:p>
                      <a:endParaRPr lang="nb-NO"/>
                    </a:p>
                  </a:txBody>
                  <a:tcPr/>
                </a:tc>
                <a:extLst>
                  <a:ext uri="{0D108BD9-81ED-4DB2-BD59-A6C34878D82A}">
                    <a16:rowId xmlns:a16="http://schemas.microsoft.com/office/drawing/2014/main" val="10006"/>
                  </a:ext>
                </a:extLst>
              </a:tr>
              <a:tr h="1705789">
                <a:tc gridSpan="3">
                  <a:txBody>
                    <a:bodyPr/>
                    <a:lstStyle/>
                    <a:p>
                      <a:pPr marL="0" marR="0" lvl="0" indent="0" algn="l" rtl="0">
                        <a:lnSpc>
                          <a:spcPct val="100000"/>
                        </a:lnSpc>
                        <a:spcBef>
                          <a:spcPts val="0"/>
                        </a:spcBef>
                        <a:spcAft>
                          <a:spcPts val="0"/>
                        </a:spcAft>
                        <a:buClr>
                          <a:schemeClr val="lt1"/>
                        </a:buClr>
                        <a:buSzPts val="1400"/>
                        <a:buFont typeface="Calibri"/>
                        <a:buNone/>
                      </a:pPr>
                      <a:r>
                        <a:rPr lang="no-NO" sz="1400" u="none" strike="noStrike" cap="none" dirty="0">
                          <a:latin typeface="Calibri"/>
                          <a:ea typeface="Calibri"/>
                          <a:cs typeface="Calibri"/>
                          <a:sym typeface="Calibri"/>
                        </a:rPr>
                        <a:t>KONTAKTINFORMASJON:                                                                                                                             FAU:</a:t>
                      </a:r>
                      <a:r>
                        <a:rPr lang="no-NO" sz="1400" i="1" u="none" strike="noStrike" cap="none" dirty="0">
                          <a:solidFill>
                            <a:schemeClr val="dk1"/>
                          </a:solidFill>
                          <a:latin typeface="Calibri"/>
                          <a:ea typeface="Calibri"/>
                          <a:cs typeface="Calibri"/>
                          <a:sym typeface="Calibri"/>
                        </a:rPr>
                        <a:t> </a:t>
                      </a:r>
                      <a:r>
                        <a:rPr lang="no-NO" sz="1400" i="1" u="sng" strike="noStrike" cap="none" dirty="0">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fauhordvikskole@gmail.com</a:t>
                      </a:r>
                      <a:r>
                        <a:rPr lang="no-NO" sz="1400" i="1" u="none" strike="noStrike" cap="none" dirty="0">
                          <a:solidFill>
                            <a:schemeClr val="dk1"/>
                          </a:solidFill>
                          <a:latin typeface="Calibri"/>
                          <a:ea typeface="Calibri"/>
                          <a:cs typeface="Calibri"/>
                          <a:sym typeface="Calibri"/>
                        </a:rPr>
                        <a:t> </a:t>
                      </a:r>
                      <a:endParaRPr sz="1400" i="1" u="none" strike="noStrike" cap="none"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no-NO" sz="1400" u="none" strike="noStrike" cap="none" dirty="0">
                          <a:latin typeface="Calibri"/>
                          <a:ea typeface="Calibri"/>
                          <a:cs typeface="Calibri"/>
                          <a:sym typeface="Calibri"/>
                        </a:rPr>
                        <a:t>Vi </a:t>
                      </a:r>
                      <a:r>
                        <a:rPr lang="no-NO" sz="1400" u="none" strike="noStrike" cap="none" dirty="0" err="1">
                          <a:latin typeface="Calibri"/>
                          <a:ea typeface="Calibri"/>
                          <a:cs typeface="Calibri"/>
                          <a:sym typeface="Calibri"/>
                        </a:rPr>
                        <a:t>bruker</a:t>
                      </a:r>
                      <a:r>
                        <a:rPr lang="no-NO" sz="1400" u="none" strike="noStrike" cap="none" dirty="0">
                          <a:latin typeface="Calibri"/>
                          <a:ea typeface="Calibri"/>
                          <a:cs typeface="Calibri"/>
                          <a:sym typeface="Calibri"/>
                        </a:rPr>
                        <a:t> Vigilo </a:t>
                      </a:r>
                      <a:r>
                        <a:rPr lang="no-NO" sz="1400" u="none" strike="noStrike" cap="none" dirty="0" err="1">
                          <a:latin typeface="Calibri"/>
                          <a:ea typeface="Calibri"/>
                          <a:cs typeface="Calibri"/>
                          <a:sym typeface="Calibri"/>
                        </a:rPr>
                        <a:t>til</a:t>
                      </a:r>
                      <a:r>
                        <a:rPr lang="no-NO" sz="1400" u="none" strike="noStrike" cap="none" dirty="0">
                          <a:latin typeface="Calibri"/>
                          <a:ea typeface="Calibri"/>
                          <a:cs typeface="Calibri"/>
                          <a:sym typeface="Calibri"/>
                        </a:rPr>
                        <a:t> standard </a:t>
                      </a:r>
                      <a:r>
                        <a:rPr lang="no-NO" sz="1400" u="none" strike="noStrike" cap="none" dirty="0" err="1">
                          <a:latin typeface="Calibri"/>
                          <a:ea typeface="Calibri"/>
                          <a:cs typeface="Calibri"/>
                          <a:sym typeface="Calibri"/>
                        </a:rPr>
                        <a:t>kommunikasjon</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og</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fraværsmeldinger</a:t>
                      </a:r>
                      <a:r>
                        <a:rPr lang="no-NO" sz="1400" u="none" strike="noStrike" cap="none" dirty="0">
                          <a:latin typeface="Calibri"/>
                          <a:ea typeface="Calibri"/>
                          <a:cs typeface="Calibri"/>
                          <a:sym typeface="Calibri"/>
                        </a:rPr>
                        <a:t>. Ved </a:t>
                      </a:r>
                      <a:r>
                        <a:rPr lang="no-NO" sz="1400" u="none" strike="noStrike" cap="none" dirty="0" err="1">
                          <a:latin typeface="Calibri"/>
                          <a:ea typeface="Calibri"/>
                          <a:cs typeface="Calibri"/>
                          <a:sym typeface="Calibri"/>
                        </a:rPr>
                        <a:t>planlagt</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fravær</a:t>
                      </a:r>
                      <a:r>
                        <a:rPr lang="no-NO" sz="1400" u="none" strike="noStrike" cap="none" dirty="0">
                          <a:latin typeface="Calibri"/>
                          <a:ea typeface="Calibri"/>
                          <a:cs typeface="Calibri"/>
                          <a:sym typeface="Calibri"/>
                        </a:rPr>
                        <a:t> er det </a:t>
                      </a:r>
                      <a:r>
                        <a:rPr lang="no-NO" sz="1400" u="none" strike="noStrike" cap="none" dirty="0" err="1">
                          <a:latin typeface="Calibri"/>
                          <a:ea typeface="Calibri"/>
                          <a:cs typeface="Calibri"/>
                          <a:sym typeface="Calibri"/>
                        </a:rPr>
                        <a:t>ønskelig</a:t>
                      </a:r>
                      <a:r>
                        <a:rPr lang="no-NO" sz="1400" u="none" strike="noStrike" cap="none" dirty="0">
                          <a:latin typeface="Calibri"/>
                          <a:ea typeface="Calibri"/>
                          <a:cs typeface="Calibri"/>
                          <a:sym typeface="Calibri"/>
                        </a:rPr>
                        <a:t> at </a:t>
                      </a:r>
                      <a:r>
                        <a:rPr lang="no-NO" sz="1400" u="none" strike="noStrike" cap="none" dirty="0" err="1">
                          <a:latin typeface="Calibri"/>
                          <a:ea typeface="Calibri"/>
                          <a:cs typeface="Calibri"/>
                          <a:sym typeface="Calibri"/>
                        </a:rPr>
                        <a:t>dette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meldes</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i</a:t>
                      </a:r>
                      <a:r>
                        <a:rPr lang="no-NO" sz="1400" u="none" strike="noStrike" cap="none" dirty="0">
                          <a:latin typeface="Calibri"/>
                          <a:ea typeface="Calibri"/>
                          <a:cs typeface="Calibri"/>
                          <a:sym typeface="Calibri"/>
                        </a:rPr>
                        <a:t> god </a:t>
                      </a:r>
                      <a:r>
                        <a:rPr lang="no-NO" sz="1400" u="none" strike="noStrike" cap="none" dirty="0" err="1">
                          <a:latin typeface="Calibri"/>
                          <a:ea typeface="Calibri"/>
                          <a:cs typeface="Calibri"/>
                          <a:sym typeface="Calibri"/>
                        </a:rPr>
                        <a:t>tid</a:t>
                      </a:r>
                      <a:r>
                        <a:rPr lang="no-NO" sz="1400" u="none" strike="noStrike" cap="none" dirty="0">
                          <a:latin typeface="Calibri"/>
                          <a:ea typeface="Calibri"/>
                          <a:cs typeface="Calibri"/>
                          <a:sym typeface="Calibri"/>
                        </a:rPr>
                        <a:t>. Ved </a:t>
                      </a:r>
                      <a:r>
                        <a:rPr lang="no-NO" sz="1400" u="none" strike="noStrike" cap="none" dirty="0" err="1">
                          <a:latin typeface="Calibri"/>
                          <a:ea typeface="Calibri"/>
                          <a:cs typeface="Calibri"/>
                          <a:sym typeface="Calibri"/>
                        </a:rPr>
                        <a:t>sykdom</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og</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annet</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akutt</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fravær</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må</a:t>
                      </a:r>
                      <a:r>
                        <a:rPr lang="no-NO" sz="1400" u="none" strike="noStrike" cap="none" dirty="0">
                          <a:latin typeface="Calibri"/>
                          <a:ea typeface="Calibri"/>
                          <a:cs typeface="Calibri"/>
                          <a:sym typeface="Calibri"/>
                        </a:rPr>
                        <a:t> det </a:t>
                      </a:r>
                      <a:r>
                        <a:rPr lang="no-NO" sz="1400" u="none" strike="noStrike" cap="none" dirty="0" err="1">
                          <a:latin typeface="Calibri"/>
                          <a:ea typeface="Calibri"/>
                          <a:cs typeface="Calibri"/>
                          <a:sym typeface="Calibri"/>
                        </a:rPr>
                        <a:t>meldes</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i</a:t>
                      </a:r>
                      <a:r>
                        <a:rPr lang="no-NO" sz="1400" u="none" strike="noStrike" cap="none" dirty="0">
                          <a:latin typeface="Calibri"/>
                          <a:ea typeface="Calibri"/>
                          <a:cs typeface="Calibri"/>
                          <a:sym typeface="Calibri"/>
                        </a:rPr>
                        <a:t> Vigilo </a:t>
                      </a:r>
                      <a:r>
                        <a:rPr lang="no-NO" sz="1400" u="none" strike="noStrike" cap="none" dirty="0" err="1">
                          <a:latin typeface="Calibri"/>
                          <a:ea typeface="Calibri"/>
                          <a:cs typeface="Calibri"/>
                          <a:sym typeface="Calibri"/>
                        </a:rPr>
                        <a:t>senest</a:t>
                      </a:r>
                      <a:r>
                        <a:rPr lang="no-NO" sz="1400" u="none" strike="noStrike" cap="none" dirty="0">
                          <a:latin typeface="Calibri"/>
                          <a:ea typeface="Calibri"/>
                          <a:cs typeface="Calibri"/>
                          <a:sym typeface="Calibri"/>
                        </a:rPr>
                        <a:t> kl. 08.00. </a:t>
                      </a:r>
                      <a:r>
                        <a:rPr lang="no-NO" sz="1400" u="none" strike="noStrike" cap="none" dirty="0" err="1">
                          <a:latin typeface="Calibri"/>
                          <a:ea typeface="Calibri"/>
                          <a:cs typeface="Calibri"/>
                          <a:sym typeface="Calibri"/>
                        </a:rPr>
                        <a:t>Hvis</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dere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ikke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har</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fått</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meldt</a:t>
                      </a:r>
                      <a:r>
                        <a:rPr lang="no-NO" sz="1400" u="none" strike="noStrike" cap="none" dirty="0">
                          <a:latin typeface="Calibri"/>
                          <a:ea typeface="Calibri"/>
                          <a:cs typeface="Calibri"/>
                          <a:sym typeface="Calibri"/>
                        </a:rPr>
                        <a:t> inn </a:t>
                      </a:r>
                      <a:r>
                        <a:rPr lang="no-NO" sz="1400" u="none" strike="noStrike" cap="none" dirty="0" err="1">
                          <a:latin typeface="Calibri"/>
                          <a:ea typeface="Calibri"/>
                          <a:cs typeface="Calibri"/>
                          <a:sym typeface="Calibri"/>
                        </a:rPr>
                        <a:t>før</a:t>
                      </a:r>
                      <a:r>
                        <a:rPr lang="no-NO" sz="1400" u="none" strike="noStrike" cap="none" dirty="0">
                          <a:latin typeface="Calibri"/>
                          <a:ea typeface="Calibri"/>
                          <a:cs typeface="Calibri"/>
                          <a:sym typeface="Calibri"/>
                        </a:rPr>
                        <a:t> kl. 08.00, </a:t>
                      </a:r>
                      <a:r>
                        <a:rPr lang="no-NO" sz="1400" u="none" strike="noStrike" cap="none" dirty="0" err="1">
                          <a:latin typeface="Calibri"/>
                          <a:ea typeface="Calibri"/>
                          <a:cs typeface="Calibri"/>
                          <a:sym typeface="Calibri"/>
                        </a:rPr>
                        <a:t>må</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dere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ringe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kontoret</a:t>
                      </a:r>
                      <a:r>
                        <a:rPr lang="no-NO" sz="1400" u="none" strike="noStrike" cap="none" dirty="0">
                          <a:latin typeface="Calibri"/>
                          <a:ea typeface="Calibri"/>
                          <a:cs typeface="Calibri"/>
                          <a:sym typeface="Calibri"/>
                        </a:rPr>
                        <a:t> for å </a:t>
                      </a:r>
                      <a:r>
                        <a:rPr lang="no-NO" sz="1400" u="none" strike="noStrike" cap="none" dirty="0" err="1">
                          <a:latin typeface="Calibri"/>
                          <a:ea typeface="Calibri"/>
                          <a:cs typeface="Calibri"/>
                          <a:sym typeface="Calibri"/>
                        </a:rPr>
                        <a:t>gi</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beskjed</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tlf</a:t>
                      </a:r>
                      <a:r>
                        <a:rPr lang="no-NO" sz="1400" u="none" strike="noStrike" cap="none" dirty="0">
                          <a:latin typeface="Calibri"/>
                          <a:ea typeface="Calibri"/>
                          <a:cs typeface="Calibri"/>
                          <a:sym typeface="Calibri"/>
                        </a:rPr>
                        <a:t>: 53 03 67 00)</a:t>
                      </a:r>
                      <a:endParaRPr sz="1400" u="none" strike="noStrike" cap="none" dirty="0"/>
                    </a:p>
                    <a:p>
                      <a:pPr marL="0" marR="0" lvl="0" indent="0" algn="l" rtl="0">
                        <a:lnSpc>
                          <a:spcPct val="100000"/>
                        </a:lnSpc>
                        <a:spcBef>
                          <a:spcPts val="0"/>
                        </a:spcBef>
                        <a:spcAft>
                          <a:spcPts val="0"/>
                        </a:spcAft>
                        <a:buClr>
                          <a:srgbClr val="000000"/>
                        </a:buClr>
                        <a:buSzPts val="1400"/>
                        <a:buFont typeface="Arial"/>
                        <a:buNone/>
                      </a:pPr>
                      <a:r>
                        <a:rPr lang="no-NO" sz="1400" u="none" strike="noStrike" cap="none" dirty="0">
                          <a:latin typeface="Calibri"/>
                          <a:ea typeface="Calibri"/>
                          <a:cs typeface="Calibri"/>
                          <a:sym typeface="Calibri"/>
                        </a:rPr>
                        <a:t>Dersom </a:t>
                      </a:r>
                      <a:r>
                        <a:rPr lang="no-NO" sz="1400" u="none" strike="noStrike" cap="none" dirty="0" err="1">
                          <a:latin typeface="Calibri"/>
                          <a:ea typeface="Calibri"/>
                          <a:cs typeface="Calibri"/>
                          <a:sym typeface="Calibri"/>
                        </a:rPr>
                        <a:t>dere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skal</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sende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informasjon</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som</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inneholder</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personopplysninger</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ønsker</a:t>
                      </a:r>
                      <a:r>
                        <a:rPr lang="no-NO" sz="1400" u="none" strike="noStrike" cap="none" dirty="0">
                          <a:latin typeface="Calibri"/>
                          <a:ea typeface="Calibri"/>
                          <a:cs typeface="Calibri"/>
                          <a:sym typeface="Calibri"/>
                        </a:rPr>
                        <a:t> vi at </a:t>
                      </a:r>
                      <a:r>
                        <a:rPr lang="no-NO" sz="1400" u="none" strike="noStrike" cap="none" dirty="0" err="1">
                          <a:latin typeface="Calibri"/>
                          <a:ea typeface="Calibri"/>
                          <a:cs typeface="Calibri"/>
                          <a:sym typeface="Calibri"/>
                        </a:rPr>
                        <a:t>dere</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bruker</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kontaktskjemaet</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som</a:t>
                      </a:r>
                      <a:r>
                        <a:rPr lang="no-NO" sz="1400" u="none" strike="noStrike" cap="none" dirty="0">
                          <a:latin typeface="Calibri"/>
                          <a:ea typeface="Calibri"/>
                          <a:cs typeface="Calibri"/>
                          <a:sym typeface="Calibri"/>
                        </a:rPr>
                        <a:t> ligger </a:t>
                      </a:r>
                      <a:r>
                        <a:rPr lang="no-NO" sz="1400" u="none" strike="noStrike" cap="none" dirty="0" err="1">
                          <a:latin typeface="Calibri"/>
                          <a:ea typeface="Calibri"/>
                          <a:cs typeface="Calibri"/>
                          <a:sym typeface="Calibri"/>
                        </a:rPr>
                        <a:t>på</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skolens</a:t>
                      </a:r>
                      <a:r>
                        <a:rPr lang="no-NO" sz="1400" u="none" strike="noStrike" cap="none" dirty="0">
                          <a:latin typeface="Calibri"/>
                          <a:ea typeface="Calibri"/>
                          <a:cs typeface="Calibri"/>
                          <a:sym typeface="Calibri"/>
                        </a:rPr>
                        <a:t> </a:t>
                      </a:r>
                      <a:r>
                        <a:rPr lang="no-NO" sz="1400" u="none" strike="noStrike" cap="none" dirty="0" err="1">
                          <a:latin typeface="Calibri"/>
                          <a:ea typeface="Calibri"/>
                          <a:cs typeface="Calibri"/>
                          <a:sym typeface="Calibri"/>
                        </a:rPr>
                        <a:t>hjemmeside</a:t>
                      </a:r>
                      <a:r>
                        <a:rPr lang="no-NO" sz="1400" u="none" strike="noStrike" cap="none" dirty="0">
                          <a:latin typeface="Calibri"/>
                          <a:ea typeface="Calibri"/>
                          <a:cs typeface="Calibri"/>
                          <a:sym typeface="Calibri"/>
                        </a:rPr>
                        <a:t>. </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BF7A5C"/>
                    </a:solidFill>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7"/>
                  </a:ext>
                </a:extLst>
              </a:tr>
            </a:tbl>
          </a:graphicData>
        </a:graphic>
      </p:graphicFrame>
      <p:grpSp>
        <p:nvGrpSpPr>
          <p:cNvPr id="105" name="Google Shape;105;p2"/>
          <p:cNvGrpSpPr/>
          <p:nvPr/>
        </p:nvGrpSpPr>
        <p:grpSpPr>
          <a:xfrm>
            <a:off x="209550" y="123825"/>
            <a:ext cx="9486900" cy="310754"/>
            <a:chOff x="209550" y="123825"/>
            <a:chExt cx="9486900" cy="310754"/>
          </a:xfrm>
        </p:grpSpPr>
        <p:sp>
          <p:nvSpPr>
            <p:cNvPr id="106" name="Google Shape;106;p2"/>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107" name="Google Shape;107;p2"/>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grpSp>
        <p:nvGrpSpPr>
          <p:cNvPr id="108" name="Google Shape;108;p2"/>
          <p:cNvGrpSpPr/>
          <p:nvPr/>
        </p:nvGrpSpPr>
        <p:grpSpPr>
          <a:xfrm>
            <a:off x="360710" y="3547170"/>
            <a:ext cx="534639" cy="307777"/>
            <a:chOff x="101867" y="3724977"/>
            <a:chExt cx="819818" cy="882046"/>
          </a:xfrm>
        </p:grpSpPr>
        <p:pic>
          <p:nvPicPr>
            <p:cNvPr id="109" name="Google Shape;109;p2"/>
            <p:cNvPicPr preferRelativeResize="0"/>
            <p:nvPr/>
          </p:nvPicPr>
          <p:blipFill rotWithShape="1">
            <a:blip r:embed="rId5">
              <a:alphaModFix/>
            </a:blip>
            <a:srcRect r="70986" b="18757"/>
            <a:stretch/>
          </p:blipFill>
          <p:spPr>
            <a:xfrm>
              <a:off x="101867" y="3724977"/>
              <a:ext cx="475650" cy="288758"/>
            </a:xfrm>
            <a:prstGeom prst="rect">
              <a:avLst/>
            </a:prstGeom>
            <a:noFill/>
            <a:ln>
              <a:noFill/>
            </a:ln>
          </p:spPr>
        </p:pic>
        <p:pic>
          <p:nvPicPr>
            <p:cNvPr id="110" name="Google Shape;110;p2"/>
            <p:cNvPicPr preferRelativeResize="0"/>
            <p:nvPr/>
          </p:nvPicPr>
          <p:blipFill rotWithShape="1">
            <a:blip r:embed="rId6">
              <a:alphaModFix/>
            </a:blip>
            <a:srcRect/>
            <a:stretch/>
          </p:blipFill>
          <p:spPr>
            <a:xfrm flipH="1">
              <a:off x="232362" y="4013735"/>
              <a:ext cx="689323" cy="593288"/>
            </a:xfrm>
            <a:prstGeom prst="rect">
              <a:avLst/>
            </a:prstGeom>
            <a:noFill/>
            <a:ln>
              <a:noFill/>
            </a:ln>
          </p:spPr>
        </p:pic>
      </p:grpSp>
      <p:pic>
        <p:nvPicPr>
          <p:cNvPr id="111" name="Google Shape;111;p2"/>
          <p:cNvPicPr preferRelativeResize="0"/>
          <p:nvPr/>
        </p:nvPicPr>
        <p:blipFill rotWithShape="1">
          <a:blip r:embed="rId7">
            <a:alphaModFix/>
          </a:blip>
          <a:srcRect/>
          <a:stretch/>
        </p:blipFill>
        <p:spPr>
          <a:xfrm>
            <a:off x="360711" y="4199210"/>
            <a:ext cx="534639" cy="505557"/>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670572864C8FE4796D88F2AE9AE4918" ma:contentTypeVersion="15" ma:contentTypeDescription="Opprett et nytt dokument." ma:contentTypeScope="" ma:versionID="fe93cf287bc10736486336faa6fe3ec5">
  <xsd:schema xmlns:xsd="http://www.w3.org/2001/XMLSchema" xmlns:xs="http://www.w3.org/2001/XMLSchema" xmlns:p="http://schemas.microsoft.com/office/2006/metadata/properties" xmlns:ns2="7a886be8-87a9-441a-b3fd-75051e5f4918" xmlns:ns3="e87d0e9e-9673-487f-811e-cdf1b7f427a7" targetNamespace="http://schemas.microsoft.com/office/2006/metadata/properties" ma:root="true" ma:fieldsID="6176e0523cd08ac009c5ec9ab79e6842" ns2:_="" ns3:_="">
    <xsd:import namespace="7a886be8-87a9-441a-b3fd-75051e5f4918"/>
    <xsd:import namespace="e87d0e9e-9673-487f-811e-cdf1b7f427a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86be8-87a9-441a-b3fd-75051e5f49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58b7fd7f-a84c-4463-96b0-c5d9876b7c6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7d0e9e-9673-487f-811e-cdf1b7f427a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ea4ebdb-d46c-43ca-acb4-6beab01b0265}" ma:internalName="TaxCatchAll" ma:showField="CatchAllData" ma:web="e87d0e9e-9673-487f-811e-cdf1b7f427a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a886be8-87a9-441a-b3fd-75051e5f4918">
      <Terms xmlns="http://schemas.microsoft.com/office/infopath/2007/PartnerControls"/>
    </lcf76f155ced4ddcb4097134ff3c332f>
    <TaxCatchAll xmlns="e87d0e9e-9673-487f-811e-cdf1b7f427a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C26EDF-7E80-4B5A-94FE-4F597DFC3151}">
  <ds:schemaRefs>
    <ds:schemaRef ds:uri="7a886be8-87a9-441a-b3fd-75051e5f4918"/>
    <ds:schemaRef ds:uri="e87d0e9e-9673-487f-811e-cdf1b7f427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45860E6-E1A6-409E-A678-656E3ABD208A}">
  <ds:schemaRefs>
    <ds:schemaRef ds:uri="7a886be8-87a9-441a-b3fd-75051e5f4918"/>
    <ds:schemaRef ds:uri="e87d0e9e-9673-487f-811e-cdf1b7f427a7"/>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7824BD4-D2FE-4F57-9418-1FBDD9CC8B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718</Words>
  <Application>Microsoft Office PowerPoint</Application>
  <PresentationFormat>A4 (210 x 297 mm)</PresentationFormat>
  <Paragraphs>68</Paragraphs>
  <Slides>2</Slides>
  <Notes>2</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2</vt:i4>
      </vt:variant>
    </vt:vector>
  </HeadingPairs>
  <TitlesOfParts>
    <vt:vector size="6" baseType="lpstr">
      <vt:lpstr>Arial</vt:lpstr>
      <vt:lpstr>Calibri</vt:lpstr>
      <vt:lpstr>Roboto</vt:lpstr>
      <vt:lpstr>Office-tema</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Solheim, Hilde Karin</dc:creator>
  <cp:lastModifiedBy>Haugen, Monica</cp:lastModifiedBy>
  <cp:revision>228</cp:revision>
  <cp:lastPrinted>2024-08-15T10:10:42Z</cp:lastPrinted>
  <dcterms:created xsi:type="dcterms:W3CDTF">2023-08-08T10:59:37Z</dcterms:created>
  <dcterms:modified xsi:type="dcterms:W3CDTF">2025-09-17T13:28:33Z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0x0101007670572864C8FE4796D88F2AE9AE4918</vt:lpwstr>
  </property>
  <property fmtid="{D5CDD505-2E9C-101B-9397-08002B2CF9AE}" pid="3" name="MediaServiceImageTags">
    <vt:lpwstr/>
  </property>
</Properties>
</file>