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906000" cy="6858000" type="A4"/>
  <p:notesSz cx="6794500" cy="9906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hZhnS5O4R4eA3i/N+0UA/uZ8IoR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CF40347-09AD-41E9-8289-99D3DFCE1922}">
  <a:tblStyle styleId="{9CF40347-09AD-41E9-8289-99D3DFCE1922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chemeClr val="accent6">
              <a:alpha val="20000"/>
            </a:schemeClr>
          </a:solidFill>
        </a:fill>
      </a:tcStyle>
    </a:band1V>
    <a:band2V>
      <a:tcTxStyle b="off" i="off"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/>
      <a:tcStyle>
        <a:tcBdr>
          <a:bottom>
            <a:ln w="25400" cap="flat" cmpd="sng">
              <a:solidFill>
                <a:schemeClr val="accent6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9C5863F3-6740-41B0-AB19-9AA61BD66011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78" d="100"/>
          <a:sy n="78" d="100"/>
        </p:scale>
        <p:origin x="710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742950"/>
            <a:ext cx="536575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435" y="4705337"/>
            <a:ext cx="5435580" cy="4457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540" tIns="92540" rIns="92540" bIns="92540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79435" y="4705337"/>
            <a:ext cx="5435580" cy="4457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540" tIns="92540" rIns="92540" bIns="9254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742950"/>
            <a:ext cx="536575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>
            <a:spLocks noGrp="1"/>
          </p:cNvSpPr>
          <p:nvPr>
            <p:ph type="body" idx="1"/>
          </p:nvPr>
        </p:nvSpPr>
        <p:spPr>
          <a:xfrm>
            <a:off x="679435" y="4705337"/>
            <a:ext cx="5435580" cy="44576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540" tIns="92540" rIns="92540" bIns="92540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01" name="Google Shape;10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742950"/>
            <a:ext cx="5365750" cy="3714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ellysbil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eks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2777332" y="-270668"/>
            <a:ext cx="4351338" cy="854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oddrett tittel og teks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5251054" y="2203054"/>
            <a:ext cx="5811838" cy="2135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917179" y="128984"/>
            <a:ext cx="5811838" cy="6284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mt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tel og innhold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loverskrift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o innholdsdeler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5014913" y="1825625"/>
            <a:ext cx="42100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ammenligning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682329" y="2505075"/>
            <a:ext cx="4190702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re titte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nhold med tekst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lde med tekst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4211340" y="987427"/>
            <a:ext cx="5014913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o-NO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hordvik.skole@bergen.kommune.no" TargetMode="External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mailto:fauhordvikskole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328615" y="507453"/>
            <a:ext cx="9266400" cy="808500"/>
          </a:xfrm>
          <a:prstGeom prst="roundRect">
            <a:avLst>
              <a:gd name="adj" fmla="val 16667"/>
            </a:avLst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328625" y="136450"/>
            <a:ext cx="92664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1" i="0" u="none" strike="noStrike" cap="none" dirty="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Hordvik skole														   Aktiv læring i samspill</a:t>
            </a: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72714" y="581630"/>
            <a:ext cx="7706400" cy="685084"/>
          </a:xfrm>
          <a:prstGeom prst="rect">
            <a:avLst/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no-NO" sz="36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Ukeplan for 6.trinn   		   uke </a:t>
            </a:r>
            <a:r>
              <a:rPr lang="nb-NO" sz="36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39</a:t>
            </a:r>
            <a:r>
              <a:rPr lang="no-NO" sz="36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endParaRPr sz="1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7" name="Google Shape;8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35092" y="490086"/>
            <a:ext cx="1342200" cy="842100"/>
          </a:xfrm>
          <a:prstGeom prst="ellipse">
            <a:avLst/>
          </a:prstGeom>
          <a:noFill/>
          <a:ln w="15875" cap="rnd" cmpd="sng">
            <a:solidFill>
              <a:srgbClr val="333333"/>
            </a:solidFill>
            <a:prstDash val="solid"/>
            <a:round/>
            <a:headEnd type="none" w="sm" len="sm"/>
            <a:tailEnd type="none" w="sm" len="sm"/>
          </a:ln>
        </p:spPr>
      </p:pic>
      <p:graphicFrame>
        <p:nvGraphicFramePr>
          <p:cNvPr id="88" name="Google Shape;88;p1"/>
          <p:cNvGraphicFramePr/>
          <p:nvPr>
            <p:extLst>
              <p:ext uri="{D42A27DB-BD31-4B8C-83A1-F6EECF244321}">
                <p14:modId xmlns:p14="http://schemas.microsoft.com/office/powerpoint/2010/main" val="2180437956"/>
              </p:ext>
            </p:extLst>
          </p:nvPr>
        </p:nvGraphicFramePr>
        <p:xfrm>
          <a:off x="372889" y="1392677"/>
          <a:ext cx="9160200" cy="4197032"/>
        </p:xfrm>
        <a:graphic>
          <a:graphicData uri="http://schemas.openxmlformats.org/drawingml/2006/table">
            <a:tbl>
              <a:tblPr firstRow="1" bandRow="1">
                <a:noFill/>
                <a:tableStyleId>{9CF40347-09AD-41E9-8289-99D3DFCE1922}</a:tableStyleId>
              </a:tblPr>
              <a:tblGrid>
                <a:gridCol w="107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7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37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9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51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1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b="1" u="none" strike="noStrike" cap="none"/>
                        <a:t>På skolen</a:t>
                      </a:r>
                      <a:endParaRPr sz="105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b="1" u="none" strike="noStrike" cap="none"/>
                        <a:t>Mandag</a:t>
                      </a:r>
                      <a:endParaRPr sz="105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b="1" u="none" strike="noStrike" cap="none"/>
                        <a:t>Tirsdag</a:t>
                      </a:r>
                      <a:endParaRPr sz="105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b="1" u="none" strike="noStrike" cap="none"/>
                        <a:t>Onsdag</a:t>
                      </a:r>
                      <a:endParaRPr sz="105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b="1" u="none" strike="noStrike" cap="none"/>
                        <a:t>Torsdag</a:t>
                      </a:r>
                      <a:endParaRPr sz="105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b="1" u="none" strike="noStrike" cap="none"/>
                        <a:t>Fredag</a:t>
                      </a:r>
                      <a:endParaRPr sz="1050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7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no-NO" sz="1050" u="none" strike="noStrike" cap="none"/>
                        <a:t>08.30-09.30</a:t>
                      </a:r>
                      <a:endParaRPr sz="105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050" u="none" strike="noStrike" cap="none"/>
                    </a:p>
                  </a:txBody>
                  <a:tcPr marL="91450" marR="91450" marT="45725" marB="45725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100" u="none" strike="noStrike" cap="none" dirty="0"/>
                        <a:t>Norsk/matte/engelsk</a:t>
                      </a:r>
                      <a:endParaRPr sz="1100" u="none" strike="noStrike" cap="none" dirty="0"/>
                    </a:p>
                  </a:txBody>
                  <a:tcPr marL="91450" marR="91450" marT="45725" marB="45725" anchor="ctr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100" u="none" strike="noStrike" cap="none" dirty="0"/>
                        <a:t>M&amp;H/Sløyd/ Norsk</a:t>
                      </a:r>
                      <a:endParaRPr sz="1100" u="none" strike="noStrike" cap="none" dirty="0"/>
                    </a:p>
                  </a:txBody>
                  <a:tcPr marL="91450" marR="91450" marT="45725" marB="45725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nb-NO" sz="1100" u="none" strike="noStrike" cap="none" dirty="0"/>
                        <a:t>Naturfag/matte/</a:t>
                      </a:r>
                      <a:r>
                        <a:rPr lang="nb-NO" sz="1100" u="none" strike="noStrike" cap="none" dirty="0" err="1"/>
                        <a:t>samf</a:t>
                      </a:r>
                      <a:r>
                        <a:rPr lang="nb-NO" sz="1100" u="none" strike="noStrike" cap="none" dirty="0"/>
                        <a:t>.</a:t>
                      </a:r>
                      <a:endParaRPr sz="1100" u="none" strike="noStrike" cap="none" dirty="0"/>
                    </a:p>
                  </a:txBody>
                  <a:tcPr marL="91450" marR="91450" marT="45725" marB="45725" anchor="ctr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100" u="none" strike="noStrike" cap="none" dirty="0"/>
                        <a:t>K &amp; H/KRLE</a:t>
                      </a:r>
                      <a:endParaRPr sz="1100" u="none" strike="noStrike" cap="none" dirty="0"/>
                    </a:p>
                  </a:txBody>
                  <a:tcPr marL="91450" marR="91450" marT="45725" marB="45725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100" b="0" u="none" strike="noStrike" cap="none" dirty="0">
                          <a:solidFill>
                            <a:schemeClr val="dk1"/>
                          </a:solidFill>
                        </a:rPr>
                        <a:t>Uteskole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83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u="none" strike="noStrike" cap="none"/>
                        <a:t>09.30-09.45</a:t>
                      </a:r>
                      <a:endParaRPr sz="1050" u="none" strike="noStrike" cap="none"/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00" u="none" strike="noStrike" cap="none" dirty="0">
                          <a:solidFill>
                            <a:srgbClr val="3F3F3F"/>
                          </a:solidFill>
                        </a:rPr>
                        <a:t>Lillefri</a:t>
                      </a:r>
                      <a:endParaRPr sz="1000" u="none" strike="noStrike" cap="none" dirty="0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no-NO" sz="1000" u="none" strike="noStrike" cap="none">
                          <a:solidFill>
                            <a:srgbClr val="3F3F3F"/>
                          </a:solidFill>
                        </a:rPr>
                        <a:t>Lillefri</a:t>
                      </a:r>
                      <a:endParaRPr sz="1100" b="1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no-NO" sz="1000" u="none" strike="noStrike" cap="none">
                          <a:solidFill>
                            <a:srgbClr val="3F3F3F"/>
                          </a:solidFill>
                        </a:rPr>
                        <a:t>Lillefri</a:t>
                      </a:r>
                      <a:endParaRPr sz="1000" u="none" strike="noStrike" cap="none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00" u="none" strike="noStrike" cap="none">
                          <a:solidFill>
                            <a:srgbClr val="3F3F3F"/>
                          </a:solidFill>
                        </a:rPr>
                        <a:t>Lillefri</a:t>
                      </a:r>
                      <a:endParaRPr sz="1000" u="none" strike="noStrike" cap="none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00" b="0" u="none" strike="noStrike" cap="none" dirty="0">
                          <a:solidFill>
                            <a:srgbClr val="3F3F3F"/>
                          </a:solidFill>
                        </a:rPr>
                        <a:t>Lillefri</a:t>
                      </a:r>
                      <a:endParaRPr sz="1000" b="0" u="none" strike="noStrike" cap="none" dirty="0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7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u="none" strike="noStrike" cap="none"/>
                        <a:t>09.45-10.45</a:t>
                      </a:r>
                      <a:endParaRPr sz="105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050" u="none" strike="noStrike" cap="none"/>
                    </a:p>
                  </a:txBody>
                  <a:tcPr marL="91450" marR="91450" marT="45725" marB="45725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100" u="none" strike="noStrike" cap="none" dirty="0"/>
                        <a:t>Norsk/matte/engelsk</a:t>
                      </a:r>
                      <a:endParaRPr sz="1100" u="none" strike="noStrike" cap="none" dirty="0"/>
                    </a:p>
                  </a:txBody>
                  <a:tcPr marL="91450" marR="91450" marT="45725" marB="45725" anchor="ctr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100" u="none" strike="noStrike" cap="none" dirty="0"/>
                        <a:t>M&amp;H/Sløyd/ Matte</a:t>
                      </a:r>
                      <a:endParaRPr sz="1100" u="none" strike="noStrike" cap="none" dirty="0"/>
                    </a:p>
                  </a:txBody>
                  <a:tcPr marL="91450" marR="91450" marT="45725" marB="45725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nb-NO" sz="1100" u="none" strike="noStrike" cap="none" dirty="0"/>
                        <a:t>Naturfag/matte/</a:t>
                      </a:r>
                      <a:r>
                        <a:rPr lang="nb-NO" sz="1100" u="none" strike="noStrike" cap="none" dirty="0" err="1"/>
                        <a:t>samf</a:t>
                      </a:r>
                      <a:r>
                        <a:rPr lang="nb-NO" sz="1100" u="none" strike="noStrike" cap="none" dirty="0"/>
                        <a:t>.</a:t>
                      </a:r>
                      <a:endParaRPr sz="1100" u="none" strike="noStrike" cap="none" dirty="0"/>
                    </a:p>
                  </a:txBody>
                  <a:tcPr marL="91450" marR="91450" marT="45725" marB="45725" anchor="ctr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100" u="none" strike="noStrike" cap="none" dirty="0"/>
                        <a:t>K &amp; H/ KRLE</a:t>
                      </a:r>
                      <a:endParaRPr sz="1100" u="none" strike="noStrike" cap="none" dirty="0"/>
                    </a:p>
                  </a:txBody>
                  <a:tcPr marL="91450" marR="91450" marT="45725" marB="45725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100" u="none" strike="noStrike" cap="none" dirty="0"/>
                        <a:t>Uteskole</a:t>
                      </a:r>
                      <a:endParaRPr sz="1100" b="0" u="none" strike="noStrike" cap="none" dirty="0">
                        <a:solidFill>
                          <a:schemeClr val="dk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3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u="none" strike="noStrike" cap="none"/>
                        <a:t>10.45-11.15</a:t>
                      </a:r>
                      <a:endParaRPr sz="1050" u="none" strike="noStrike" cap="none"/>
                    </a:p>
                  </a:txBody>
                  <a:tcPr marL="91450" marR="91450" marT="45725" marB="45725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u="none" strike="noStrike" cap="none">
                          <a:solidFill>
                            <a:srgbClr val="3F3F3F"/>
                          </a:solidFill>
                        </a:rPr>
                        <a:t>Spising</a:t>
                      </a:r>
                      <a:endParaRPr sz="1050" u="none" strike="noStrike" cap="none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u="none" strike="noStrike" cap="none">
                          <a:solidFill>
                            <a:srgbClr val="3F3F3F"/>
                          </a:solidFill>
                        </a:rPr>
                        <a:t>Spising</a:t>
                      </a:r>
                      <a:endParaRPr sz="1050" u="none" strike="noStrike" cap="none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no-NO" sz="1050" u="none" strike="noStrike" cap="none" dirty="0">
                          <a:solidFill>
                            <a:srgbClr val="3F3F3F"/>
                          </a:solidFill>
                        </a:rPr>
                        <a:t>Spising</a:t>
                      </a:r>
                      <a:endParaRPr sz="1050" u="none" strike="noStrike" cap="none" dirty="0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u="none" strike="noStrike" cap="none">
                          <a:solidFill>
                            <a:srgbClr val="3F3F3F"/>
                          </a:solidFill>
                        </a:rPr>
                        <a:t>Spising</a:t>
                      </a:r>
                      <a:endParaRPr sz="1050" u="none" strike="noStrike" cap="none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b="0" u="none" strike="noStrike" cap="none">
                          <a:solidFill>
                            <a:srgbClr val="3F3F3F"/>
                          </a:solidFill>
                        </a:rPr>
                        <a:t>Spising</a:t>
                      </a:r>
                      <a:endParaRPr sz="1050" b="0" u="none" strike="noStrike" cap="none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73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u="none" strike="noStrike" cap="none"/>
                        <a:t>11.15-11.45</a:t>
                      </a:r>
                      <a:endParaRPr sz="1050" u="none" strike="noStrike" cap="none"/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00" u="none" strike="noStrike" cap="none">
                          <a:solidFill>
                            <a:srgbClr val="3F3F3F"/>
                          </a:solidFill>
                        </a:rPr>
                        <a:t>Storefri</a:t>
                      </a:r>
                      <a:endParaRPr sz="1000" u="none" strike="noStrike" cap="none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00" u="none" strike="noStrike" cap="none" dirty="0">
                          <a:solidFill>
                            <a:srgbClr val="3F3F3F"/>
                          </a:solidFill>
                        </a:rPr>
                        <a:t>Storefri</a:t>
                      </a:r>
                      <a:endParaRPr sz="1000" u="none" strike="noStrike" cap="none" dirty="0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no-NO" sz="1000" u="none" strike="noStrike" cap="none">
                          <a:solidFill>
                            <a:srgbClr val="3F3F3F"/>
                          </a:solidFill>
                        </a:rPr>
                        <a:t>Storefri</a:t>
                      </a:r>
                      <a:endParaRPr sz="1000" u="none" strike="noStrike" cap="none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00" u="none" strike="noStrike" cap="none">
                          <a:solidFill>
                            <a:srgbClr val="3F3F3F"/>
                          </a:solidFill>
                        </a:rPr>
                        <a:t>Storefri</a:t>
                      </a:r>
                      <a:endParaRPr sz="1000" u="none" strike="noStrike" cap="none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00" u="none" strike="noStrike" cap="none">
                          <a:solidFill>
                            <a:srgbClr val="3F3F3F"/>
                          </a:solidFill>
                        </a:rPr>
                        <a:t>Storefri</a:t>
                      </a:r>
                      <a:endParaRPr sz="1000" b="1" u="none" strike="noStrike" cap="none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73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u="none" strike="noStrike" cap="none"/>
                        <a:t>11.45-12.45</a:t>
                      </a:r>
                      <a:endParaRPr sz="1050" u="none" strike="noStrike" cap="none"/>
                    </a:p>
                  </a:txBody>
                  <a:tcPr marL="91450" marR="91450" marT="45725" marB="45725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100" u="none" strike="noStrike" cap="none" dirty="0"/>
                        <a:t>Matte</a:t>
                      </a:r>
                      <a:r>
                        <a:rPr lang="nb-NO" sz="1100" u="none" strike="noStrike" cap="none" dirty="0"/>
                        <a:t>/Naturfag/</a:t>
                      </a:r>
                      <a:r>
                        <a:rPr lang="nb-NO" sz="1100" u="none" strike="noStrike" cap="none" dirty="0" err="1"/>
                        <a:t>Samf</a:t>
                      </a:r>
                      <a:r>
                        <a:rPr lang="nb-NO" sz="1100" u="none" strike="noStrike" cap="none" dirty="0"/>
                        <a:t>.</a:t>
                      </a:r>
                      <a:endParaRPr sz="1100" u="none" strike="noStrike" cap="none" dirty="0"/>
                    </a:p>
                  </a:txBody>
                  <a:tcPr marL="91450" marR="91450" marT="45725" marB="45725" anchor="ctr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100" u="none" strike="noStrike" cap="none" dirty="0"/>
                        <a:t>Musikk</a:t>
                      </a:r>
                      <a:endParaRPr sz="1100" u="none" strike="noStrike" cap="none" dirty="0"/>
                    </a:p>
                  </a:txBody>
                  <a:tcPr marL="91450" marR="91450" marT="45725" marB="45725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100" u="none" strike="noStrike" cap="none" dirty="0"/>
                        <a:t>Arbeidsplan</a:t>
                      </a:r>
                      <a:endParaRPr sz="1100" u="none" strike="noStrike" cap="none" dirty="0"/>
                    </a:p>
                  </a:txBody>
                  <a:tcPr marL="91450" marR="91450" marT="45725" marB="45725" anchor="ctr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100" u="none" strike="noStrike" cap="none" dirty="0"/>
                        <a:t>Norsk/ gym</a:t>
                      </a:r>
                    </a:p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/>
                    </a:p>
                  </a:txBody>
                  <a:tcPr marL="91450" marR="91450" marT="45725" marB="45725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100" b="0" u="none" strike="noStrike" cap="none" dirty="0">
                          <a:solidFill>
                            <a:schemeClr val="dk1"/>
                          </a:solidFill>
                        </a:rPr>
                        <a:t>Loggskriving</a:t>
                      </a:r>
                      <a:endParaRPr sz="1400" u="none" strike="noStrike" cap="none" dirty="0"/>
                    </a:p>
                  </a:txBody>
                  <a:tcPr marL="91450" marR="91450" marT="45725" marB="45725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3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u="none" strike="noStrike" cap="none"/>
                        <a:t>12.45-13.00</a:t>
                      </a:r>
                      <a:endParaRPr sz="1050" u="none" strike="noStrike" cap="none"/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00" u="none" strike="noStrike" cap="none">
                          <a:solidFill>
                            <a:srgbClr val="3F3F3F"/>
                          </a:solidFill>
                        </a:rPr>
                        <a:t>Lillefri</a:t>
                      </a:r>
                      <a:endParaRPr sz="1000" u="none" strike="noStrike" cap="none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00" u="none" strike="noStrike" cap="none">
                          <a:solidFill>
                            <a:srgbClr val="3F3F3F"/>
                          </a:solidFill>
                        </a:rPr>
                        <a:t>Lillefri</a:t>
                      </a:r>
                      <a:endParaRPr sz="1000" u="none" strike="noStrike" cap="none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no-NO" sz="1000" u="none" strike="noStrike" cap="none">
                          <a:solidFill>
                            <a:srgbClr val="3F3F3F"/>
                          </a:solidFill>
                        </a:rPr>
                        <a:t>Lillefri</a:t>
                      </a:r>
                      <a:endParaRPr sz="1000" u="none" strike="noStrike" cap="none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00" u="none" strike="noStrike" cap="none" dirty="0">
                          <a:solidFill>
                            <a:srgbClr val="3F3F3F"/>
                          </a:solidFill>
                        </a:rPr>
                        <a:t>Lillefri</a:t>
                      </a:r>
                      <a:endParaRPr sz="1000" u="none" strike="noStrike" cap="none" dirty="0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endParaRPr sz="1050" b="1" u="none" strike="noStrike" cap="none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4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u="none" strike="noStrike" cap="none"/>
                        <a:t>13.00-14.00</a:t>
                      </a:r>
                      <a:endParaRPr sz="1050" u="none" strike="noStrike" cap="none"/>
                    </a:p>
                  </a:txBody>
                  <a:tcPr marL="91450" marR="91450" marT="45725" marB="45725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100" u="none" strike="noStrike" cap="none" dirty="0"/>
                        <a:t>                             ARO</a:t>
                      </a:r>
                      <a:endParaRPr sz="1100" u="none" strike="noStrike" cap="none" dirty="0"/>
                    </a:p>
                  </a:txBody>
                  <a:tcPr marL="91450" marR="91450" marT="45725" marB="45725" anchor="ctr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endParaRPr sz="1400" u="none" strike="noStrike" cap="none" dirty="0"/>
                    </a:p>
                  </a:txBody>
                  <a:tcPr marL="91450" marR="91450" marT="45725" marB="45725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100" u="none" strike="noStrike" cap="none" dirty="0"/>
                        <a:t>Arbeidsplan</a:t>
                      </a:r>
                      <a:endParaRPr sz="1100" u="none" strike="noStrike" cap="none" dirty="0"/>
                    </a:p>
                  </a:txBody>
                  <a:tcPr marL="91450" marR="91450" marT="45725" marB="45725" anchor="ctr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100" u="none" strike="noStrike" cap="none" dirty="0"/>
                        <a:t>Norsk/ gym</a:t>
                      </a:r>
                      <a:endParaRPr sz="1100" u="none" strike="noStrike" cap="none" dirty="0"/>
                    </a:p>
                  </a:txBody>
                  <a:tcPr marL="91450" marR="91450" marT="45725" marB="45725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endParaRPr sz="1050" b="1" u="none" strike="noStrike" cap="none" dirty="0">
                        <a:solidFill>
                          <a:srgbClr val="38761D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b="1" u="none" strike="noStrike" cap="none"/>
                        <a:t>Skolen slutter:</a:t>
                      </a:r>
                      <a:endParaRPr sz="1050" u="none" strike="noStrike" cap="none"/>
                    </a:p>
                  </a:txBody>
                  <a:tcPr marL="91450" marR="91450" marT="45725" marB="45725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b="1" u="none" strike="noStrike" cap="none"/>
                        <a:t>14.00</a:t>
                      </a:r>
                      <a:endParaRPr sz="1050" b="1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b="1" u="none" strike="noStrike" cap="none" dirty="0"/>
                        <a:t>14.00</a:t>
                      </a:r>
                      <a:endParaRPr sz="1050" b="1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b="1" u="none" strike="noStrike" cap="none" dirty="0">
                          <a:solidFill>
                            <a:schemeClr val="dk1"/>
                          </a:solidFill>
                        </a:rPr>
                        <a:t>1</a:t>
                      </a:r>
                      <a:r>
                        <a:rPr lang="no-NO" sz="1050" b="1" u="none" strike="noStrike" cap="none" dirty="0"/>
                        <a:t>4.00</a:t>
                      </a:r>
                      <a:endParaRPr sz="1050" u="none" strike="noStrike" cap="none" dirty="0"/>
                    </a:p>
                  </a:txBody>
                  <a:tcPr marL="91450" marR="91450" marT="45725" marB="45725" anchor="ctr"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050" b="1" u="none" strike="noStrike" cap="none" dirty="0"/>
                        <a:t>14.00</a:t>
                      </a:r>
                      <a:endParaRPr sz="1050" u="none" strike="noStrike" cap="none" dirty="0"/>
                    </a:p>
                  </a:txBody>
                  <a:tcPr marL="91450" marR="91450" marT="45725" marB="45725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050" b="1" u="none" strike="noStrike" cap="none" dirty="0"/>
                        <a:t>12.45</a:t>
                      </a:r>
                      <a:endParaRPr sz="1050" u="none" strike="noStrike" cap="none" dirty="0"/>
                    </a:p>
                  </a:txBody>
                  <a:tcPr marL="91450" marR="91450" marT="45725" marB="45725" anchor="ctr"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9" name="Google Shape;89;p1"/>
          <p:cNvSpPr txBox="1"/>
          <p:nvPr/>
        </p:nvSpPr>
        <p:spPr>
          <a:xfrm>
            <a:off x="381717" y="6346508"/>
            <a:ext cx="916020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nb-NO" sz="14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Leksehjelp er tilgjengelig på mandag</a:t>
            </a:r>
            <a:r>
              <a:rPr lang="nb-NO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er</a:t>
            </a:r>
            <a:r>
              <a:rPr lang="no-NO" sz="1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no-NO" sz="14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14.00-15.00.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2" name="Google Shape;92;p1" descr="Et bilde som inneholder tekst, vektorgrafikk&#10;&#10;Automatisk generert beskrivels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17459" y="5311423"/>
            <a:ext cx="864980" cy="10350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"/>
          <p:cNvSpPr txBox="1"/>
          <p:nvPr/>
        </p:nvSpPr>
        <p:spPr>
          <a:xfrm>
            <a:off x="101875" y="25150"/>
            <a:ext cx="97023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1" i="0" u="none" strike="noStrike" cap="none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rPr>
              <a:t>Hordvik skole					   										  Aktiv læring i samspill</a:t>
            </a: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no-NO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04" name="Google Shape;104;p2"/>
          <p:cNvGraphicFramePr/>
          <p:nvPr>
            <p:extLst>
              <p:ext uri="{D42A27DB-BD31-4B8C-83A1-F6EECF244321}">
                <p14:modId xmlns:p14="http://schemas.microsoft.com/office/powerpoint/2010/main" val="2619156587"/>
              </p:ext>
            </p:extLst>
          </p:nvPr>
        </p:nvGraphicFramePr>
        <p:xfrm>
          <a:off x="101867" y="933392"/>
          <a:ext cx="9702250" cy="5936552"/>
        </p:xfrm>
        <a:graphic>
          <a:graphicData uri="http://schemas.openxmlformats.org/drawingml/2006/table">
            <a:tbl>
              <a:tblPr firstRow="1" firstCol="1" bandRow="1">
                <a:noFill/>
                <a:tableStyleId>{9C5863F3-6740-41B0-AB19-9AA61BD66011}</a:tableStyleId>
              </a:tblPr>
              <a:tblGrid>
                <a:gridCol w="899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9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74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02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400" b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Norsk</a:t>
                      </a:r>
                      <a:endParaRPr sz="1400" u="none" strike="noStrike" cap="none"/>
                    </a:p>
                  </a:txBody>
                  <a:tcPr marL="43925" marR="43925" marT="0" marB="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  <a:tabLst/>
                        <a:defRPr/>
                      </a:pPr>
                      <a:r>
                        <a:rPr lang="nb-NO" sz="1400" u="none" strike="noStrike" cap="none" dirty="0"/>
                        <a:t>Sammensatte tekster og bildebøker</a:t>
                      </a:r>
                      <a:endParaRPr dirty="0"/>
                    </a:p>
                  </a:txBody>
                  <a:tcPr marL="43925" marR="43925" marT="0" marB="0" anchor="ctr"/>
                </a:tc>
                <a:tc rowSpan="5">
                  <a:txBody>
                    <a:bodyPr/>
                    <a:lstStyle/>
                    <a:p>
                      <a:pPr rtl="0"/>
                      <a:endParaRPr lang="nb-NO" sz="1400" b="1" i="0" u="none" strike="noStrike" cap="none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  <a:p>
                      <a:pPr rtl="0"/>
                      <a:endParaRPr lang="nb-NO" sz="1400" b="1" i="0" u="none" strike="noStrike" cap="none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  <a:p>
                      <a:pPr rtl="0"/>
                      <a:endParaRPr lang="nb-NO" sz="1400" b="1" i="0" u="none" strike="noStrike" cap="none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  <a:p>
                      <a:pPr rtl="0"/>
                      <a:endParaRPr lang="nb-NO" sz="1400" b="1" i="0" u="none" strike="noStrike" cap="none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  <a:p>
                      <a:pPr rtl="0"/>
                      <a:endParaRPr lang="nb-NO" sz="1400" b="1" i="0" u="none" strike="noStrike" cap="none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  <a:p>
                      <a:pPr rtl="0"/>
                      <a:endParaRPr lang="nb-NO" sz="1400" b="1" i="0" u="none" strike="noStrike" cap="none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  <a:p>
                      <a:pPr rtl="0"/>
                      <a:endParaRPr lang="nb-NO" sz="1400" b="1" i="0" u="none" strike="noStrike" cap="none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  <a:p>
                      <a:pPr rtl="0"/>
                      <a:endParaRPr lang="nb-NO" sz="1400" b="1" i="0" u="none" strike="noStrike" cap="none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  <a:p>
                      <a:pPr rtl="0"/>
                      <a:endParaRPr lang="nb-NO" sz="1400" b="1" i="0" u="none" strike="noStrike" cap="none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  <a:p>
                      <a:pPr rtl="0"/>
                      <a:endParaRPr lang="nb-NO" sz="1400" b="1" i="0" u="none" strike="noStrike" cap="none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  <a:p>
                      <a:pPr rtl="0"/>
                      <a:endParaRPr lang="nb-NO" sz="1400" b="1" i="0" u="none" strike="noStrike" cap="none" dirty="0">
                        <a:solidFill>
                          <a:schemeClr val="dk1"/>
                        </a:solidFill>
                        <a:effectLst/>
                        <a:latin typeface="Calibri"/>
                        <a:ea typeface="Calibri"/>
                        <a:cs typeface="Calibri"/>
                        <a:sym typeface="Arial"/>
                      </a:endParaRPr>
                    </a:p>
                    <a:p>
                      <a:pPr rtl="0"/>
                      <a:r>
                        <a:rPr lang="nb-NO" sz="14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Vi ønsker deg en fin uke :)</a:t>
                      </a:r>
                      <a:endParaRPr lang="nb-NO" sz="1400" b="0" dirty="0">
                        <a:effectLst/>
                      </a:endParaRPr>
                    </a:p>
                    <a:p>
                      <a:pPr rtl="0"/>
                      <a:r>
                        <a:rPr lang="nb-NO" sz="14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Husk klær etter vær ;)</a:t>
                      </a:r>
                    </a:p>
                    <a:p>
                      <a:pPr rtl="0"/>
                      <a:r>
                        <a:rPr lang="nb-NO" sz="14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Informasjon kommer på </a:t>
                      </a:r>
                      <a:r>
                        <a:rPr lang="nb-NO" sz="1400" b="1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Vigilo</a:t>
                      </a:r>
                      <a:r>
                        <a:rPr lang="nb-NO" sz="14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.</a:t>
                      </a:r>
                      <a:r>
                        <a:rPr lang="nb-NO" sz="14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cs typeface="Calibri"/>
                          <a:sym typeface="Arial"/>
                        </a:rPr>
                        <a:t> </a:t>
                      </a:r>
                    </a:p>
                    <a:p>
                      <a:pPr rtl="0"/>
                      <a:r>
                        <a:rPr lang="nb-NO" sz="14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cs typeface="Calibri"/>
                          <a:sym typeface="Arial"/>
                        </a:rPr>
                        <a:t>NB! På tirsdag slutter elevene kl.1245 </a:t>
                      </a:r>
                      <a:r>
                        <a:rPr lang="nb-NO" sz="1400" b="1" i="0" u="none" strike="noStrike" cap="none" dirty="0" err="1">
                          <a:solidFill>
                            <a:schemeClr val="dk1"/>
                          </a:solidFill>
                          <a:effectLst/>
                          <a:latin typeface="Calibri"/>
                          <a:cs typeface="Calibri"/>
                          <a:sym typeface="Arial"/>
                        </a:rPr>
                        <a:t>pga</a:t>
                      </a:r>
                      <a:r>
                        <a:rPr lang="nb-NO" sz="14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cs typeface="Calibri"/>
                          <a:sym typeface="Arial"/>
                        </a:rPr>
                        <a:t> fellesmøte for lærerne.</a:t>
                      </a:r>
                    </a:p>
                    <a:p>
                      <a:pPr rtl="0"/>
                      <a:endParaRPr lang="nb-NO" sz="1400" b="1" i="0" u="none" strike="noStrike" cap="none" dirty="0">
                        <a:solidFill>
                          <a:schemeClr val="dk1"/>
                        </a:solidFill>
                        <a:effectLst/>
                        <a:latin typeface="Calibri"/>
                        <a:cs typeface="Calibri"/>
                        <a:sym typeface="Arial"/>
                      </a:endParaRPr>
                    </a:p>
                    <a:p>
                      <a:pPr rtl="0"/>
                      <a:r>
                        <a:rPr lang="nb-NO" sz="1400" b="1" i="0" u="none" strike="noStrike" cap="none" dirty="0">
                          <a:solidFill>
                            <a:schemeClr val="dk1"/>
                          </a:solidFill>
                          <a:effectLst/>
                          <a:latin typeface="Calibri"/>
                          <a:ea typeface="Calibri"/>
                          <a:cs typeface="Calibri"/>
                          <a:sym typeface="Arial"/>
                        </a:rPr>
                        <a:t>Hilsen lærerne på 6. trinn.</a:t>
                      </a:r>
                      <a:endParaRPr lang="nb-NO" sz="1400" b="0" dirty="0">
                        <a:effectLst/>
                      </a:endParaRPr>
                    </a:p>
                    <a:p>
                      <a:r>
                        <a:rPr lang="nb-NO" sz="1200" dirty="0"/>
                        <a:t>                                                                    </a:t>
                      </a:r>
                      <a:r>
                        <a:rPr lang="nb-NO" sz="1400" dirty="0"/>
                        <a:t>Denne uken skal vi jobbe en del med Kongle for en dag!</a:t>
                      </a:r>
                      <a:br>
                        <a:rPr lang="nb-NO" sz="1200" dirty="0"/>
                      </a:br>
                      <a:endParaRPr sz="1200" u="none" strike="noStrike" cap="none" dirty="0"/>
                    </a:p>
                  </a:txBody>
                  <a:tcPr marL="43925" marR="43925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9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400" b="1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Lesemål</a:t>
                      </a:r>
                      <a:endParaRPr sz="1400" b="1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3925" marR="43925" marT="0" marB="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400" u="none" strike="noStrike" cap="none" dirty="0"/>
                        <a:t>Øver på å lese med god flyt og innlevelse.</a:t>
                      </a:r>
                      <a:endParaRPr sz="1400" u="none" strike="noStrike" cap="none" dirty="0"/>
                    </a:p>
                  </a:txBody>
                  <a:tcPr marL="43925" marR="43925" marT="0" marB="0" anchor="ctr"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1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400" b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Engelsk</a:t>
                      </a:r>
                      <a:endParaRPr sz="1400" b="1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3925" marR="43925" marT="0" marB="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400" u="none" strike="noStrike" cap="none" dirty="0"/>
                        <a:t>- </a:t>
                      </a:r>
                      <a:r>
                        <a:rPr lang="nb-NO" sz="1400" u="none" strike="noStrike" cap="none" dirty="0" err="1"/>
                        <a:t>Man`s</a:t>
                      </a:r>
                      <a:r>
                        <a:rPr lang="nb-NO" sz="1400" u="none" strike="noStrike" cap="none" dirty="0"/>
                        <a:t> Best </a:t>
                      </a:r>
                      <a:r>
                        <a:rPr lang="nb-NO" sz="1400" u="none" strike="noStrike" cap="none" dirty="0" err="1"/>
                        <a:t>Friend</a:t>
                      </a:r>
                      <a:endParaRPr lang="nb-NO" sz="1400" u="none" strike="noStrike" cap="none" dirty="0"/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400" u="none" strike="noStrike" cap="none" dirty="0"/>
                        <a:t>- Bøye regelrette verb i ulike tider</a:t>
                      </a:r>
                      <a:endParaRPr sz="1400" u="none" strike="noStrike" cap="none" dirty="0"/>
                    </a:p>
                  </a:txBody>
                  <a:tcPr marL="43925" marR="43925" marT="0" marB="0" anchor="ctr"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94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400" b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Matte</a:t>
                      </a:r>
                      <a:endParaRPr sz="1400" u="none" strike="noStrike" cap="none"/>
                    </a:p>
                  </a:txBody>
                  <a:tcPr marL="43925" marR="43925" marT="0" marB="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b-NO" sz="1400" u="none" strike="noStrike" cap="none" dirty="0"/>
                        <a:t>Jeg kan regne med de fire regneartene.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b-NO" sz="1400" u="none" strike="noStrike" cap="none" dirty="0"/>
                        <a:t>Gange og dele med 10, 100 og 1000</a:t>
                      </a:r>
                      <a:endParaRPr sz="1400" u="none" strike="noStrike" cap="none" dirty="0"/>
                    </a:p>
                  </a:txBody>
                  <a:tcPr marL="43925" marR="43925" marT="0" marB="0" anchor="ctr"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9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1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3925" marR="43925" marT="0" marB="0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300"/>
                        <a:buFont typeface="Calibri"/>
                        <a:buNone/>
                      </a:pPr>
                      <a:endParaRPr sz="1400" u="none" strike="noStrike" cap="none" dirty="0"/>
                    </a:p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300"/>
                        <a:buFont typeface="Calibri"/>
                        <a:buNone/>
                      </a:pPr>
                      <a:r>
                        <a:rPr lang="nb-NO" sz="1400" u="none" strike="noStrike" cap="none" dirty="0"/>
                        <a:t>Jeg kan vise god selvkontroll. </a:t>
                      </a:r>
                    </a:p>
                    <a:p>
                      <a:pPr marL="0" marR="0" lvl="0" indent="0" algn="l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300"/>
                        <a:buFont typeface="Calibri"/>
                        <a:buNone/>
                      </a:pPr>
                      <a:endParaRPr sz="1400" u="none" strike="noStrike" cap="none" dirty="0"/>
                    </a:p>
                  </a:txBody>
                  <a:tcPr marL="43925" marR="43925" marT="0" marB="0" anchor="ctr"/>
                </a:tc>
                <a:tc v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5762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400" b="1" u="none" strike="noStrike" cap="none">
                          <a:latin typeface="Arial"/>
                          <a:ea typeface="Arial"/>
                          <a:cs typeface="Arial"/>
                          <a:sym typeface="Arial"/>
                        </a:rPr>
                        <a:t>Rutiner ved fravær:</a:t>
                      </a:r>
                      <a:endParaRPr sz="1400" u="none" strike="noStrike" cap="none"/>
                    </a:p>
                  </a:txBody>
                  <a:tcPr marL="43925" marR="43925" marT="0" marB="0" anchor="ctr">
                    <a:solidFill>
                      <a:srgbClr val="FFD96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o-NO" sz="1400" b="1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Hjemmelekser:</a:t>
                      </a:r>
                      <a:r>
                        <a:rPr lang="nb-NO" sz="1400" b="1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 Leveres torsdag</a:t>
                      </a: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nb-NO" sz="1400" b="1" u="none" strike="noStrike" cap="none" dirty="0">
                          <a:latin typeface="Arial"/>
                          <a:cs typeface="Arial"/>
                          <a:sym typeface="Arial"/>
                        </a:rPr>
                        <a:t>                                                                           </a:t>
                      </a:r>
                      <a:endParaRPr sz="1400" u="none" strike="noStrike" cap="none" dirty="0"/>
                    </a:p>
                  </a:txBody>
                  <a:tcPr marL="43925" marR="43925" marT="0" marB="0" anchor="ctr">
                    <a:solidFill>
                      <a:srgbClr val="FFD9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88150">
                <a:tc gridSpan="2"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no-NO" sz="90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Ved planlagt fravær er det ønskelig at dette meldes til kontaktlærere i god tid. </a:t>
                      </a:r>
                      <a:r>
                        <a:rPr lang="no-NO" sz="900" u="none" strike="noStrike" cap="none" dirty="0">
                          <a:solidFill>
                            <a:srgbClr val="FF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Ved sykdom og annet akutt fravær må det meldes fra til skolen senest kl. 08.00. </a:t>
                      </a:r>
                      <a:endParaRPr sz="9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no-NO" sz="90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Send beskjed til </a:t>
                      </a:r>
                      <a:r>
                        <a:rPr lang="no-NO" sz="900" b="1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begge</a:t>
                      </a:r>
                      <a:r>
                        <a:rPr lang="no-NO" sz="900" u="none" strike="noStrike" cap="none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 kontaktlærere på Vigilo.</a:t>
                      </a:r>
                      <a:endParaRPr sz="900" u="none" strike="noStrike" cap="none" dirty="0">
                        <a:solidFill>
                          <a:srgbClr val="2F5496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no-NO" sz="90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Skolens postmottak: </a:t>
                      </a:r>
                      <a:r>
                        <a:rPr lang="no-NO" sz="900" u="sng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hordvik.skole@bergen.kommune.no</a:t>
                      </a:r>
                      <a:r>
                        <a:rPr lang="no-NO" sz="90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 sz="9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no-NO" sz="90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FAU: </a:t>
                      </a:r>
                      <a:r>
                        <a:rPr lang="no-NO" sz="900" u="sng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fauhordvikskole@gmail.com</a:t>
                      </a:r>
                      <a:endParaRPr sz="90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no-NO" sz="90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Tlf kontor.: 53 03 67 00</a:t>
                      </a:r>
                      <a:endParaRPr sz="9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3925" marR="43925" marT="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nb-NO" sz="2000" dirty="0"/>
                        <a:t>Gjøre ferdig arbeidsplanen fra uke 38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nb-NO" sz="2000" dirty="0"/>
                        <a:t>Husk å lese på leseleksen og øve på gloser!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nb-NO" sz="1600" dirty="0"/>
                        <a:t> </a:t>
                      </a:r>
                      <a:endParaRPr lang="nb-NO" sz="1600" b="1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nb-NO" sz="1400" b="1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                                                                        </a:t>
                      </a:r>
                      <a:endParaRPr sz="1200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43925" marR="43925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05" name="Google Shape;105;p2"/>
          <p:cNvSpPr/>
          <p:nvPr/>
        </p:nvSpPr>
        <p:spPr>
          <a:xfrm>
            <a:off x="101875" y="316450"/>
            <a:ext cx="2800800" cy="523200"/>
          </a:xfrm>
          <a:prstGeom prst="roundRect">
            <a:avLst>
              <a:gd name="adj" fmla="val 16667"/>
            </a:avLst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no-NO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Læringsmål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2"/>
          <p:cNvSpPr/>
          <p:nvPr/>
        </p:nvSpPr>
        <p:spPr>
          <a:xfrm>
            <a:off x="3164275" y="316450"/>
            <a:ext cx="6581100" cy="523200"/>
          </a:xfrm>
          <a:prstGeom prst="roundRect">
            <a:avLst>
              <a:gd name="adj" fmla="val 16667"/>
            </a:avLst>
          </a:prstGeom>
          <a:solidFill>
            <a:srgbClr val="FFD96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defRPr/>
            </a:pPr>
            <a:r>
              <a:rPr lang="nb-NO" b="1" dirty="0">
                <a:solidFill>
                  <a:schemeClr val="dk1"/>
                </a:solidFill>
              </a:rPr>
              <a:t>                                                   </a:t>
            </a:r>
            <a:r>
              <a:rPr lang="nb-NO" sz="2000" b="1" dirty="0">
                <a:solidFill>
                  <a:schemeClr val="dk1"/>
                </a:solidFill>
              </a:rPr>
              <a:t>Informasjon: </a:t>
            </a:r>
            <a:endParaRPr lang="nb-NO" sz="2000" dirty="0"/>
          </a:p>
        </p:txBody>
      </p:sp>
      <p:pic>
        <p:nvPicPr>
          <p:cNvPr id="107" name="Google Shape;107;p2"/>
          <p:cNvPicPr preferRelativeResize="0"/>
          <p:nvPr/>
        </p:nvPicPr>
        <p:blipFill rotWithShape="1">
          <a:blip r:embed="rId5">
            <a:alphaModFix/>
          </a:blip>
          <a:srcRect r="70985" b="18757"/>
          <a:stretch/>
        </p:blipFill>
        <p:spPr>
          <a:xfrm>
            <a:off x="101867" y="4223311"/>
            <a:ext cx="475651" cy="2887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2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 flipH="1">
            <a:off x="577518" y="4159957"/>
            <a:ext cx="388254" cy="41546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Sylinder 4">
            <a:extLst>
              <a:ext uri="{FF2B5EF4-FFF2-40B4-BE49-F238E27FC236}">
                <a16:creationId xmlns:a16="http://schemas.microsoft.com/office/drawing/2014/main" id="{1130E6A6-DB87-6319-697A-8E477CAA5E1E}"/>
              </a:ext>
            </a:extLst>
          </p:cNvPr>
          <p:cNvSpPr txBox="1"/>
          <p:nvPr/>
        </p:nvSpPr>
        <p:spPr>
          <a:xfrm>
            <a:off x="3303638" y="933392"/>
            <a:ext cx="259839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nb-NO" sz="1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Gloser:</a:t>
            </a:r>
            <a:endParaRPr lang="nb-NO" sz="1800" b="1"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nb-NO" sz="1600" b="1" dirty="0" err="1"/>
              <a:t>p</a:t>
            </a:r>
            <a:r>
              <a:rPr lang="nb-NO" sz="16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osition</a:t>
            </a:r>
            <a:r>
              <a:rPr lang="nb-NO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posisjon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nb-NO" sz="1600" b="1" dirty="0" err="1"/>
              <a:t>weaker</a:t>
            </a:r>
            <a:r>
              <a:rPr lang="nb-NO" sz="1600" b="1" dirty="0"/>
              <a:t> – svakere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nb-NO" sz="1600" b="1" dirty="0" err="1"/>
              <a:t>r</a:t>
            </a:r>
            <a:r>
              <a:rPr lang="nb-NO" sz="16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eached</a:t>
            </a:r>
            <a:r>
              <a:rPr lang="nb-NO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nådde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nb-NO" sz="1600" b="1" dirty="0" err="1"/>
              <a:t>lapped</a:t>
            </a:r>
            <a:r>
              <a:rPr lang="nb-NO" sz="1600" b="1" dirty="0"/>
              <a:t> – slurpet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nb-NO" sz="1600" b="1" dirty="0"/>
              <a:t>s</a:t>
            </a:r>
            <a:r>
              <a:rPr lang="nb-NO" sz="1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tarving - utsultet </a:t>
            </a:r>
            <a:r>
              <a:rPr lang="nb-NO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lang="nb-NO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Bilde 2" descr="Et bilde som inneholder clip art, tekst, tegnefilm&#10;&#10;KI-generert innhold kan være feil.">
            <a:extLst>
              <a:ext uri="{FF2B5EF4-FFF2-40B4-BE49-F238E27FC236}">
                <a16:creationId xmlns:a16="http://schemas.microsoft.com/office/drawing/2014/main" id="{62CCC341-C473-A683-9AEC-17ABADE38C4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02710" y="1711719"/>
            <a:ext cx="3810000" cy="28003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27326</TotalTime>
  <Words>393</Words>
  <Application>Microsoft Office PowerPoint</Application>
  <PresentationFormat>A4 (210 x 297 mm)</PresentationFormat>
  <Paragraphs>114</Paragraphs>
  <Slides>2</Slides>
  <Notes>2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Office-tema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Hilde Solheim</dc:creator>
  <cp:lastModifiedBy>Børholm, Katja</cp:lastModifiedBy>
  <cp:revision>33</cp:revision>
  <cp:lastPrinted>2025-09-16T15:44:54Z</cp:lastPrinted>
  <dcterms:created xsi:type="dcterms:W3CDTF">2021-07-27T12:48:46Z</dcterms:created>
  <dcterms:modified xsi:type="dcterms:W3CDTF">2025-09-19T09:23:56Z</dcterms:modified>
</cp:coreProperties>
</file>