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34"/>
  </p:notesMasterIdLst>
  <p:sldIdLst>
    <p:sldId id="289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294" r:id="rId21"/>
    <p:sldId id="338" r:id="rId22"/>
    <p:sldId id="339" r:id="rId23"/>
    <p:sldId id="340" r:id="rId24"/>
    <p:sldId id="341" r:id="rId25"/>
    <p:sldId id="342" r:id="rId26"/>
    <p:sldId id="296" r:id="rId27"/>
    <p:sldId id="343" r:id="rId28"/>
    <p:sldId id="344" r:id="rId29"/>
    <p:sldId id="345" r:id="rId30"/>
    <p:sldId id="346" r:id="rId31"/>
    <p:sldId id="347" r:id="rId32"/>
    <p:sldId id="334" r:id="rId33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8E85B9-2370-4635-B14D-C9ED187F56EE}" v="1" dt="2025-11-17T08:15:14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microsoft.com/office/2015/10/relationships/revisionInfo" Target="revisionInfo.xml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414493"/>
            <a:ext cx="5137842" cy="221599"/>
          </a:xfrm>
        </p:spPr>
        <p:txBody>
          <a:bodyPr/>
          <a:lstStyle/>
          <a:p>
            <a:r>
              <a:rPr lang="nb-NO"/>
              <a:t>Muntlig-praktisk </a:t>
            </a:r>
            <a:r>
              <a:rPr lang="nb-NO" dirty="0"/>
              <a:t>eksamen i arbeidslivsfag</a:t>
            </a:r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1. </a:t>
            </a:r>
            <a:r>
              <a:rPr lang="nb-NO" sz="1600" noProof="0" dirty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2. </a:t>
            </a:r>
            <a:r>
              <a:rPr lang="nb-NO" sz="1600" noProof="0" dirty="0">
                <a:cs typeface="Arial"/>
              </a:rPr>
              <a:t>Tenk gjennom oppgavebestillingen som elevene fikk.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3. </a:t>
            </a:r>
            <a:r>
              <a:rPr lang="nb-NO" sz="1600" u="sng" noProof="0" dirty="0">
                <a:cs typeface="Arial"/>
              </a:rPr>
              <a:t>Individuelt:</a:t>
            </a:r>
            <a:r>
              <a:rPr lang="nb-NO" sz="1600" noProof="0" dirty="0">
                <a:cs typeface="Arial"/>
              </a:rPr>
              <a:t> Skriv noen stikkord.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•Hvordan ville du løst oppgaven?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•Hvilken kompetanse ønsker man at elevene skal vise her?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4. </a:t>
            </a:r>
            <a:r>
              <a:rPr lang="nb-NO" sz="1600" u="sng" noProof="0" dirty="0">
                <a:cs typeface="Arial"/>
              </a:rPr>
              <a:t>Gruppe:</a:t>
            </a:r>
            <a:r>
              <a:rPr lang="nb-NO" sz="1600" noProof="0" dirty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5. </a:t>
            </a:r>
            <a:r>
              <a:rPr lang="nb-NO" sz="1600" u="sng" dirty="0">
                <a:cs typeface="Arial"/>
              </a:rPr>
              <a:t>Plenum:</a:t>
            </a:r>
            <a:r>
              <a:rPr lang="nb-NO" sz="1600" dirty="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 dirty="0">
                <a:cs typeface="Arial"/>
              </a:rPr>
              <a:t>Avslutningsrefleksjon i grupper: </a:t>
            </a:r>
            <a:r>
              <a:rPr lang="nb-NO" sz="1600" noProof="0" dirty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1896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dirty="0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 dirty="0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 dirty="0">
              <a:cs typeface="Arial"/>
            </a:endParaRPr>
          </a:p>
          <a:p>
            <a:pPr marL="0" indent="0">
              <a:buNone/>
            </a:pPr>
            <a:endParaRPr lang="nb-NO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7603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1, slide 1/2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F367C-8208-2249-2551-9C3B4650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nb-NO" b="1" dirty="0"/>
              <a:t>Oppgave:                                                                                                                              </a:t>
            </a:r>
            <a:r>
              <a:rPr lang="nb-NO" dirty="0"/>
              <a:t>Arbeidslivsfag har fått som oppgave å være vertskap for elevrådet som samles i kantinen før sommerferien. En i gruppen har laktoseintoleranse. </a:t>
            </a:r>
            <a:r>
              <a:rPr lang="nb-NO"/>
              <a:t>Dere har 200 kr å handle for. Lag en lunsj til 4 personer på </a:t>
            </a:r>
            <a:r>
              <a:rPr lang="nb-NO" dirty="0"/>
              <a:t>skolekjøkkenet.</a:t>
            </a:r>
            <a:endParaRPr lang="en-US"/>
          </a:p>
          <a:p>
            <a:pPr marL="0" indent="0">
              <a:buNone/>
            </a:pPr>
            <a:r>
              <a:rPr lang="nb-NO" b="1" dirty="0"/>
              <a:t>Du skal:                                                                                                                               </a:t>
            </a:r>
            <a:r>
              <a:rPr lang="nb-NO" dirty="0"/>
              <a:t>1) Gjøre rede for hva du vil servere og lag en enkel rett.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dirty="0"/>
              <a:t>2) Demonstrere og forklare underveis hvordan du vil dekke bordet.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dirty="0"/>
              <a:t>3) Samtale om, reflektere over og vurdere eget arbeid, prosess og resultat.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b="1" dirty="0"/>
              <a:t>Stikkord som kan være til hjelp:                                                                   </a:t>
            </a:r>
            <a:r>
              <a:rPr lang="nb-NO" dirty="0"/>
              <a:t>Disponering av tid, samarbeid, hygiene, orden, sikkerhet, arbeidsteknikker, utnyttelse av råvarer, budsjett.</a:t>
            </a:r>
            <a:endParaRPr lang="nb-NO" dirty="0">
              <a:cs typeface="Arial" panose="020B0604020202020204"/>
            </a:endParaRPr>
          </a:p>
          <a:p>
            <a:endParaRPr lang="nb-NO" dirty="0"/>
          </a:p>
        </p:txBody>
      </p:sp>
      <p:pic>
        <p:nvPicPr>
          <p:cNvPr id="7" name="Bilde 6" descr="Påske - Ideer til borddekking - HVITELINJER BLOGG">
            <a:extLst>
              <a:ext uri="{FF2B5EF4-FFF2-40B4-BE49-F238E27FC236}">
                <a16:creationId xmlns:a16="http://schemas.microsoft.com/office/drawing/2014/main" id="{6284A474-8996-93D7-D4E4-2AA79F208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90" y="92112"/>
            <a:ext cx="1788543" cy="1277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e 11" descr="Enkel og god lunsj på hverdagen | Meny.no">
            <a:extLst>
              <a:ext uri="{FF2B5EF4-FFF2-40B4-BE49-F238E27FC236}">
                <a16:creationId xmlns:a16="http://schemas.microsoft.com/office/drawing/2014/main" id="{3C3F1DAC-254B-A4A0-7B95-38C90EDDD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732" y="92112"/>
            <a:ext cx="1714711" cy="1283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1EBC1E-723C-E57F-6578-FBA38FA34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1, slide 2/2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D8DCA1-A53E-8FB3-5E4C-196AD5567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b="1" dirty="0"/>
              <a:t>I vurdering vil det legges vekt på:</a:t>
            </a:r>
            <a:endParaRPr lang="nb-NO" dirty="0">
              <a:cs typeface="Arial" panose="020B0604020202020204"/>
            </a:endParaRPr>
          </a:p>
          <a:p>
            <a:pPr lvl="0"/>
            <a:r>
              <a:rPr lang="nb-NO" dirty="0"/>
              <a:t>At du gjør rede for og viser hvordan du arbeider med produktutvikling.</a:t>
            </a:r>
          </a:p>
          <a:p>
            <a:pPr lvl="0"/>
            <a:r>
              <a:rPr lang="nb-NO" dirty="0"/>
              <a:t> At du både demonstrerer og viser i praksis noen av arbeidsoperasjonene du benytter i produksjonen. </a:t>
            </a:r>
          </a:p>
          <a:p>
            <a:pPr lvl="0"/>
            <a:r>
              <a:rPr lang="nb-NO" dirty="0"/>
              <a:t> At du kan velge og bruke relevant utstyr/redskaper.</a:t>
            </a:r>
          </a:p>
          <a:p>
            <a:pPr lvl="0"/>
            <a:r>
              <a:rPr lang="nb-NO" dirty="0"/>
              <a:t>At du har et bevisst forhold til valg av råvarer, bærekraft og budsjett.</a:t>
            </a:r>
          </a:p>
          <a:p>
            <a:pPr lvl="0"/>
            <a:r>
              <a:rPr lang="nb-NO" dirty="0"/>
              <a:t>HM</a:t>
            </a:r>
          </a:p>
          <a:p>
            <a:pPr lvl="0"/>
            <a:r>
              <a:rPr lang="nb-NO" dirty="0"/>
              <a:t>Disponering/beregning av tid.</a:t>
            </a:r>
          </a:p>
          <a:p>
            <a:endParaRPr lang="nb-NO" dirty="0"/>
          </a:p>
        </p:txBody>
      </p:sp>
      <p:pic>
        <p:nvPicPr>
          <p:cNvPr id="4" name="Bilde 3" descr="Påske - Ideer til borddekking - HVITELINJER BLOGG">
            <a:extLst>
              <a:ext uri="{FF2B5EF4-FFF2-40B4-BE49-F238E27FC236}">
                <a16:creationId xmlns:a16="http://schemas.microsoft.com/office/drawing/2014/main" id="{A6A8FB6C-BA64-6E93-0607-F3A5C6D53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23" y="3449630"/>
            <a:ext cx="2027964" cy="144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e 4" descr="Enkel og god lunsj på hverdagen | Meny.no">
            <a:extLst>
              <a:ext uri="{FF2B5EF4-FFF2-40B4-BE49-F238E27FC236}">
                <a16:creationId xmlns:a16="http://schemas.microsoft.com/office/drawing/2014/main" id="{F42DE3B6-C35C-9C4B-542F-9D04D41B6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66" y="3449631"/>
            <a:ext cx="1934778" cy="144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49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5F5AAE-9DFC-EEE9-B84D-37B39F24F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2, slide 1/2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FBF4EF4-ECFB-793F-204C-D54929F7D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/>
              <a:t>Muntlig/praktisk eksamen i arbeidslivsfag 6. juni 2025</a:t>
            </a:r>
            <a:endParaRPr lang="nb-NO" dirty="0"/>
          </a:p>
          <a:p>
            <a:r>
              <a:rPr lang="nb-NO" b="1" dirty="0"/>
              <a:t>Tema: Foodtruck</a:t>
            </a:r>
            <a:br>
              <a:rPr lang="nb-NO" b="1" dirty="0"/>
            </a:br>
            <a:endParaRPr lang="nb-NO" dirty="0"/>
          </a:p>
          <a:p>
            <a:r>
              <a:rPr lang="nb-NO" b="1" dirty="0"/>
              <a:t>Oppgave: </a:t>
            </a:r>
            <a:r>
              <a:rPr lang="nb-NO" dirty="0"/>
              <a:t>Planlegg og lag mat som skal selges i en foodtruck som er plassert i et offentlig rom. Hvem er målgruppen og hvordan skal dere sørge for at de som er i målgruppen kjøper produktet?</a:t>
            </a:r>
          </a:p>
          <a:p>
            <a:r>
              <a:rPr lang="nb-NO" dirty="0"/>
              <a:t>Hva skal lages og hvorfor har du/dere valgt å lage dette? </a:t>
            </a:r>
          </a:p>
          <a:p>
            <a:r>
              <a:rPr lang="nb-NO" dirty="0"/>
              <a:t>Lag mat til omtrent 4 personer og sørg for å gå med overskudd.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9556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67A3B1-FBA1-FD34-E7BD-3C223251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2, slide 2/2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076ED3-D954-F735-A8E8-5652A63F0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Stikkord som kan være til hjelp:</a:t>
            </a:r>
            <a:br>
              <a:rPr lang="nb-NO" dirty="0"/>
            </a:br>
            <a:r>
              <a:rPr lang="nb-NO" dirty="0"/>
              <a:t>Planlegging, samarbeid, hygiene, orden, sikkerhet, markedsundersøkelse, markedsføring og budsjett</a:t>
            </a:r>
            <a:endParaRPr lang="en-US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I vurderingen legges det vekt på:</a:t>
            </a:r>
            <a:endParaRPr lang="nb-NO" dirty="0">
              <a:cs typeface="Arial" panose="020B0604020202020204"/>
            </a:endParaRPr>
          </a:p>
          <a:p>
            <a:pPr lvl="0"/>
            <a:r>
              <a:rPr lang="nb-NO" dirty="0"/>
              <a:t>Deltakelse i og bidrag til arbeidsfellesskapet</a:t>
            </a:r>
          </a:p>
          <a:p>
            <a:pPr lvl="0"/>
            <a:r>
              <a:rPr lang="nb-NO" dirty="0"/>
              <a:t>Initiativ og selvstendighet</a:t>
            </a:r>
          </a:p>
          <a:p>
            <a:pPr lvl="0"/>
            <a:r>
              <a:rPr lang="nb-NO" dirty="0"/>
              <a:t>Hygiene og sikkerhet </a:t>
            </a:r>
          </a:p>
          <a:p>
            <a:pPr lvl="0"/>
            <a:r>
              <a:rPr lang="nb-NO" dirty="0"/>
              <a:t>Planlegging og den praktiske gjennomføring av oppdraget</a:t>
            </a:r>
          </a:p>
          <a:p>
            <a:pPr lvl="0"/>
            <a:r>
              <a:rPr lang="nb-NO" dirty="0"/>
              <a:t>Det økonomiske resultatet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4716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6F2C8A-F072-343B-E3AF-4146A891C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3, slide 1/2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FCA714-2A5E-ABDC-1E54-4744A4837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b="1" dirty="0"/>
              <a:t>Muntlig/praktisk eksamen i arbeidslivsfag 6. juni 2025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b="1" dirty="0"/>
              <a:t>Tema: Kantinedrift</a:t>
            </a:r>
            <a:br>
              <a:rPr lang="nb-NO" b="1" dirty="0"/>
            </a:b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b="1" dirty="0"/>
              <a:t>Oppgave: </a:t>
            </a:r>
            <a:r>
              <a:rPr lang="nb-NO" dirty="0"/>
              <a:t>Planlegg og lag mat som skal selges i skolens kantine. Hvordan skal dere sørge for at de som er i målgruppen kjøper produktet?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dirty="0"/>
              <a:t>Hva skal lages og hvorfor har du/dere valgt å lage dette? 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n-NO" dirty="0"/>
              <a:t>Lag mat til omtrent 4 </a:t>
            </a:r>
            <a:r>
              <a:rPr lang="nn-NO" err="1"/>
              <a:t>personer</a:t>
            </a:r>
            <a:r>
              <a:rPr lang="nn-NO" dirty="0"/>
              <a:t> og s</a:t>
            </a:r>
            <a:r>
              <a:rPr lang="nb-NO" err="1"/>
              <a:t>ørg</a:t>
            </a:r>
            <a:r>
              <a:rPr lang="nb-NO" dirty="0"/>
              <a:t> for å gå med overskudd.</a:t>
            </a:r>
            <a:endParaRPr lang="nb-NO" dirty="0">
              <a:cs typeface="Arial" panose="020B0604020202020204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57263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72CBF5-219C-5EE2-24BD-DAD6C77B1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3, slide 2/2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E974AA-4764-4878-707A-2CF7F77ED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/>
              <a:t>Stikkord som kan være til hjelp:</a:t>
            </a:r>
            <a:br>
              <a:rPr lang="nb-NO" dirty="0"/>
            </a:br>
            <a:r>
              <a:rPr lang="nb-NO" dirty="0"/>
              <a:t>Planlegging, samarbeid, hygiene, orden, sikkerhet, markedsundersøkelse, markedsføring og budsjett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I vurderingen legges det vekt på:</a:t>
            </a:r>
            <a:endParaRPr lang="nb-NO" dirty="0">
              <a:cs typeface="Arial" panose="020B0604020202020204"/>
            </a:endParaRPr>
          </a:p>
          <a:p>
            <a:pPr lvl="0"/>
            <a:r>
              <a:rPr lang="nb-NO" dirty="0"/>
              <a:t>Deltakelse i og bidrag til arbeidsfellesskapet</a:t>
            </a:r>
          </a:p>
          <a:p>
            <a:pPr lvl="0"/>
            <a:r>
              <a:rPr lang="nb-NO" dirty="0"/>
              <a:t>Initiativ og selvstendighet</a:t>
            </a:r>
          </a:p>
          <a:p>
            <a:pPr lvl="0"/>
            <a:r>
              <a:rPr lang="nb-NO" dirty="0"/>
              <a:t>Hygiene og sikkerhet </a:t>
            </a:r>
          </a:p>
          <a:p>
            <a:pPr lvl="0"/>
            <a:r>
              <a:rPr lang="nb-NO" dirty="0"/>
              <a:t>Planlegging og den praktiske gjennomføring av oppdraget</a:t>
            </a:r>
          </a:p>
          <a:p>
            <a:pPr lvl="0"/>
            <a:r>
              <a:rPr lang="nb-NO" dirty="0"/>
              <a:t>Det økonomiske resultatet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9610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7AC68B-2385-92B5-5101-61FD6798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4, slide 1/2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D32859-4EF5-537E-3714-1FBB63356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7D07B08-F0EA-EF3E-2AD4-83BA5D1A0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6" y="1028200"/>
            <a:ext cx="30956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8477E88-F9FF-E7C8-029E-9B13BF2D7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6" y="1012551"/>
            <a:ext cx="27241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128B0CC-5785-382C-A555-9ABAA8F2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3299099"/>
            <a:ext cx="25050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D38422E-3D95-F66C-3977-31E3DF16E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167" y="932950"/>
            <a:ext cx="203835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6B45609-2EE7-643A-F3C8-06F54E730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909" y="3524250"/>
            <a:ext cx="20383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158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072F33-B157-1FF4-F6C9-11FEDF0C4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4, slide 2/2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E1B1EA-E60C-FFC3-C6EB-8B1B8B8C9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69643"/>
            <a:ext cx="8213271" cy="3284000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nb-NO" dirty="0"/>
              <a:t>Info:</a:t>
            </a:r>
            <a:endParaRPr lang="en-US"/>
          </a:p>
          <a:p>
            <a:r>
              <a:rPr lang="nb-NO" dirty="0"/>
              <a:t>Bruk bildene på forrige side som inspirasjon til å lage ditt eget produkt, eller bedrift som kan knyttes til temaet. Produktet du skal presentere på eksamen må være planlagt. </a:t>
            </a:r>
            <a:br>
              <a:rPr lang="nb-NO" dirty="0"/>
            </a:br>
            <a:br>
              <a:rPr lang="nb-NO" dirty="0"/>
            </a:br>
            <a:r>
              <a:rPr lang="nb-NO" b="1" dirty="0"/>
              <a:t>Organisering:</a:t>
            </a:r>
            <a:r>
              <a:rPr lang="nb-NO" dirty="0"/>
              <a:t> Eksamen er to-delt</a:t>
            </a:r>
            <a:br>
              <a:rPr lang="nb-NO" dirty="0"/>
            </a:br>
            <a:br>
              <a:rPr lang="nb-NO" dirty="0"/>
            </a:br>
            <a:r>
              <a:rPr lang="nb-NO" dirty="0"/>
              <a:t>1. 20 min. </a:t>
            </a:r>
            <a:r>
              <a:rPr lang="nb-NO" i="1" dirty="0"/>
              <a:t>Praktisk del </a:t>
            </a:r>
            <a:r>
              <a:rPr lang="nb-NO" dirty="0"/>
              <a:t>– Her skal du på forhånd ha valgt noe du ønsker å jobbe videre med på produktet ditt. Du bør og kunne estimere hvor lang tid du trenger på å vise et utvalg av ulike arbeidsteknikker. Produktet trenger ikke å ferdigstilles på eksamensdagen, men det skal være tilstrekkelig påbegynt slik at du får vist ulike praktiske ferdigheter. </a:t>
            </a:r>
          </a:p>
          <a:p>
            <a:pPr marL="0" indent="0">
              <a:buNone/>
            </a:pPr>
            <a:r>
              <a:rPr lang="nb-NO" dirty="0"/>
              <a:t> </a:t>
            </a:r>
            <a:br>
              <a:rPr lang="nb-NO" dirty="0"/>
            </a:br>
            <a:r>
              <a:rPr lang="nb-NO" dirty="0"/>
              <a:t> 2. 10 min. </a:t>
            </a:r>
            <a:r>
              <a:rPr lang="nb-NO" i="1" dirty="0"/>
              <a:t>Fagsamtale.</a:t>
            </a:r>
            <a:r>
              <a:rPr lang="nb-NO" dirty="0"/>
              <a:t> Utspørring i forhold til produkt, arbeid, HMS og annet vi har arbeidet   med dette skoleåret i arbeidslivsfag (støp og betong, fuglehus, elevbedrift).</a:t>
            </a:r>
            <a:endParaRPr lang="nb-NO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b="1" dirty="0"/>
              <a:t>Vurderingskriterier</a:t>
            </a:r>
            <a:r>
              <a:rPr lang="nb-NO" dirty="0"/>
              <a:t>:</a:t>
            </a:r>
            <a:br>
              <a:rPr lang="nb-NO" dirty="0"/>
            </a:br>
            <a:r>
              <a:rPr lang="nb-NO" dirty="0"/>
              <a:t>- Utførelse i arbeidet (nøyaktighet, design og utseende)</a:t>
            </a:r>
            <a:br>
              <a:rPr lang="nb-NO" dirty="0"/>
            </a:br>
            <a:r>
              <a:rPr lang="nb-NO" dirty="0"/>
              <a:t>- Vanskelighetsgrad på arbeidsteknikker</a:t>
            </a:r>
            <a:br>
              <a:rPr lang="nb-NO" dirty="0"/>
            </a:br>
            <a:r>
              <a:rPr lang="nb-NO" dirty="0"/>
              <a:t>- Bruk av HMS i arbeidet.</a:t>
            </a:r>
            <a:br>
              <a:rPr lang="nb-NO" dirty="0"/>
            </a:br>
            <a:r>
              <a:rPr lang="nb-NO" dirty="0"/>
              <a:t>- Muntlig fagsamtale</a:t>
            </a:r>
            <a:endParaRPr lang="nb-NO" dirty="0">
              <a:cs typeface="Arial" panose="020B0604020202020204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BC56A60-7FFB-3F1C-72D1-206A79809953}"/>
              </a:ext>
            </a:extLst>
          </p:cNvPr>
          <p:cNvSpPr txBox="1"/>
          <p:nvPr/>
        </p:nvSpPr>
        <p:spPr>
          <a:xfrm>
            <a:off x="6776357" y="351954"/>
            <a:ext cx="2065563" cy="71558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PS! Dette er en oppgave fra før tidsramme ble økt til 45 minutter.</a:t>
            </a:r>
          </a:p>
        </p:txBody>
      </p:sp>
    </p:spTree>
    <p:extLst>
      <p:ext uri="{BB962C8B-B14F-4D97-AF65-F5344CB8AC3E}">
        <p14:creationId xmlns:p14="http://schemas.microsoft.com/office/powerpoint/2010/main" val="107957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dirty="0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 dirty="0">
                <a:latin typeface="Aptos"/>
              </a:rPr>
              <a:t>Personalet blir delt inn i grupper på tvers av 8.-10. trinn i </a:t>
            </a:r>
            <a:r>
              <a:rPr lang="nn-NO" sz="1600" dirty="0" err="1">
                <a:latin typeface="Aptos"/>
              </a:rPr>
              <a:t>fagene</a:t>
            </a:r>
            <a:r>
              <a:rPr lang="nn-NO" sz="1600" dirty="0">
                <a:latin typeface="Aptos"/>
              </a:rPr>
              <a:t> norsk, engelsk, KRLE, </a:t>
            </a:r>
            <a:r>
              <a:rPr lang="nn-NO" sz="1600" dirty="0" err="1">
                <a:latin typeface="Aptos"/>
              </a:rPr>
              <a:t>fremmedspråk</a:t>
            </a:r>
            <a:r>
              <a:rPr lang="nn-NO" sz="1600" dirty="0">
                <a:latin typeface="Aptos"/>
              </a:rPr>
              <a:t>, samfunnsfag, matematikk, naturfag og arbeidslivsfag.</a:t>
            </a:r>
            <a:endParaRPr lang="en-US" sz="1600" dirty="0">
              <a:latin typeface="Aptos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 dirty="0">
                <a:latin typeface="Aptos"/>
              </a:rPr>
              <a:t>En </a:t>
            </a:r>
            <a:r>
              <a:rPr lang="nb-NO" sz="1600" dirty="0" err="1">
                <a:latin typeface="Aptos"/>
              </a:rPr>
              <a:t>fagøkt</a:t>
            </a:r>
            <a:r>
              <a:rPr lang="nb-NO" sz="1600" dirty="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 dirty="0">
                <a:latin typeface="Aptos"/>
              </a:rPr>
              <a:t>Lærerne leser gjennom </a:t>
            </a:r>
            <a:r>
              <a:rPr lang="nb-NO" sz="1600" dirty="0" err="1">
                <a:latin typeface="Aptos"/>
              </a:rPr>
              <a:t>powerpointen</a:t>
            </a:r>
            <a:r>
              <a:rPr lang="nb-NO" sz="1600" dirty="0">
                <a:latin typeface="Aptos"/>
              </a:rPr>
              <a:t> slik at det er god nok tid til å diskutere oppgaver og vurderingskriterier.</a:t>
            </a:r>
            <a:endParaRPr lang="nb-NO" sz="16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 dirty="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 dirty="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443FD5D8-77D9-9A73-D3CD-168D033F6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92" y="389845"/>
            <a:ext cx="8983329" cy="490606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A43D23E-1895-D1BB-6EDB-8FD8C40C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92" y="74368"/>
            <a:ext cx="7886700" cy="828104"/>
          </a:xfrm>
        </p:spPr>
        <p:txBody>
          <a:bodyPr/>
          <a:lstStyle/>
          <a:p>
            <a:r>
              <a:rPr lang="nb-NO" dirty="0"/>
              <a:t>Eksempel 5, slide 1</a:t>
            </a:r>
          </a:p>
        </p:txBody>
      </p:sp>
    </p:spTree>
    <p:extLst>
      <p:ext uri="{BB962C8B-B14F-4D97-AF65-F5344CB8AC3E}">
        <p14:creationId xmlns:p14="http://schemas.microsoft.com/office/powerpoint/2010/main" val="1401601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886FE0-5D17-2BF4-6A22-66F651C0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5, slide 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CE2EBF4-2318-F513-050A-990969DC0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nb-NO" b="1" dirty="0"/>
              <a:t>Oppgave: </a:t>
            </a:r>
            <a:r>
              <a:rPr lang="nb-NO" b="1" err="1"/>
              <a:t>Vårmarkedet</a:t>
            </a:r>
            <a:endParaRPr lang="nb-NO" b="1">
              <a:cs typeface="Arial" panose="020B0604020202020204"/>
            </a:endParaRPr>
          </a:p>
          <a:p>
            <a:r>
              <a:rPr lang="nb-NO" dirty="0"/>
              <a:t>Ta utgangspunkt i bildene du ser, tenk at du er en bedrift og planlegg noe som kan knyttes til tema “</a:t>
            </a:r>
            <a:r>
              <a:rPr lang="nb-NO" dirty="0" err="1"/>
              <a:t>Vårmarkedet</a:t>
            </a:r>
            <a:r>
              <a:rPr lang="nb-NO" dirty="0"/>
              <a:t>”. </a:t>
            </a:r>
          </a:p>
          <a:p>
            <a:pPr fontAlgn="base"/>
            <a:r>
              <a:rPr lang="nb-NO" dirty="0"/>
              <a:t>På forberedelsesdagen har du hele skoledagen til å begynne å lage et produkt. </a:t>
            </a:r>
          </a:p>
          <a:p>
            <a:pPr fontAlgn="base"/>
            <a:r>
              <a:rPr lang="nb-NO" dirty="0"/>
              <a:t>På eksamensdagen har du 30 minutter til å fullføre produktet samt fortelle om planleggingen av det samt hvordan du har jobbet med det. </a:t>
            </a:r>
          </a:p>
          <a:p>
            <a:pPr marL="0" indent="0">
              <a:buNone/>
            </a:pPr>
            <a:br>
              <a:rPr lang="nb-NO" dirty="0"/>
            </a:br>
            <a:r>
              <a:rPr lang="nb-NO" b="1" dirty="0"/>
              <a:t>Vurderingskriterier:</a:t>
            </a:r>
            <a:endParaRPr lang="nb-NO" dirty="0">
              <a:cs typeface="Arial" panose="020B0604020202020204"/>
            </a:endParaRPr>
          </a:p>
          <a:p>
            <a:pPr fontAlgn="base"/>
            <a:r>
              <a:rPr lang="nb-NO" dirty="0"/>
              <a:t>HMS</a:t>
            </a:r>
          </a:p>
          <a:p>
            <a:pPr fontAlgn="base"/>
            <a:r>
              <a:rPr lang="nb-NO" dirty="0"/>
              <a:t>Planlegging og formidling av hvordan denne er gjort (budsjett, undersøkelse, vurdere risiko)</a:t>
            </a:r>
          </a:p>
          <a:p>
            <a:pPr fontAlgn="base"/>
            <a:r>
              <a:rPr lang="nb-NO" dirty="0"/>
              <a:t>Produksjon: Arbeidsteknikk, bruk av redskap/verktøy, følge oppskrift/arbeidstegning</a:t>
            </a:r>
          </a:p>
          <a:p>
            <a:pPr fontAlgn="base"/>
            <a:r>
              <a:rPr lang="nb-NO" dirty="0"/>
              <a:t>Bærekraft</a:t>
            </a:r>
          </a:p>
          <a:p>
            <a:pPr fontAlgn="base"/>
            <a:r>
              <a:rPr lang="nb-NO" dirty="0"/>
              <a:t>Bruk av fagbegreper</a:t>
            </a:r>
          </a:p>
          <a:p>
            <a:pPr fontAlgn="base"/>
            <a:r>
              <a:rPr lang="nb-NO" dirty="0"/>
              <a:t>Refleksjon over egen arbeidsprosess</a:t>
            </a:r>
          </a:p>
          <a:p>
            <a:pPr fontAlgn="base"/>
            <a:r>
              <a:rPr lang="nb-NO" dirty="0"/>
              <a:t>Samarbeid (om man jobber sammen med en annen).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9980DDB-EF58-97E2-E163-966421E1AFDC}"/>
              </a:ext>
            </a:extLst>
          </p:cNvPr>
          <p:cNvSpPr txBox="1"/>
          <p:nvPr/>
        </p:nvSpPr>
        <p:spPr>
          <a:xfrm>
            <a:off x="6776357" y="351954"/>
            <a:ext cx="2065563" cy="71558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PS! Dette er en oppgave fra før tidsramme ble økt til 45 minutter.</a:t>
            </a:r>
          </a:p>
        </p:txBody>
      </p:sp>
    </p:spTree>
    <p:extLst>
      <p:ext uri="{BB962C8B-B14F-4D97-AF65-F5344CB8AC3E}">
        <p14:creationId xmlns:p14="http://schemas.microsoft.com/office/powerpoint/2010/main" val="3848761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A94795EB-050A-2CB3-34DD-D17C72FFB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36" y="143765"/>
            <a:ext cx="8802328" cy="500132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E7F531A-1D90-673E-DBB7-1EDFEEAA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9490"/>
            <a:ext cx="7886700" cy="828104"/>
          </a:xfrm>
        </p:spPr>
        <p:txBody>
          <a:bodyPr/>
          <a:lstStyle/>
          <a:p>
            <a:r>
              <a:rPr lang="nb-NO" dirty="0"/>
              <a:t>Eksempel 6, slide 1</a:t>
            </a:r>
          </a:p>
        </p:txBody>
      </p:sp>
    </p:spTree>
    <p:extLst>
      <p:ext uri="{BB962C8B-B14F-4D97-AF65-F5344CB8AC3E}">
        <p14:creationId xmlns:p14="http://schemas.microsoft.com/office/powerpoint/2010/main" val="3453908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885B10-6A51-0663-9D96-48A3DB1E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6, slide 2 Oppgave: Hagefest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A97A73-15B0-2F2C-91DD-F5BCF8E5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22564"/>
            <a:ext cx="7886700" cy="3489779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r>
              <a:rPr lang="nb-NO" dirty="0"/>
              <a:t>Ta utgangspunkt i bildene du ser, tenk at du er en bedrift og planlegg noe som kan knyttes til tema “Hagefest”. </a:t>
            </a:r>
          </a:p>
          <a:p>
            <a:pPr fontAlgn="base"/>
            <a:r>
              <a:rPr lang="nb-NO" dirty="0"/>
              <a:t>På forberedelsesdagen har du hele skoledagen til å begynne å lage et produkt. </a:t>
            </a:r>
          </a:p>
          <a:p>
            <a:pPr fontAlgn="base"/>
            <a:r>
              <a:rPr lang="nb-NO" dirty="0"/>
              <a:t>På eksamensdagen har du 30 minutter til å fullføre produktet samt fortelle om planleggingen av det samt hvordan du har jobbet med det. </a:t>
            </a:r>
          </a:p>
          <a:p>
            <a:br>
              <a:rPr lang="nb-NO" dirty="0"/>
            </a:br>
            <a:r>
              <a:rPr lang="nb-NO" b="1" dirty="0"/>
              <a:t>Vurderingskriterier:</a:t>
            </a:r>
            <a:endParaRPr lang="nb-NO" dirty="0"/>
          </a:p>
          <a:p>
            <a:pPr fontAlgn="base"/>
            <a:r>
              <a:rPr lang="nb-NO" dirty="0"/>
              <a:t>HMS</a:t>
            </a:r>
          </a:p>
          <a:p>
            <a:pPr fontAlgn="base"/>
            <a:r>
              <a:rPr lang="nb-NO" dirty="0"/>
              <a:t>Planlegging og formidling av hvordan denne er gjort (budsjett, undersøkelse, vurdere risiko)</a:t>
            </a:r>
          </a:p>
          <a:p>
            <a:pPr fontAlgn="base"/>
            <a:r>
              <a:rPr lang="nb-NO" dirty="0"/>
              <a:t>Produksjon: Arbeidsteknikk, bruk av redskap/verktøy, følge oppskrift/arbeidstegning</a:t>
            </a:r>
          </a:p>
          <a:p>
            <a:pPr fontAlgn="base"/>
            <a:r>
              <a:rPr lang="nb-NO" dirty="0"/>
              <a:t>Bærekraft</a:t>
            </a:r>
          </a:p>
          <a:p>
            <a:pPr fontAlgn="base"/>
            <a:r>
              <a:rPr lang="nb-NO" dirty="0"/>
              <a:t>Bruk av fagbegreper</a:t>
            </a:r>
          </a:p>
          <a:p>
            <a:pPr fontAlgn="base"/>
            <a:r>
              <a:rPr lang="nb-NO" dirty="0"/>
              <a:t>Refleksjon over egen arbeidsprosess</a:t>
            </a:r>
          </a:p>
          <a:p>
            <a:pPr fontAlgn="base"/>
            <a:r>
              <a:rPr lang="nb-NO" dirty="0"/>
              <a:t>Samarbeid (om man jobber sammen med en annen)</a:t>
            </a:r>
          </a:p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081576A-8791-B908-740F-CFE58AAF7BF8}"/>
              </a:ext>
            </a:extLst>
          </p:cNvPr>
          <p:cNvSpPr txBox="1"/>
          <p:nvPr/>
        </p:nvSpPr>
        <p:spPr>
          <a:xfrm>
            <a:off x="6800850" y="139682"/>
            <a:ext cx="2065563" cy="71558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PS! Dette er en oppgave fra før tidsramme ble økt til 45 minutter.</a:t>
            </a:r>
          </a:p>
        </p:txBody>
      </p:sp>
    </p:spTree>
    <p:extLst>
      <p:ext uri="{BB962C8B-B14F-4D97-AF65-F5344CB8AC3E}">
        <p14:creationId xmlns:p14="http://schemas.microsoft.com/office/powerpoint/2010/main" val="1897128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689832" cy="828104"/>
          </a:xfrm>
        </p:spPr>
        <p:txBody>
          <a:bodyPr/>
          <a:lstStyle/>
          <a:p>
            <a:r>
              <a:rPr lang="nb-NO" dirty="0">
                <a:cs typeface="Arial"/>
              </a:rPr>
              <a:t>Tanker og råd generelt - om faget og spesielt om eksamen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85000" lnSpcReduction="10000"/>
          </a:bodyPr>
          <a:lstStyle/>
          <a:p>
            <a:r>
              <a:rPr lang="nb-NO"/>
              <a:t>Det er viktig at administrasjonen kjøper inn materialer i forkant til verkstedet, generelt prioriterer faget og at man har rammer for innkjøp</a:t>
            </a:r>
            <a:endParaRPr lang="nb-NO">
              <a:cs typeface="Arial"/>
            </a:endParaRPr>
          </a:p>
          <a:p>
            <a:r>
              <a:rPr lang="nb-NO" dirty="0"/>
              <a:t>Det er viktig at man ser på mulighetene/fasilitetene/utemulighetene på den enkelte skole, og bruker de ulike styrkene lærerne har som jobber med faget</a:t>
            </a:r>
            <a:endParaRPr lang="nb-NO" dirty="0">
              <a:cs typeface="Arial"/>
            </a:endParaRPr>
          </a:p>
          <a:p>
            <a:r>
              <a:rPr lang="nb-NO" dirty="0"/>
              <a:t>Faget har mange muligheter, men det er kompetansemålene som ligger til grunn</a:t>
            </a:r>
            <a:endParaRPr lang="nb-NO" dirty="0">
              <a:cs typeface="Arial"/>
            </a:endParaRPr>
          </a:p>
          <a:p>
            <a:r>
              <a:rPr lang="nb-NO" dirty="0">
                <a:ea typeface="+mn-lt"/>
                <a:cs typeface="+mn-lt"/>
              </a:rPr>
              <a:t>Kanskje er det en mulighet å la eleven spare noe av arbeidet, eller forberede en liten demonstrasjon av ulike teknikker som blir brukt til selve eksamensgjennomføringen. Dette kan også samkjøres hvor eleven reflekterer og forklarer teknikken. </a:t>
            </a:r>
          </a:p>
          <a:p>
            <a:r>
              <a:rPr lang="nb-NO" dirty="0">
                <a:ea typeface="+mn-lt"/>
                <a:cs typeface="+mn-lt"/>
              </a:rPr>
              <a:t>Det burde også være tid for eleven til å presentere prosjektet hvor han eller hun kan gå gjennom prosessen og valgene de har tatt underveis av å lage et produkt. Tilslutt kan det </a:t>
            </a:r>
            <a:r>
              <a:rPr lang="nb-NO">
                <a:ea typeface="+mn-lt"/>
                <a:cs typeface="+mn-lt"/>
              </a:rPr>
              <a:t>bli satt av tid til en fagsamtale. </a:t>
            </a:r>
            <a:endParaRPr lang="nb-NO">
              <a:cs typeface="Arial"/>
            </a:endParaRPr>
          </a:p>
          <a:p>
            <a:r>
              <a:rPr lang="nb-NO" dirty="0">
                <a:ea typeface="+mn-lt"/>
                <a:cs typeface="+mn-lt"/>
              </a:rPr>
              <a:t>Hva en naturlig tidsfordeling på de ulike delene vil nok variere fra prosjekt til prosjekt.</a:t>
            </a:r>
            <a:endParaRPr lang="nb-NO" dirty="0"/>
          </a:p>
          <a:p>
            <a:endParaRPr lang="nb-NO" dirty="0">
              <a:cs typeface="Arial"/>
            </a:endParaRPr>
          </a:p>
          <a:p>
            <a:endParaRPr lang="en-US" dirty="0"/>
          </a:p>
          <a:p>
            <a:endParaRPr lang="en-US" dirty="0">
              <a:cs typeface="Arial" panose="020B0604020202020204"/>
            </a:endParaRPr>
          </a:p>
          <a:p>
            <a:pPr marL="0" indent="0">
              <a:buNone/>
            </a:pPr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544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 dirty="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 dirty="0">
              <a:latin typeface="Aptos"/>
              <a:cs typeface="Arial" panose="020B0604020202020204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 dirty="0">
              <a:latin typeface="Aptos"/>
              <a:cs typeface="Arial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122693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5288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904449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592410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715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4034747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c8f24e6f1f2465caa5a9f40aaca03343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f2d1397a86c94ca4c53a2b8c917ebe51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B3BEC53-6135-41EF-B172-204EA5FE05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8d599-51a8-492c-8d03-70780a3dec25"/>
    <ds:schemaRef ds:uri="9f7b1785-3a15-4f98-878b-e905ec574f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D84FE9-90BD-413A-BD1B-E5F8442116C9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9f7b1785-3a15-4f98-878b-e905ec574f51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8088d599-51a8-492c-8d03-70780a3dec25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124</TotalTime>
  <Words>2042</Words>
  <Application>Microsoft Office PowerPoint</Application>
  <PresentationFormat>Egendefinert</PresentationFormat>
  <Paragraphs>165</Paragraphs>
  <Slides>24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24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Muntlig-praktisk eksamen i arbeidslivsfag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Eksempel 1, slide 1/2</vt:lpstr>
      <vt:lpstr>Eksempel 1, slide 2/2</vt:lpstr>
      <vt:lpstr>Eksempel 2, slide 1/2</vt:lpstr>
      <vt:lpstr>Eksempel 2, slide 2/2</vt:lpstr>
      <vt:lpstr>Eksempel 3, slide 1/2</vt:lpstr>
      <vt:lpstr>Eksempel 3, slide 2/2</vt:lpstr>
      <vt:lpstr>Eksempel 4, slide 1/2</vt:lpstr>
      <vt:lpstr>Eksempel 4, slide 2/2</vt:lpstr>
      <vt:lpstr>Eksempel 5, slide 1</vt:lpstr>
      <vt:lpstr>Eksempel 5, slide 2</vt:lpstr>
      <vt:lpstr>Eksempel 6, slide 1</vt:lpstr>
      <vt:lpstr>Eksempel 6, slide 2 Oppgave: Hagefest  </vt:lpstr>
      <vt:lpstr>Tanker og råd generelt - om faget og spesielt om eksamen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Janneke</dc:creator>
  <cp:lastModifiedBy>Skorge, Ann-Kristin</cp:lastModifiedBy>
  <cp:revision>67</cp:revision>
  <dcterms:created xsi:type="dcterms:W3CDTF">2025-09-22T06:57:45Z</dcterms:created>
  <dcterms:modified xsi:type="dcterms:W3CDTF">2025-11-17T08:15:14Z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r8>211700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