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9906000" cy="6858000" type="A4"/>
  <p:notesSz cx="6794500" cy="9906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ie45RpEFv9xiaFwY/hbLp2R2Rm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C367B7-8268-4E06-8828-8BE11812DF5A}" v="2" dt="2026-03-23T12:56:00.085"/>
    <p1510:client id="{875C947B-F2A5-EF4C-60A3-0E3001521AC2}" v="331" dt="2026-03-18T07:02:21.541"/>
  </p1510:revLst>
</p1510:revInfo>
</file>

<file path=ppt/tableStyles.xml><?xml version="1.0" encoding="utf-8"?>
<a:tblStyleLst xmlns:a="http://schemas.openxmlformats.org/drawingml/2006/main" def="{CA444385-0DCD-4A8F-BB13-186B9835C060}">
  <a:tblStyle styleId="{CA444385-0DCD-4A8F-BB13-186B9835C0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0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2944283" cy="49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11" tIns="47693" rIns="95411" bIns="47693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11" tIns="47693" rIns="95411" bIns="47693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82663" y="1238250"/>
            <a:ext cx="4829175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11" tIns="47693" rIns="95411" bIns="47693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408982"/>
            <a:ext cx="2944283" cy="49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11" tIns="47693" rIns="95411" bIns="47693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08982"/>
            <a:ext cx="2944283" cy="49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11" tIns="47693" rIns="95411" bIns="47693" anchor="b" anchorCtr="0">
            <a:noAutofit/>
          </a:bodyPr>
          <a:lstStyle/>
          <a:p>
            <a:pPr algn="r"/>
            <a:fld id="{00000000-1234-1234-1234-123412341234}" type="slidenum">
              <a:rPr lang="no-NO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no-NO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11" tIns="95411" rIns="95411" bIns="95411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2950"/>
            <a:ext cx="536575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11" tIns="95411" rIns="95411" bIns="95411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2950"/>
            <a:ext cx="536575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auhordvikskole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209550" y="123825"/>
            <a:ext cx="9486900" cy="310754"/>
            <a:chOff x="209550" y="123825"/>
            <a:chExt cx="9486900" cy="310754"/>
          </a:xfrm>
        </p:grpSpPr>
        <p:sp>
          <p:nvSpPr>
            <p:cNvPr id="89" name="Google Shape;89;p1"/>
            <p:cNvSpPr txBox="1"/>
            <p:nvPr/>
          </p:nvSpPr>
          <p:spPr>
            <a:xfrm>
              <a:off x="209550" y="123825"/>
              <a:ext cx="1371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no-NO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Hordvik skole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7934325" y="126802"/>
              <a:ext cx="17621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no-NO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 læring i samspill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1"/>
          <p:cNvSpPr/>
          <p:nvPr/>
        </p:nvSpPr>
        <p:spPr>
          <a:xfrm>
            <a:off x="95250" y="523875"/>
            <a:ext cx="9715500" cy="11620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o-NO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UKEPLAN FOR </a:t>
            </a:r>
            <a:r>
              <a:rPr lang="nb-NO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no-NO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.TRINN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o-NO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Uke </a:t>
            </a:r>
            <a:r>
              <a:rPr lang="nb-NO" sz="2400">
                <a:solidFill>
                  <a:schemeClr val="dk1"/>
                </a:solidFill>
              </a:rPr>
              <a:t>13</a:t>
            </a:r>
            <a:endParaRPr lang="nb-NO"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id="92" name="Google Shape;92;p1"/>
          <p:cNvGraphicFramePr/>
          <p:nvPr>
            <p:extLst>
              <p:ext uri="{D42A27DB-BD31-4B8C-83A1-F6EECF244321}">
                <p14:modId xmlns:p14="http://schemas.microsoft.com/office/powerpoint/2010/main" val="3445312366"/>
              </p:ext>
            </p:extLst>
          </p:nvPr>
        </p:nvGraphicFramePr>
        <p:xfrm>
          <a:off x="95250" y="5068176"/>
          <a:ext cx="9715500" cy="1675025"/>
        </p:xfrm>
        <a:graphic>
          <a:graphicData uri="http://schemas.openxmlformats.org/drawingml/2006/table">
            <a:tbl>
              <a:tblPr>
                <a:noFill/>
                <a:tableStyleId>{CA444385-0DCD-4A8F-BB13-186B9835C060}</a:tableStyleId>
              </a:tblPr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nb-NO" sz="1500" u="none" strike="noStrike" cap="none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Ukelekse</a:t>
                      </a:r>
                      <a:endParaRPr lang="nb-NO" sz="1300" u="none" strike="noStrike" cap="none" noProof="0"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lang="nb-NO" sz="1500" u="none" strike="noStrike" cap="none" noProof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lang="nb-NO" sz="1600" u="none" strike="noStrike" cap="none" noProof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b-NO" sz="1800" u="none" strike="noStrike" cap="none" noProof="0"/>
                        <a:t>Les og svar på spørsmålene om, </a:t>
                      </a:r>
                      <a:endParaRPr lang="en-US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nb-NO" sz="1800" u="none" strike="noStrike" cap="none" noProof="0"/>
                        <a:t>Påskelaberinten. Gjør mattearket ditt. </a:t>
                      </a:r>
                      <a:endParaRPr lang="en-US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4166" y="683869"/>
            <a:ext cx="1342284" cy="8420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842075" y="3429000"/>
            <a:ext cx="458125" cy="394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5" name="Google Shape;95;p1"/>
          <p:cNvGraphicFramePr/>
          <p:nvPr>
            <p:extLst>
              <p:ext uri="{D42A27DB-BD31-4B8C-83A1-F6EECF244321}">
                <p14:modId xmlns:p14="http://schemas.microsoft.com/office/powerpoint/2010/main" val="3545214280"/>
              </p:ext>
            </p:extLst>
          </p:nvPr>
        </p:nvGraphicFramePr>
        <p:xfrm>
          <a:off x="95250" y="1867350"/>
          <a:ext cx="9715500" cy="3014035"/>
        </p:xfrm>
        <a:graphic>
          <a:graphicData uri="http://schemas.openxmlformats.org/drawingml/2006/table">
            <a:tbl>
              <a:tblPr>
                <a:noFill/>
                <a:tableStyleId>{CA444385-0DCD-4A8F-BB13-186B9835C060}</a:tableStyleId>
              </a:tblPr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3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 SKOLEN</a:t>
                      </a:r>
                      <a:endParaRPr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MANDAG</a:t>
                      </a:r>
                      <a:endParaRPr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TIRSDAG</a:t>
                      </a:r>
                      <a:endParaRPr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ONSDAG</a:t>
                      </a:r>
                      <a:endParaRPr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TORSDAG</a:t>
                      </a:r>
                      <a:endParaRPr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FREDAG</a:t>
                      </a:r>
                      <a:endParaRPr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Tema: </a:t>
                      </a:r>
                      <a:r>
                        <a:rPr lang="nb-NO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Påske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b-NO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Calibri"/>
                          <a:ea typeface="Calibri"/>
                          <a:cs typeface="Calibri"/>
                        </a:rPr>
                        <a:t>Tur </a:t>
                      </a:r>
                      <a:r>
                        <a:rPr lang="en-US" b="1" dirty="0" err="1">
                          <a:latin typeface="Calibri"/>
                          <a:ea typeface="Calibri"/>
                          <a:cs typeface="Calibri"/>
                        </a:rPr>
                        <a:t>til</a:t>
                      </a:r>
                      <a:r>
                        <a:rPr lang="en-US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b="1" dirty="0" err="1">
                          <a:latin typeface="Calibri"/>
                          <a:ea typeface="Calibri"/>
                          <a:cs typeface="Calibri"/>
                        </a:rPr>
                        <a:t>Bedhuset</a:t>
                      </a:r>
                    </a:p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 err="1">
                          <a:latin typeface="Calibri"/>
                          <a:ea typeface="Calibri"/>
                          <a:cs typeface="Calibri"/>
                        </a:rPr>
                        <a:t>Uteskole</a:t>
                      </a:r>
                      <a:endParaRPr lang="en-US" b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 err="1">
                          <a:latin typeface="Calibri"/>
                          <a:ea typeface="Calibri"/>
                          <a:cs typeface="Calibri"/>
                        </a:rPr>
                        <a:t>Uteskole</a:t>
                      </a:r>
                      <a:endParaRPr lang="en-US" b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Stasjoner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Stasjoner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b="1">
                          <a:latin typeface="Calibri"/>
                          <a:ea typeface="Calibri"/>
                          <a:cs typeface="Calibri"/>
                        </a:rPr>
                        <a:t>Påskelabyrint</a:t>
                      </a:r>
                      <a:endParaRPr lang="nb-NO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Calibri"/>
                          <a:ea typeface="Calibri"/>
                          <a:cs typeface="Calibri"/>
                        </a:rPr>
                        <a:t>Tema</a:t>
                      </a:r>
                    </a:p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Calibri"/>
                          <a:ea typeface="Calibri"/>
                          <a:cs typeface="Calibri"/>
                        </a:rPr>
                        <a:t>Tema</a:t>
                      </a:r>
                    </a:p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err="1">
                          <a:latin typeface="Calibri"/>
                          <a:ea typeface="Calibri"/>
                          <a:cs typeface="Calibri"/>
                        </a:rPr>
                        <a:t>Svømming</a:t>
                      </a:r>
                      <a:endParaRPr lang="en-US" b="1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err="1">
                          <a:latin typeface="Calibri"/>
                          <a:ea typeface="Calibri"/>
                          <a:cs typeface="Calibri"/>
                        </a:rPr>
                        <a:t>Svømming</a:t>
                      </a:r>
                      <a:endParaRPr lang="en-US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b="1" dirty="0">
                          <a:latin typeface="Calibri"/>
                          <a:ea typeface="Calibri"/>
                          <a:cs typeface="Calibri"/>
                        </a:rPr>
                        <a:t>3. deling </a:t>
                      </a:r>
                    </a:p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b="1" dirty="0">
                          <a:latin typeface="Calibri"/>
                          <a:ea typeface="Calibri"/>
                          <a:cs typeface="Calibri"/>
                        </a:rPr>
                        <a:t>3. deling</a:t>
                      </a:r>
                    </a:p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b="1" dirty="0">
                          <a:latin typeface="Calibri"/>
                          <a:ea typeface="Calibri"/>
                          <a:cs typeface="Calibri"/>
                        </a:rPr>
                        <a:t>3. deling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b="1">
                          <a:latin typeface="Calibri"/>
                          <a:ea typeface="Calibri"/>
                          <a:cs typeface="Calibri"/>
                        </a:rPr>
                        <a:t>Påskeverksted</a:t>
                      </a:r>
                      <a:endParaRPr lang="nb-NO" b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b="1">
                          <a:latin typeface="Calibri"/>
                          <a:ea typeface="Calibri"/>
                          <a:cs typeface="Calibri"/>
                        </a:rPr>
                        <a:t>Påskeverksted</a:t>
                      </a:r>
                      <a:endParaRPr lang="nb-NO" b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b="1">
                          <a:latin typeface="Calibri"/>
                          <a:ea typeface="Calibri"/>
                          <a:cs typeface="Calibri"/>
                        </a:rPr>
                        <a:t>Påskeverksted</a:t>
                      </a:r>
                      <a:endParaRPr lang="nb-NO" b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b-NO" b="1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b-NO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DAGEN SLUTTER: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12.45</a:t>
                      </a:r>
                      <a:endParaRPr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12.45</a:t>
                      </a:r>
                      <a:endParaRPr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13.45</a:t>
                      </a:r>
                      <a:endParaRPr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12.45</a:t>
                      </a:r>
                      <a:endParaRPr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12.45</a:t>
                      </a:r>
                      <a:endParaRPr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0B95815-A13B-910F-104A-D4179241EFCC}"/>
              </a:ext>
            </a:extLst>
          </p:cNvPr>
          <p:cNvSpPr txBox="1"/>
          <p:nvPr/>
        </p:nvSpPr>
        <p:spPr>
          <a:xfrm>
            <a:off x="6712637" y="5508575"/>
            <a:ext cx="27994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2000" dirty="0"/>
              <a:t>Ordenselever: </a:t>
            </a:r>
            <a:endParaRPr lang="nb-NO" dirty="0"/>
          </a:p>
          <a:p>
            <a:pPr algn="ctr"/>
            <a:r>
              <a:rPr lang="nb-NO" sz="2000"/>
              <a:t>Fabian og Stephanie</a:t>
            </a:r>
            <a:endParaRPr lang="nb-NO" sz="2000" dirty="0"/>
          </a:p>
        </p:txBody>
      </p:sp>
      <p:pic>
        <p:nvPicPr>
          <p:cNvPr id="5" name="Bilde 4" descr="Et bilde som inneholder tegning, Barnekunst, illustrasjon, clip art&#10;&#10;KI-generert innhold kan være feil.">
            <a:extLst>
              <a:ext uri="{FF2B5EF4-FFF2-40B4-BE49-F238E27FC236}">
                <a16:creationId xmlns:a16="http://schemas.microsoft.com/office/drawing/2014/main" id="{60CB29FA-F06D-6170-15DB-7BF8EC610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13" y="2709672"/>
            <a:ext cx="1185672" cy="1185672"/>
          </a:xfrm>
          <a:prstGeom prst="rect">
            <a:avLst/>
          </a:prstGeom>
        </p:spPr>
      </p:pic>
      <p:pic>
        <p:nvPicPr>
          <p:cNvPr id="9" name="Bilde 8" descr="Et bilde som inneholder Barnekunst, tegnefilm, illustrasjon, clip art&#10;&#10;KI-generert innhold kan være feil.">
            <a:extLst>
              <a:ext uri="{FF2B5EF4-FFF2-40B4-BE49-F238E27FC236}">
                <a16:creationId xmlns:a16="http://schemas.microsoft.com/office/drawing/2014/main" id="{C0B306B6-E04D-F383-2350-C2629FED3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923" y="5417575"/>
            <a:ext cx="904525" cy="12337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p2"/>
          <p:cNvGraphicFramePr/>
          <p:nvPr>
            <p:extLst>
              <p:ext uri="{D42A27DB-BD31-4B8C-83A1-F6EECF244321}">
                <p14:modId xmlns:p14="http://schemas.microsoft.com/office/powerpoint/2010/main" val="166822347"/>
              </p:ext>
            </p:extLst>
          </p:nvPr>
        </p:nvGraphicFramePr>
        <p:xfrm>
          <a:off x="95250" y="431602"/>
          <a:ext cx="9536999" cy="6261086"/>
        </p:xfrm>
        <a:graphic>
          <a:graphicData uri="http://schemas.openxmlformats.org/drawingml/2006/table">
            <a:tbl>
              <a:tblPr>
                <a:noFill/>
                <a:tableStyleId>{CA444385-0DCD-4A8F-BB13-186B9835C060}</a:tableStyleId>
              </a:tblPr>
              <a:tblGrid>
                <a:gridCol w="97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2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4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no-NO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LÆRINGSMÅL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no-NO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UKENS INFO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nb-NO" sz="1400" u="none" strike="noStrike" cap="none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Lese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Arial"/>
                        <a:buNone/>
                      </a:pPr>
                      <a:r>
                        <a:rPr lang="nb-NO" sz="1400" u="none" strike="noStrike" cap="none" noProof="0">
                          <a:latin typeface="Calibri"/>
                          <a:ea typeface="Calibri"/>
                          <a:cs typeface="Calibri"/>
                        </a:rPr>
                        <a:t>Lese med sammenheng og forståelse, og bruke enkle strategier for leseforståelse</a:t>
                      </a:r>
                      <a:endParaRPr lang="nb-NO" sz="1400" u="none" strike="noStrike" cap="none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nb-NO" sz="1200" dirty="0"/>
                        <a:t>Hei alle sammen. </a:t>
                      </a:r>
                    </a:p>
                    <a:p>
                      <a:r>
                        <a:rPr lang="nb-NO" sz="1200" dirty="0"/>
                        <a:t>På mandag skal vi på besøk i </a:t>
                      </a:r>
                      <a:r>
                        <a:rPr lang="nb-NO" sz="1200" dirty="0" err="1"/>
                        <a:t>bedhuset</a:t>
                      </a:r>
                      <a:r>
                        <a:rPr lang="nb-NO" sz="1200" dirty="0"/>
                        <a:t>. Der skal vi lære om påskeuken og hvorfor vi feirer påske. Klassen deles i to denne dagen. Den ene gruppen går til </a:t>
                      </a:r>
                      <a:r>
                        <a:rPr lang="nb-NO" sz="1200" dirty="0" err="1"/>
                        <a:t>bedhuset</a:t>
                      </a:r>
                      <a:r>
                        <a:rPr lang="nb-NO" sz="1200" dirty="0"/>
                        <a:t>, mens den andre gruppen har uteskole. Gruppene bytter midt på dagen. Det er derfor viktig at alle har på seg gode uteklær denne dagen.</a:t>
                      </a:r>
                    </a:p>
                    <a:p>
                      <a:endParaRPr lang="nb-NO" sz="1200" dirty="0"/>
                    </a:p>
                    <a:p>
                      <a:r>
                        <a:rPr lang="nb-NO" sz="1200" dirty="0"/>
                        <a:t>På tirsdag blir det påskelabyrint sammen med 7. trinn. Elevene blir delt i grupper og skal samarbeide om å løse oppgaver og finne veien gjennom labyrinten. Her blir det både spenning, samarbeid og litt “detektivarbeid” – dette gleder vi oss skikkelig til! 🐣</a:t>
                      </a:r>
                    </a:p>
                    <a:p>
                      <a:r>
                        <a:rPr lang="nb-NO" sz="1200" dirty="0"/>
                        <a:t>Vi vil også si takk for positive og engasjerte utviklingssamtaler. Det er fint å samarbeide med dere, og vi gleder oss til resten av samtalene og skoleåret.</a:t>
                      </a:r>
                    </a:p>
                    <a:p>
                      <a:r>
                        <a:rPr lang="nb-NO" sz="1200" dirty="0"/>
                        <a:t>Svømmingen gikk veldig fint. Elevene var flinke til å høre etter beskjeder, og mange kjente på mestring i vannet.</a:t>
                      </a:r>
                    </a:p>
                    <a:p>
                      <a:endParaRPr lang="nb-NO" sz="1200" dirty="0"/>
                    </a:p>
                    <a:p>
                      <a:r>
                        <a:rPr lang="nb-NO" sz="1200" dirty="0"/>
                        <a:t>På fredag blir det påskeverksted for småtrinnet. Elevene møter i klasserommet som vanlig. Vi håper at alle kan ta med dorullhylser til denne dagen. Ta </a:t>
                      </a:r>
                      <a:r>
                        <a:rPr lang="nb-NO" sz="1200" dirty="0" err="1"/>
                        <a:t>gjene</a:t>
                      </a:r>
                      <a:r>
                        <a:rPr lang="nb-NO" sz="1200" dirty="0"/>
                        <a:t> med flere. </a:t>
                      </a:r>
                    </a:p>
                    <a:p>
                      <a:r>
                        <a:rPr lang="nb-NO" sz="1200" dirty="0"/>
                        <a:t>Vi ønsker dere alle en riktig god påskeferie. Vi håper dere får ro og tid til å være sammen.</a:t>
                      </a:r>
                    </a:p>
                    <a:p>
                      <a:r>
                        <a:rPr lang="nb-NO" sz="1200" dirty="0"/>
                        <a:t>Skolen starter igjen tirsdag 07.04 kl. 08:30. Vi møtes i klasserommet som </a:t>
                      </a:r>
                      <a:r>
                        <a:rPr lang="nb-NO" sz="1200"/>
                        <a:t>vanlig.</a:t>
                      </a:r>
                    </a:p>
                    <a:p>
                      <a:endParaRPr lang="nb-NO" sz="1200" dirty="0"/>
                    </a:p>
                    <a:p>
                      <a:r>
                        <a:rPr lang="nb-NO" sz="1200" dirty="0"/>
                        <a:t>God påskeferie.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nb-NO" sz="1400" u="none" strike="noStrike" cap="none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Skrive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nb-NO" sz="1400" u="none" strike="noStrike" cap="none" noProof="0">
                          <a:latin typeface="Calibri"/>
                          <a:ea typeface="Calibri"/>
                          <a:cs typeface="Calibri"/>
                        </a:rPr>
                        <a:t>Utforske eget talespråk og samtale om forskjeller og likheter mellom talespråk og skriftspråk. </a:t>
                      </a:r>
                      <a:endParaRPr lang="nb-NO" sz="1400" u="none" strike="noStrike" cap="none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nb-NO" sz="1400" u="none" strike="noStrike" cap="none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Regne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  <a:tabLst/>
                        <a:defRPr/>
                      </a:pPr>
                      <a:r>
                        <a:rPr lang="nb-NO" sz="1400" b="0" i="0" u="none" strike="noStrike" cap="none" noProof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Utforske multiplikasjon ved telling.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5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b-NO" sz="1400" u="none" strike="noStrike" cap="none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Engelsk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b="0" i="0" u="none" strike="noStrike" cap="none" noProof="0">
                          <a:latin typeface="Calibri"/>
                        </a:rPr>
                        <a:t>Kjenne igjen og bruke vanlige verb på engelsk i små setninger.</a:t>
                      </a:r>
                      <a:endParaRPr lang="en-US" sz="1400">
                        <a:latin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2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lang="nb-NO" sz="1400" u="none" strike="noStrike" cap="none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b-NO" sz="1400" u="none" strike="noStrike" cap="none" noProof="0">
                          <a:latin typeface="Calibri"/>
                          <a:ea typeface="Calibri"/>
                          <a:cs typeface="Calibri"/>
                        </a:rPr>
                        <a:t>Selvhevdelse: Tørre å si i fra om hva vi mener og tenker- på en snill måte. 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lang="nb-NO" sz="1400" u="none" strike="noStrike" cap="none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b-NO" sz="1400" u="none" strike="noStrike" cap="none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Ukens sang: </a:t>
                      </a:r>
                      <a:r>
                        <a:rPr lang="nb-NO" sz="1400" u="none" strike="noStrike" cap="none" noProof="0" dirty="0">
                          <a:latin typeface="Calibri"/>
                          <a:ea typeface="Calibri"/>
                          <a:cs typeface="Calibri"/>
                        </a:rPr>
                        <a:t> Soltrall og En liten kylling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52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nb-NO" sz="1400" u="none" strike="noStrike" cap="none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KONTAKTINFORMASJON:                                                                                                                             FAU:</a:t>
                      </a:r>
                      <a:r>
                        <a:rPr lang="nb-NO" sz="1400" i="1" u="none" strike="noStrike" cap="none" noProof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nb-NO" sz="1400" i="1" u="sng" strike="noStrike" cap="none" noProof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fauhordvikskole@gmail.com</a:t>
                      </a:r>
                      <a:r>
                        <a:rPr lang="nb-NO" sz="1400" i="1" u="none" strike="noStrike" cap="none" noProof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lang="nb-NO" sz="1400" i="1" u="none" strike="noStrike" cap="none" noProof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b-NO" sz="1400" u="none" strike="noStrike" cap="none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 bruker </a:t>
                      </a:r>
                      <a:r>
                        <a:rPr lang="nb-NO" sz="1400" u="none" strike="noStrike" cap="none" noProof="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Vigilo</a:t>
                      </a:r>
                      <a:r>
                        <a:rPr lang="nb-NO" sz="1400" u="none" strike="noStrike" cap="none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til standard kommunikasjon og fraværsmeldinger. Ved planlagt fravær er det ønskelig at dette meldes i god tid. Ved sykdom og annet akutt fravær må det meldes i </a:t>
                      </a:r>
                      <a:r>
                        <a:rPr lang="nb-NO" sz="1400" u="none" strike="noStrike" cap="none" noProof="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Vigilo</a:t>
                      </a:r>
                      <a:r>
                        <a:rPr lang="nb-NO" sz="1400" u="none" strike="noStrike" cap="none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senest kl. 08.00. Hvis dere ikke har fått meldt inn før kl. 08.00, må dere ringe kontoret for å gi beskjed (</a:t>
                      </a:r>
                      <a:r>
                        <a:rPr lang="nb-NO" sz="1400" u="none" strike="noStrike" cap="none" noProof="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tlf</a:t>
                      </a:r>
                      <a:r>
                        <a:rPr lang="nb-NO" sz="1400" u="none" strike="noStrike" cap="none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53 03 67 00)</a:t>
                      </a:r>
                      <a:endParaRPr lang="nb-NO" sz="1400" u="none" strike="noStrike" cap="none" noProof="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b-NO" sz="1400" u="none" strike="noStrike" cap="none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Dersom dere skal sende informasjon som inneholder personopplysninger ønsker vi at dere bruker kontaktskjemaet som ligger på skolens hjemmeside. </a:t>
                      </a:r>
                      <a:endParaRPr lang="nb-NO" sz="1400" u="none" strike="noStrike" cap="none" noProof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05" name="Google Shape;105;p2"/>
          <p:cNvGrpSpPr/>
          <p:nvPr/>
        </p:nvGrpSpPr>
        <p:grpSpPr>
          <a:xfrm>
            <a:off x="209550" y="123825"/>
            <a:ext cx="9486900" cy="310754"/>
            <a:chOff x="209550" y="123825"/>
            <a:chExt cx="9486900" cy="310754"/>
          </a:xfrm>
        </p:grpSpPr>
        <p:sp>
          <p:nvSpPr>
            <p:cNvPr id="106" name="Google Shape;106;p2"/>
            <p:cNvSpPr txBox="1"/>
            <p:nvPr/>
          </p:nvSpPr>
          <p:spPr>
            <a:xfrm>
              <a:off x="209550" y="123825"/>
              <a:ext cx="1371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no-NO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Hordvik skole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7934325" y="126802"/>
              <a:ext cx="17621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no-NO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 læring i samspill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209551" y="3868265"/>
            <a:ext cx="531906" cy="395558"/>
            <a:chOff x="101867" y="3724977"/>
            <a:chExt cx="819818" cy="882046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 r="70986" b="18757"/>
            <a:stretch/>
          </p:blipFill>
          <p:spPr>
            <a:xfrm>
              <a:off x="101867" y="3724977"/>
              <a:ext cx="475650" cy="2887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232362" y="4013735"/>
              <a:ext cx="689323" cy="5932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1" name="Google Shape;11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8178" y="4529735"/>
            <a:ext cx="534639" cy="505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886be8-87a9-441a-b3fd-75051e5f4918">
      <Terms xmlns="http://schemas.microsoft.com/office/infopath/2007/PartnerControls"/>
    </lcf76f155ced4ddcb4097134ff3c332f>
    <TaxCatchAll xmlns="e87d0e9e-9673-487f-811e-cdf1b7f427a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70572864C8FE4796D88F2AE9AE4918" ma:contentTypeVersion="16" ma:contentTypeDescription="Opprett et nytt dokument." ma:contentTypeScope="" ma:versionID="c6f42a593dad13955c19468254bd47ae">
  <xsd:schema xmlns:xsd="http://www.w3.org/2001/XMLSchema" xmlns:xs="http://www.w3.org/2001/XMLSchema" xmlns:p="http://schemas.microsoft.com/office/2006/metadata/properties" xmlns:ns2="7a886be8-87a9-441a-b3fd-75051e5f4918" xmlns:ns3="e87d0e9e-9673-487f-811e-cdf1b7f427a7" targetNamespace="http://schemas.microsoft.com/office/2006/metadata/properties" ma:root="true" ma:fieldsID="3cec7d99bf6fea15b3e80bc5ff2d85a2" ns2:_="" ns3:_="">
    <xsd:import namespace="7a886be8-87a9-441a-b3fd-75051e5f4918"/>
    <xsd:import namespace="e87d0e9e-9673-487f-811e-cdf1b7f427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86be8-87a9-441a-b3fd-75051e5f4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58b7fd7f-a84c-4463-96b0-c5d9876b7c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d0e9e-9673-487f-811e-cdf1b7f427a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ea4ebdb-d46c-43ca-acb4-6beab01b0265}" ma:internalName="TaxCatchAll" ma:showField="CatchAllData" ma:web="e87d0e9e-9673-487f-811e-cdf1b7f427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1E1751-5E4C-4C0C-B677-25FB3B6D13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8E751D-C535-40C0-95AB-854692666EB7}">
  <ds:schemaRefs>
    <ds:schemaRef ds:uri="http://purl.org/dc/elements/1.1/"/>
    <ds:schemaRef ds:uri="e87d0e9e-9673-487f-811e-cdf1b7f427a7"/>
    <ds:schemaRef ds:uri="http://schemas.microsoft.com/office/2006/documentManagement/types"/>
    <ds:schemaRef ds:uri="7a886be8-87a9-441a-b3fd-75051e5f4918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B735B4-C8FD-43BC-AF48-0C8C87A716F5}">
  <ds:schemaRefs>
    <ds:schemaRef ds:uri="7a886be8-87a9-441a-b3fd-75051e5f4918"/>
    <ds:schemaRef ds:uri="e87d0e9e-9673-487f-811e-cdf1b7f427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d41caaa9-a41a-4e0f-9bf6-05cd1f48d271}" enabled="0" method="" siteId="{d41caaa9-a41a-4e0f-9bf6-05cd1f48d2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491</Words>
  <Application>Microsoft Office PowerPoint</Application>
  <PresentationFormat>A4 (210 x 297 mm)</PresentationFormat>
  <Paragraphs>67</Paragraphs>
  <Slides>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Office-tema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Solheim, Hilde Karin</dc:creator>
  <cp:lastModifiedBy>Haugen, Monica</cp:lastModifiedBy>
  <cp:revision>24</cp:revision>
  <cp:lastPrinted>2026-01-28T09:28:34Z</cp:lastPrinted>
  <dcterms:created xsi:type="dcterms:W3CDTF">2023-08-08T10:59:37Z</dcterms:created>
  <dcterms:modified xsi:type="dcterms:W3CDTF">2026-03-23T12:56:00Z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0x0101007670572864C8FE4796D88F2AE9AE4918</vt:lpwstr>
  </property>
  <property fmtid="{D5CDD505-2E9C-101B-9397-08002B2CF9AE}" pid="3" name="MediaServiceImageTags">
    <vt:lpwstr/>
  </property>
</Properties>
</file>