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906000"/>
  <p:notesSz cx="6858000" cy="9144000"/>
  <p:embeddedFontLst>
    <p:embeddedFont>
      <p:font typeface="Play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N7p1BwWSM5gVZLCXAXeAENqPb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50CEDB8-AB26-4EDA-9CF9-DB9794DCF088}">
  <a:tblStyle styleId="{A50CEDB8-AB26-4EDA-9CF9-DB9794DCF08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ECFDD8F8-0448-4F95-95C1-154E06D49850}" styleName="Table_1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</a:tcStyle>
    </a:band1H>
    <a:band2H>
      <a:tcTxStyle b="off" i="off"/>
    </a:band2H>
    <a:band1V>
      <a:tcTxStyle b="off" i="off"/>
      <a:tcStyle>
        <a:tcBdr>
          <a:lef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1V>
    <a:band2V>
      <a:tcTxStyle b="off" i="off"/>
      <a:tcStyle>
        <a:tcBdr>
          <a:lef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</a:tcStyle>
    </a:lastRow>
    <a:seCell>
      <a:tcTxStyle b="off" i="off"/>
    </a:seCell>
    <a:swCell>
      <a:tcTxStyle b="off" i="off"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dk1"/>
          </a:solidFill>
        </a:fill>
      </a:tcStyle>
    </a:firstRow>
    <a:neCell>
      <a:tcTxStyle b="off" i="off"/>
    </a:neCell>
    <a:nwCell>
      <a:tcTxStyle b="off" i="off"/>
    </a:nwCell>
  </a:tblStyle>
  <a:tblStyle styleId="{1CC811C5-9310-45B4-9C82-AADA8894F867}" styleName="Table_2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tellysbil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drett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drett tittel og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tel og innhold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loversk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 innholdsdeler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mmenlign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re tit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t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nhold med teks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e med teks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477729" y="3246792"/>
            <a:ext cx="49554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no-NO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477729" y="3246792"/>
            <a:ext cx="49554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no-NO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6" name="Google Shape;86;p1"/>
          <p:cNvGraphicFramePr/>
          <p:nvPr/>
        </p:nvGraphicFramePr>
        <p:xfrm>
          <a:off x="224714" y="79724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{A50CEDB8-AB26-4EDA-9CF9-DB9794DCF088}</a:tableStyleId>
              </a:tblPr>
              <a:tblGrid>
                <a:gridCol w="1875775"/>
                <a:gridCol w="1875775"/>
                <a:gridCol w="1875775"/>
                <a:gridCol w="1848175"/>
                <a:gridCol w="1956125"/>
              </a:tblGrid>
              <a:tr h="38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Mandag</a:t>
                      </a:r>
                      <a:endParaRPr b="1" sz="200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Tirsdag</a:t>
                      </a:r>
                      <a:endParaRPr b="1" sz="200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Onsdag</a:t>
                      </a:r>
                      <a:endParaRPr b="1" sz="200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Torsdag</a:t>
                      </a:r>
                      <a:endParaRPr b="1" sz="200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Fredag</a:t>
                      </a:r>
                      <a:endParaRPr b="1" sz="200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2446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b="0" i="0" lang="no-NO" sz="125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Buss 07:55 fra Rolland</a:t>
                      </a:r>
                      <a:endParaRPr b="0" sz="1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no-NO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Norsk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6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600"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/>
                        <a:t>Saftfabrikk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solidFill>
                          <a:srgbClr val="0000FF"/>
                        </a:solidFill>
                      </a:endParaRPr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/>
                        <a:t>4A møter på Storåsen 08:30 </a:t>
                      </a:r>
                      <a:endParaRPr sz="125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/>
                        <a:t>4B møter på Kollåsen 08:30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i="1" lang="no-NO" sz="1350"/>
                        <a:t>Vi går sammen med fadderklassen til Åstveit. </a:t>
                      </a:r>
                      <a:endParaRPr i="1" sz="13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i="1" sz="1350" u="none" cap="none" strike="noStrike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no-NO" sz="1700">
                          <a:solidFill>
                            <a:schemeClr val="dk1"/>
                          </a:solidFill>
                        </a:rPr>
                        <a:t>Idrett</a:t>
                      </a:r>
                      <a:r>
                        <a:rPr b="1" lang="no-NO" sz="1700">
                          <a:solidFill>
                            <a:schemeClr val="dk1"/>
                          </a:solidFill>
                        </a:rPr>
                        <a:t>sdag på Åstveit</a:t>
                      </a:r>
                      <a:endParaRPr sz="145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b="0" i="0" lang="no-NO" sz="125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Buss 07:55 fra Rolland</a:t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Arial"/>
                        <a:buNone/>
                      </a:pPr>
                      <a:r>
                        <a:rPr lang="no-NO" sz="1350" u="none" cap="none" strike="noStrike">
                          <a:solidFill>
                            <a:schemeClr val="dk1"/>
                          </a:solidFill>
                        </a:rPr>
                        <a:t>Matematikk </a:t>
                      </a:r>
                      <a:endParaRPr sz="135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no-NO" sz="1350"/>
                        <a:t>Musikk </a:t>
                      </a:r>
                      <a:endParaRPr sz="1350"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/>
                        <a:t>Buss 07:55 fra Rolland</a:t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 u="none" cap="none" strike="noStrike"/>
                        <a:t>Engelsk</a:t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 u="none" cap="none" strike="noStrike"/>
                        <a:t>Matematikk</a:t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 u="none" cap="none" strike="noStrike"/>
                        <a:t>Tema:</a:t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/>
                        <a:t>Byen vår</a:t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 u="none" cap="none" strike="noStrike"/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300"/>
                        <a:t>Buss </a:t>
                      </a:r>
                      <a:r>
                        <a:rPr lang="no-NO" sz="1250">
                          <a:solidFill>
                            <a:schemeClr val="dk1"/>
                          </a:solidFill>
                        </a:rPr>
                        <a:t>07:55 fra Rolland</a:t>
                      </a:r>
                      <a:endParaRPr sz="13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t/>
                      </a:r>
                      <a:endParaRPr b="1" sz="2300" u="none" cap="none" strike="noStrike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>
                          <a:solidFill>
                            <a:srgbClr val="000000"/>
                          </a:solidFill>
                        </a:rPr>
                        <a:t>K&amp;H</a:t>
                      </a:r>
                      <a:endParaRPr sz="145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45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450"/>
                        <a:t>Gym</a:t>
                      </a:r>
                      <a:endParaRPr sz="1450"/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20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>
                          <a:solidFill>
                            <a:srgbClr val="000000"/>
                          </a:solidFill>
                        </a:rPr>
                        <a:t>Slutter 12:50</a:t>
                      </a:r>
                      <a:br>
                        <a:rPr lang="no-NO" sz="1250" u="none" cap="none" strike="noStrike">
                          <a:solidFill>
                            <a:srgbClr val="000000"/>
                          </a:solidFill>
                        </a:rPr>
                      </a:br>
                      <a:r>
                        <a:rPr lang="no-NO" sz="1250" u="none" cap="none" strike="noStrike">
                          <a:solidFill>
                            <a:srgbClr val="000000"/>
                          </a:solidFill>
                        </a:rPr>
                        <a:t>Buss fra Eidsvåg 13:00</a:t>
                      </a:r>
                      <a:endParaRPr b="0" i="0" sz="12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>
                          <a:solidFill>
                            <a:schemeClr val="dk1"/>
                          </a:solidFill>
                        </a:rPr>
                        <a:t>Slutter 12:50 på Rolland</a:t>
                      </a:r>
                      <a:endParaRPr b="0" i="0" sz="12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>
                          <a:solidFill>
                            <a:schemeClr val="dk1"/>
                          </a:solidFill>
                        </a:rPr>
                        <a:t>Slutter 12:50</a:t>
                      </a:r>
                      <a:br>
                        <a:rPr lang="no-NO" sz="1250" u="none" cap="none" strike="noStrike">
                          <a:solidFill>
                            <a:schemeClr val="dk1"/>
                          </a:solidFill>
                        </a:rPr>
                      </a:br>
                      <a:r>
                        <a:rPr lang="no-NO" sz="1250" u="none" cap="none" strike="noStrike">
                          <a:solidFill>
                            <a:schemeClr val="dk1"/>
                          </a:solidFill>
                        </a:rPr>
                        <a:t>Buss fra Eidsvåg 13:00</a:t>
                      </a:r>
                      <a:endParaRPr b="0" i="0" sz="125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>
                          <a:solidFill>
                            <a:srgbClr val="000000"/>
                          </a:solidFill>
                        </a:rPr>
                        <a:t>Slutter 12:50</a:t>
                      </a:r>
                      <a:endParaRPr sz="125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 u="none" cap="none" strike="noStrike">
                          <a:solidFill>
                            <a:srgbClr val="000000"/>
                          </a:solidFill>
                        </a:rPr>
                        <a:t>Buss fra Eidsvåg 13:00</a:t>
                      </a:r>
                      <a:endParaRPr sz="125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t/>
                      </a:r>
                      <a:endParaRPr sz="125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>
                          <a:solidFill>
                            <a:srgbClr val="000000"/>
                          </a:solidFill>
                        </a:rPr>
                        <a:t>Slutter 13:25</a:t>
                      </a:r>
                      <a:endParaRPr sz="125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50"/>
                        <a:buFont typeface="Arial"/>
                        <a:buNone/>
                      </a:pPr>
                      <a:r>
                        <a:rPr lang="no-NO" sz="1250">
                          <a:solidFill>
                            <a:srgbClr val="000000"/>
                          </a:solidFill>
                        </a:rPr>
                        <a:t>Buss fra Eidsvåg 13:30</a:t>
                      </a:r>
                      <a:endParaRPr/>
                    </a:p>
                  </a:txBody>
                  <a:tcPr marT="72775" marB="72775" marR="72775" marL="727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Google Shape;87;p1"/>
          <p:cNvGraphicFramePr/>
          <p:nvPr/>
        </p:nvGraphicFramePr>
        <p:xfrm>
          <a:off x="1543329" y="48593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{A50CEDB8-AB26-4EDA-9CF9-DB9794DCF088}</a:tableStyleId>
              </a:tblPr>
              <a:tblGrid>
                <a:gridCol w="3362625"/>
                <a:gridCol w="3362625"/>
              </a:tblGrid>
              <a:tr h="800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no-NO" sz="1600" u="none" cap="none" strike="noStrike">
                          <a:solidFill>
                            <a:srgbClr val="000000"/>
                          </a:solidFill>
                        </a:rPr>
                        <a:t>Ukens mål:</a:t>
                      </a:r>
                      <a:endParaRPr b="1" sz="2000" u="none" cap="none" strike="noStrike"/>
                    </a:p>
                  </a:txBody>
                  <a:tcPr marT="76200" marB="76200" marR="76200" marL="762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 hMerge="1"/>
              </a:tr>
              <a:tr h="463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no-NO" sz="1400" u="none" cap="none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Norsk: </a:t>
                      </a:r>
                      <a:r>
                        <a:rPr lang="no-NO" sz="1400" u="none" cap="none" strike="noStrike">
                          <a:solidFill>
                            <a:schemeClr val="dk1"/>
                          </a:solidFill>
                        </a:rPr>
                        <a:t> Jeg kan sk</a:t>
                      </a:r>
                      <a:r>
                        <a:rPr lang="no-NO">
                          <a:solidFill>
                            <a:schemeClr val="dk1"/>
                          </a:solidFill>
                        </a:rPr>
                        <a:t>rive ord med stum d.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76200" marB="76200" marR="76200" marL="762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285F4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no-NO" sz="1400" u="none" cap="none" strike="noStrike">
                          <a:solidFill>
                            <a:srgbClr val="4285F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Matte:</a:t>
                      </a:r>
                      <a:r>
                        <a:rPr b="0" i="0" lang="no-NO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Jeg </a:t>
                      </a:r>
                      <a:r>
                        <a:rPr lang="no-NO">
                          <a:solidFill>
                            <a:schemeClr val="dk1"/>
                          </a:solidFill>
                        </a:rPr>
                        <a:t>vet forskjellen på areal og omkrets. </a:t>
                      </a:r>
                      <a:endParaRPr sz="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76200" marB="76200" marR="76200" marL="762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94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no-NO" sz="1400" u="none" cap="none" strike="noStrike">
                          <a:solidFill>
                            <a:srgbClr val="F1C2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Engelsk:</a:t>
                      </a:r>
                      <a:r>
                        <a:rPr b="0" i="0" lang="no-NO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Jeg kan </a:t>
                      </a:r>
                      <a:r>
                        <a:rPr lang="no-NO">
                          <a:solidFill>
                            <a:schemeClr val="dk1"/>
                          </a:solidFill>
                        </a:rPr>
                        <a:t>noen enkle regler for rettskriving på engelsk.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76200" marB="76200" marR="76200" marL="762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AA84F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no-NO" sz="1400" u="none" cap="none" strike="noStrike">
                          <a:solidFill>
                            <a:srgbClr val="6AA84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Sosialt:</a:t>
                      </a:r>
                      <a:r>
                        <a:rPr b="0" i="0" lang="no-NO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no-NO">
                          <a:solidFill>
                            <a:schemeClr val="dk1"/>
                          </a:solidFill>
                        </a:rPr>
                        <a:t>Jeg gir meg ikke når jeg møter motgang og jeg takler å møte motgang.</a:t>
                      </a:r>
                      <a:endParaRPr sz="2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76200" marB="76200" marR="76200" marL="762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88" name="Google Shape;88;p1"/>
          <p:cNvSpPr/>
          <p:nvPr/>
        </p:nvSpPr>
        <p:spPr>
          <a:xfrm>
            <a:off x="3447300" y="49975"/>
            <a:ext cx="28458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b="1" i="0" lang="no-NO" sz="4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Uke 2</a:t>
            </a:r>
            <a:r>
              <a:rPr b="1" lang="no-NO" sz="4100">
                <a:solidFill>
                  <a:schemeClr val="dk1"/>
                </a:solidFill>
              </a:rPr>
              <a:t>1</a:t>
            </a:r>
            <a:endParaRPr b="0" i="0" sz="600" u="none" cap="none" strike="noStrike">
              <a:solidFill>
                <a:schemeClr val="dk1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2"/>
          <p:cNvGraphicFramePr/>
          <p:nvPr/>
        </p:nvGraphicFramePr>
        <p:xfrm>
          <a:off x="1403555" y="29396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{ECFDD8F8-0448-4F95-95C1-154E06D49850}</a:tableStyleId>
              </a:tblPr>
              <a:tblGrid>
                <a:gridCol w="7098900"/>
              </a:tblGrid>
              <a:tr h="27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o-NO" sz="1800" u="none" cap="none" strike="noStrike">
                          <a:solidFill>
                            <a:schemeClr val="dk1"/>
                          </a:solidFill>
                        </a:rPr>
                        <a:t>Lekser: </a:t>
                      </a:r>
                      <a:endParaRPr sz="1400" u="none" cap="none" strike="noStrike">
                        <a:highlight>
                          <a:srgbClr val="FFF2CC"/>
                        </a:highlight>
                      </a:endParaRPr>
                    </a:p>
                  </a:txBody>
                  <a:tcPr marT="45725" marB="45725" marR="91450" marL="91450">
                    <a:solidFill>
                      <a:srgbClr val="D9EAD3"/>
                    </a:solidFill>
                  </a:tcPr>
                </a:tc>
              </a:tr>
              <a:tr h="70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sz="1400" u="sng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Norsk: </a:t>
                      </a:r>
                      <a:r>
                        <a:rPr lang="no-NO">
                          <a:latin typeface="Arial"/>
                          <a:ea typeface="Arial"/>
                          <a:cs typeface="Arial"/>
                          <a:sym typeface="Arial"/>
                        </a:rPr>
                        <a:t>Lesebestilling i mappen. 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u="sng">
                          <a:latin typeface="Arial"/>
                          <a:ea typeface="Arial"/>
                          <a:cs typeface="Arial"/>
                          <a:sym typeface="Arial"/>
                        </a:rPr>
                        <a:t>Engelsk:</a:t>
                      </a:r>
                      <a:r>
                        <a:rPr lang="no-NO">
                          <a:latin typeface="Arial"/>
                          <a:ea typeface="Arial"/>
                          <a:cs typeface="Arial"/>
                          <a:sym typeface="Arial"/>
                        </a:rPr>
                        <a:t> Engelsklekse i mappen.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u="sng">
                          <a:latin typeface="Arial"/>
                          <a:ea typeface="Arial"/>
                          <a:cs typeface="Arial"/>
                          <a:sym typeface="Arial"/>
                        </a:rPr>
                        <a:t>Matte:</a:t>
                      </a:r>
                      <a:r>
                        <a:rPr b="1" lang="no-NO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no-NO">
                          <a:latin typeface="Arial"/>
                          <a:ea typeface="Arial"/>
                          <a:cs typeface="Arial"/>
                          <a:sym typeface="Arial"/>
                        </a:rPr>
                        <a:t>Mattelekse i mappen.</a:t>
                      </a:r>
                      <a:endParaRPr b="1" u="sng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sz="1500" u="sng" cap="none" strike="noStrike">
                          <a:highlight>
                            <a:schemeClr val="lt1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Diktat:</a:t>
                      </a:r>
                      <a:r>
                        <a:rPr lang="no-NO" sz="1500" u="none" cap="none" strike="noStrike">
                          <a:highlight>
                            <a:schemeClr val="lt1"/>
                          </a:highlight>
                          <a:latin typeface="Arial"/>
                          <a:ea typeface="Arial"/>
                          <a:cs typeface="Arial"/>
                          <a:sym typeface="Arial"/>
                        </a:rPr>
                        <a:t> Øv på ukens øveord 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2"/>
          <p:cNvGraphicFramePr/>
          <p:nvPr/>
        </p:nvGraphicFramePr>
        <p:xfrm>
          <a:off x="882634" y="34799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{ECFDD8F8-0448-4F95-95C1-154E06D49850}</a:tableStyleId>
              </a:tblPr>
              <a:tblGrid>
                <a:gridCol w="8447150"/>
              </a:tblGrid>
              <a:tr h="415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o-NO" sz="1800" u="none" cap="none" strike="noStrike">
                          <a:solidFill>
                            <a:schemeClr val="dk1"/>
                          </a:solidFill>
                        </a:rPr>
                        <a:t>Info til foreldre: 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D9EAD3"/>
                    </a:solidFill>
                  </a:tcPr>
                </a:tc>
              </a:tr>
              <a:tr h="223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no-NO" sz="1800" u="sng"/>
                        <a:t>Saftfabrikk: </a:t>
                      </a:r>
                      <a:r>
                        <a:rPr lang="no-NO" sz="1800"/>
                        <a:t>På mandag skal vi lage saftfabrikk på skolen og kåre 4.trinn sin beste saft. Elevene tar med seg litt saft hver. </a:t>
                      </a:r>
                      <a:endParaRPr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sng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no-NO" sz="1800" u="sng"/>
                        <a:t>Idrettsdag</a:t>
                      </a:r>
                      <a:r>
                        <a:rPr lang="no-NO" sz="1700" u="sng"/>
                        <a:t>:</a:t>
                      </a:r>
                      <a:r>
                        <a:rPr lang="no-NO" sz="1700"/>
                        <a:t> På tirsdag er det idrettsdag på Åstveit hele dagen. Husk å ha med nok mat og drikke i sekken.</a:t>
                      </a:r>
                      <a:endParaRPr sz="17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7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700"/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2"/>
          <p:cNvGraphicFramePr/>
          <p:nvPr/>
        </p:nvGraphicFramePr>
        <p:xfrm>
          <a:off x="1403550" y="1853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{1CC811C5-9310-45B4-9C82-AADA8894F867}</a:tableStyleId>
              </a:tblPr>
              <a:tblGrid>
                <a:gridCol w="3549450"/>
                <a:gridCol w="3549450"/>
              </a:tblGrid>
              <a:tr h="411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sz="1400" u="none" cap="none" strike="noStrike"/>
                        <a:t>Øveord norsk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no-NO" sz="1400" u="none" cap="none" strike="noStrike"/>
                        <a:t>Øveord engelsk</a:t>
                      </a:r>
                      <a:endParaRPr b="1"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</a:tr>
              <a:tr h="936475">
                <a:tc>
                  <a:txBody>
                    <a:bodyPr/>
                    <a:lstStyle/>
                    <a:p>
                      <a:pPr indent="-3238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Char char="-"/>
                      </a:pPr>
                      <a:r>
                        <a:rPr lang="no-NO" sz="1500"/>
                        <a:t>hund                 - gård</a:t>
                      </a:r>
                      <a:endParaRPr sz="1500"/>
                    </a:p>
                    <a:p>
                      <a:pPr indent="-3238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Char char="-"/>
                      </a:pPr>
                      <a:r>
                        <a:rPr lang="no-NO" sz="1500"/>
                        <a:t>rund                  - hånd</a:t>
                      </a:r>
                      <a:endParaRPr sz="1500"/>
                    </a:p>
                    <a:p>
                      <a:pPr indent="-3238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Char char="-"/>
                      </a:pPr>
                      <a:r>
                        <a:rPr lang="no-NO" sz="1500"/>
                        <a:t>strand                - bånd </a:t>
                      </a:r>
                      <a:endParaRPr sz="15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3238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Char char="-"/>
                      </a:pPr>
                      <a:r>
                        <a:rPr lang="no-NO" sz="1500"/>
                        <a:t>where                    - who</a:t>
                      </a:r>
                      <a:endParaRPr sz="1500"/>
                    </a:p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/>
                    </a:p>
                    <a:p>
                      <a:pPr indent="-32385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Char char="-"/>
                      </a:pPr>
                      <a:r>
                        <a:rPr lang="no-NO" sz="1500"/>
                        <a:t>what                      - when</a:t>
                      </a:r>
                      <a:endParaRPr sz="15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-tema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2025-08-26T19:57:12Z</dcterms:created>
  <dc:creator>Hellebust, Terese</dc:creator>
</cp:coreProperties>
</file>