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7"/>
  </p:notesMasterIdLst>
  <p:sldIdLst>
    <p:sldId id="256" r:id="rId5"/>
    <p:sldId id="257" r:id="rId6"/>
  </p:sldIdLst>
  <p:sldSz cx="9906000" cy="6858000" type="A4"/>
  <p:notesSz cx="6724650" cy="97742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8" roundtripDataSignature="AMtx7mie45RpEFv9xiaFwY/hbLp2R2RmW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3C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D459F6-0A9C-8249-0117-9A96F1B131A1}" v="2880" dt="2026-06-02T09:46:43.553"/>
    <p1510:client id="{967BAEAB-41D8-735F-9BFF-74714B401416}" v="256" dt="2026-06-03T05:59:01.400"/>
    <p1510:client id="{A9F26BA1-84EA-1AEE-5D5D-50B22272FE3F}" v="4" dt="2026-06-03T12:31:50.136"/>
    <p1510:client id="{CDBEE591-08BB-01B7-3107-227C48ACFD81}" v="2" dt="2026-06-02T09:21:45.066"/>
  </p1510:revLst>
</p1510:revInfo>
</file>

<file path=ppt/tableStyles.xml><?xml version="1.0" encoding="utf-8"?>
<a:tblStyleLst xmlns:a="http://schemas.openxmlformats.org/drawingml/2006/main" def="{CA444385-0DCD-4A8F-BB13-186B9835C060}">
  <a:tblStyle styleId="{CA444385-0DCD-4A8F-BB13-186B9835C06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0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2914015" cy="490409"/>
          </a:xfrm>
          <a:prstGeom prst="rect">
            <a:avLst/>
          </a:prstGeom>
          <a:noFill/>
          <a:ln>
            <a:noFill/>
          </a:ln>
        </p:spPr>
        <p:txBody>
          <a:bodyPr spcFirstLastPara="1" wrap="square" lIns="94257" tIns="47116" rIns="94257" bIns="47116"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09080" y="0"/>
            <a:ext cx="2914015" cy="490409"/>
          </a:xfrm>
          <a:prstGeom prst="rect">
            <a:avLst/>
          </a:prstGeom>
          <a:noFill/>
          <a:ln>
            <a:noFill/>
          </a:ln>
        </p:spPr>
        <p:txBody>
          <a:bodyPr spcFirstLastPara="1" wrap="square" lIns="94257" tIns="47116" rIns="94257" bIns="47116"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979488" y="1222375"/>
            <a:ext cx="4765675" cy="32988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2465" y="4703853"/>
            <a:ext cx="5379720" cy="3848606"/>
          </a:xfrm>
          <a:prstGeom prst="rect">
            <a:avLst/>
          </a:prstGeom>
          <a:noFill/>
          <a:ln>
            <a:noFill/>
          </a:ln>
        </p:spPr>
        <p:txBody>
          <a:bodyPr spcFirstLastPara="1" wrap="square" lIns="94257" tIns="47116" rIns="94257" bIns="47116"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9283831"/>
            <a:ext cx="2914015" cy="490409"/>
          </a:xfrm>
          <a:prstGeom prst="rect">
            <a:avLst/>
          </a:prstGeom>
          <a:noFill/>
          <a:ln>
            <a:noFill/>
          </a:ln>
        </p:spPr>
        <p:txBody>
          <a:bodyPr spcFirstLastPara="1" wrap="square" lIns="94257" tIns="47116" rIns="94257" bIns="47116"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09080" y="9283831"/>
            <a:ext cx="2914015" cy="490409"/>
          </a:xfrm>
          <a:prstGeom prst="rect">
            <a:avLst/>
          </a:prstGeom>
          <a:noFill/>
          <a:ln>
            <a:noFill/>
          </a:ln>
        </p:spPr>
        <p:txBody>
          <a:bodyPr spcFirstLastPara="1" wrap="square" lIns="94257" tIns="47116" rIns="94257" bIns="47116" anchor="b" anchorCtr="0">
            <a:noAutofit/>
          </a:bodyPr>
          <a:lstStyle/>
          <a:p>
            <a:pPr algn="r"/>
            <a:fld id="{00000000-1234-1234-1234-123412341234}" type="slidenum">
              <a:rPr lang="no-NO" sz="1200" smtClean="0">
                <a:solidFill>
                  <a:schemeClr val="dk1"/>
                </a:solidFill>
                <a:latin typeface="Calibri"/>
                <a:ea typeface="Calibri"/>
                <a:cs typeface="Calibri"/>
                <a:sym typeface="Calibri"/>
              </a:rPr>
              <a:pPr algn="r"/>
              <a:t>‹#›</a:t>
            </a:fld>
            <a:endParaRPr lang="no-NO"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72465" y="4642763"/>
            <a:ext cx="5379720" cy="4398407"/>
          </a:xfrm>
          <a:prstGeom prst="rect">
            <a:avLst/>
          </a:prstGeom>
          <a:noFill/>
          <a:ln>
            <a:noFill/>
          </a:ln>
        </p:spPr>
        <p:txBody>
          <a:bodyPr spcFirstLastPara="1" wrap="square" lIns="94257" tIns="94257" rIns="94257" bIns="94257" anchor="t" anchorCtr="0">
            <a:noAutofit/>
          </a:bodyPr>
          <a:lstStyle/>
          <a:p>
            <a:pPr marL="0" indent="0">
              <a:buClr>
                <a:schemeClr val="dk1"/>
              </a:buClr>
              <a:buSzPts val="1100"/>
            </a:pPr>
            <a:endParaRPr/>
          </a:p>
        </p:txBody>
      </p:sp>
      <p:sp>
        <p:nvSpPr>
          <p:cNvPr id="86" name="Google Shape;86;p1:notes"/>
          <p:cNvSpPr>
            <a:spLocks noGrp="1" noRot="1" noChangeAspect="1"/>
          </p:cNvSpPr>
          <p:nvPr>
            <p:ph type="sldImg" idx="2"/>
          </p:nvPr>
        </p:nvSpPr>
        <p:spPr>
          <a:xfrm>
            <a:off x="714375" y="733425"/>
            <a:ext cx="5295900"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72465" y="4642763"/>
            <a:ext cx="5379720" cy="4398407"/>
          </a:xfrm>
          <a:prstGeom prst="rect">
            <a:avLst/>
          </a:prstGeom>
          <a:noFill/>
          <a:ln>
            <a:noFill/>
          </a:ln>
        </p:spPr>
        <p:txBody>
          <a:bodyPr spcFirstLastPara="1" wrap="square" lIns="94257" tIns="94257" rIns="94257" bIns="94257" anchor="t" anchorCtr="0">
            <a:noAutofit/>
          </a:bodyPr>
          <a:lstStyle/>
          <a:p>
            <a:pPr marL="0" indent="0">
              <a:buClr>
                <a:schemeClr val="dk1"/>
              </a:buClr>
              <a:buSzPts val="1100"/>
            </a:pPr>
            <a:endParaRPr/>
          </a:p>
        </p:txBody>
      </p:sp>
      <p:sp>
        <p:nvSpPr>
          <p:cNvPr id="102" name="Google Shape;102;p2:notes"/>
          <p:cNvSpPr>
            <a:spLocks noGrp="1" noRot="1" noChangeAspect="1"/>
          </p:cNvSpPr>
          <p:nvPr>
            <p:ph type="sldImg" idx="2"/>
          </p:nvPr>
        </p:nvSpPr>
        <p:spPr>
          <a:xfrm>
            <a:off x="714375" y="733425"/>
            <a:ext cx="5295900" cy="36655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tellysbilde"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Loddrett tekst" type="vertTx">
  <p:cSld name="VERTICAL_TEXT">
    <p:spTree>
      <p:nvGrpSpPr>
        <p:cNvPr id="1" name="Shape 72"/>
        <p:cNvGrpSpPr/>
        <p:nvPr/>
      </p:nvGrpSpPr>
      <p:grpSpPr>
        <a:xfrm>
          <a:off x="0" y="0"/>
          <a:ext cx="0" cy="0"/>
          <a:chOff x="0" y="0"/>
          <a:chExt cx="0" cy="0"/>
        </a:xfrm>
      </p:grpSpPr>
      <p:sp>
        <p:nvSpPr>
          <p:cNvPr id="73" name="Google Shape;73;p1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
          <p:cNvSpPr txBox="1">
            <a:spLocks noGrp="1"/>
          </p:cNvSpPr>
          <p:nvPr>
            <p:ph type="body" idx="1"/>
          </p:nvPr>
        </p:nvSpPr>
        <p:spPr>
          <a:xfrm rot="5400000">
            <a:off x="2777332" y="-270668"/>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Loddrett tittel og tekst" type="vertTitleAndTx">
  <p:cSld name="VERTICAL_TITLE_AND_VERTICAL_TEXT">
    <p:spTree>
      <p:nvGrpSpPr>
        <p:cNvPr id="1" name="Shape 78"/>
        <p:cNvGrpSpPr/>
        <p:nvPr/>
      </p:nvGrpSpPr>
      <p:grpSpPr>
        <a:xfrm>
          <a:off x="0" y="0"/>
          <a:ext cx="0" cy="0"/>
          <a:chOff x="0" y="0"/>
          <a:chExt cx="0" cy="0"/>
        </a:xfrm>
      </p:grpSpPr>
      <p:sp>
        <p:nvSpPr>
          <p:cNvPr id="79" name="Google Shape;79;p14"/>
          <p:cNvSpPr txBox="1">
            <a:spLocks noGrp="1"/>
          </p:cNvSpPr>
          <p:nvPr>
            <p:ph type="title"/>
          </p:nvPr>
        </p:nvSpPr>
        <p:spPr>
          <a:xfrm rot="5400000">
            <a:off x="5251054" y="2203054"/>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4"/>
          <p:cNvSpPr txBox="1">
            <a:spLocks noGrp="1"/>
          </p:cNvSpPr>
          <p:nvPr>
            <p:ph type="body" idx="1"/>
          </p:nvPr>
        </p:nvSpPr>
        <p:spPr>
          <a:xfrm rot="5400000">
            <a:off x="917179" y="128984"/>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4"/>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4"/>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4"/>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omt" type="blank">
  <p:cSld name="BLANK">
    <p:spTree>
      <p:nvGrpSpPr>
        <p:cNvPr id="1" name="Shape 21"/>
        <p:cNvGrpSpPr/>
        <p:nvPr/>
      </p:nvGrpSpPr>
      <p:grpSpPr>
        <a:xfrm>
          <a:off x="0" y="0"/>
          <a:ext cx="0" cy="0"/>
          <a:chOff x="0" y="0"/>
          <a:chExt cx="0" cy="0"/>
        </a:xfrm>
      </p:grpSpPr>
      <p:sp>
        <p:nvSpPr>
          <p:cNvPr id="22" name="Google Shape;22;p5"/>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5"/>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5"/>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tel og innhold" type="obj">
  <p:cSld name="OBJECT">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6"/>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6"/>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6"/>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loverskrift" type="secHead">
  <p:cSld name="SECTION_HEADER">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675879"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7"/>
          <p:cNvSpPr txBox="1">
            <a:spLocks noGrp="1"/>
          </p:cNvSpPr>
          <p:nvPr>
            <p:ph type="body" idx="1"/>
          </p:nvPr>
        </p:nvSpPr>
        <p:spPr>
          <a:xfrm>
            <a:off x="675879" y="4589465"/>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7"/>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7"/>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7"/>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o innholdsdeler" type="twoObj">
  <p:cSld name="TWO_OBJECTS">
    <p:spTree>
      <p:nvGrpSpPr>
        <p:cNvPr id="1" name="Shape 37"/>
        <p:cNvGrpSpPr/>
        <p:nvPr/>
      </p:nvGrpSpPr>
      <p:grpSpPr>
        <a:xfrm>
          <a:off x="0" y="0"/>
          <a:ext cx="0" cy="0"/>
          <a:chOff x="0" y="0"/>
          <a:chExt cx="0" cy="0"/>
        </a:xfrm>
      </p:grpSpPr>
      <p:sp>
        <p:nvSpPr>
          <p:cNvPr id="38" name="Google Shape;38;p8"/>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8"/>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8"/>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8"/>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ammenligning" type="twoTxTwoObj">
  <p:cSld name="TWO_OBJECTS_WITH_TEXT">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68232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682329"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9"/>
          <p:cNvSpPr txBox="1">
            <a:spLocks noGrp="1"/>
          </p:cNvSpPr>
          <p:nvPr>
            <p:ph type="body" idx="2"/>
          </p:nvPr>
        </p:nvSpPr>
        <p:spPr>
          <a:xfrm>
            <a:off x="682329"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9"/>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9"/>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re tittel" type="titleOnly">
  <p:cSld name="TITLE_ONLY">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0"/>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0"/>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0"/>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nhold med tekst" type="objTx">
  <p:cSld name="OBJECT_WITH_CAPTION_TEXT">
    <p:spTree>
      <p:nvGrpSpPr>
        <p:cNvPr id="1" name="Shape 58"/>
        <p:cNvGrpSpPr/>
        <p:nvPr/>
      </p:nvGrpSpPr>
      <p:grpSpPr>
        <a:xfrm>
          <a:off x="0" y="0"/>
          <a:ext cx="0" cy="0"/>
          <a:chOff x="0" y="0"/>
          <a:chExt cx="0" cy="0"/>
        </a:xfrm>
      </p:grpSpPr>
      <p:sp>
        <p:nvSpPr>
          <p:cNvPr id="59" name="Google Shape;59;p11"/>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1"/>
          <p:cNvSpPr txBox="1">
            <a:spLocks noGrp="1"/>
          </p:cNvSpPr>
          <p:nvPr>
            <p:ph type="body" idx="1"/>
          </p:nvPr>
        </p:nvSpPr>
        <p:spPr>
          <a:xfrm>
            <a:off x="4211340" y="987427"/>
            <a:ext cx="5014913"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1"/>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1"/>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1"/>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1"/>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lde med tekst" type="picTx">
  <p:cSld name="PICTURE_WITH_CAPTION_TEXT">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2"/>
          <p:cNvSpPr>
            <a:spLocks noGrp="1"/>
          </p:cNvSpPr>
          <p:nvPr>
            <p:ph type="pic" idx="2"/>
          </p:nvPr>
        </p:nvSpPr>
        <p:spPr>
          <a:xfrm>
            <a:off x="4211340" y="987427"/>
            <a:ext cx="5014913" cy="4873625"/>
          </a:xfrm>
          <a:prstGeom prst="rect">
            <a:avLst/>
          </a:prstGeom>
          <a:noFill/>
          <a:ln>
            <a:noFill/>
          </a:ln>
        </p:spPr>
      </p:sp>
      <p:sp>
        <p:nvSpPr>
          <p:cNvPr id="68" name="Google Shape;68;p12"/>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2"/>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2"/>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2"/>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o-N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txBox="1">
            <a:spLocks noGrp="1"/>
          </p:cNvSpPr>
          <p:nvPr>
            <p:ph type="title"/>
          </p:nvPr>
        </p:nvSpPr>
        <p:spPr>
          <a:xfrm>
            <a:off x="681038"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
          <p:cNvSpPr txBox="1">
            <a:spLocks noGrp="1"/>
          </p:cNvSpPr>
          <p:nvPr>
            <p:ph type="dt" idx="10"/>
          </p:nvPr>
        </p:nvSpPr>
        <p:spPr>
          <a:xfrm>
            <a:off x="681038" y="6356352"/>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
          <p:cNvSpPr txBox="1">
            <a:spLocks noGrp="1"/>
          </p:cNvSpPr>
          <p:nvPr>
            <p:ph type="ftr" idx="11"/>
          </p:nvPr>
        </p:nvSpPr>
        <p:spPr>
          <a:xfrm>
            <a:off x="3281363" y="6356352"/>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
          <p:cNvSpPr txBox="1">
            <a:spLocks noGrp="1"/>
          </p:cNvSpPr>
          <p:nvPr>
            <p:ph type="sldNum" idx="12"/>
          </p:nvPr>
        </p:nvSpPr>
        <p:spPr>
          <a:xfrm>
            <a:off x="6996113" y="6356352"/>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no-NO"/>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mailto:fauhordvikskole@gmail.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2.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grpSp>
        <p:nvGrpSpPr>
          <p:cNvPr id="88" name="Google Shape;88;p1"/>
          <p:cNvGrpSpPr/>
          <p:nvPr/>
        </p:nvGrpSpPr>
        <p:grpSpPr>
          <a:xfrm>
            <a:off x="209550" y="123825"/>
            <a:ext cx="9486900" cy="310754"/>
            <a:chOff x="209550" y="123825"/>
            <a:chExt cx="9486900" cy="310754"/>
          </a:xfrm>
        </p:grpSpPr>
        <p:sp>
          <p:nvSpPr>
            <p:cNvPr id="89" name="Google Shape;89;p1"/>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90" name="Google Shape;90;p1"/>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sp>
        <p:nvSpPr>
          <p:cNvPr id="91" name="Google Shape;91;p1"/>
          <p:cNvSpPr/>
          <p:nvPr/>
        </p:nvSpPr>
        <p:spPr>
          <a:xfrm>
            <a:off x="95250" y="523875"/>
            <a:ext cx="9715500" cy="1162050"/>
          </a:xfrm>
          <a:prstGeom prst="roundRect">
            <a:avLst>
              <a:gd name="adj" fmla="val 16667"/>
            </a:avLst>
          </a:prstGeom>
          <a:solidFill>
            <a:schemeClr val="accent6">
              <a:lumMod val="20000"/>
              <a:lumOff val="80000"/>
            </a:schemeClr>
          </a:solidFill>
          <a:ln w="9525" cap="flat" cmpd="sng">
            <a:solidFill>
              <a:srgbClr val="4472C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4000"/>
              <a:buFont typeface="Arial"/>
              <a:buNone/>
            </a:pPr>
            <a:r>
              <a:rPr lang="no-NO" sz="4000" b="0" i="0" u="none" strike="noStrike" cap="none">
                <a:solidFill>
                  <a:schemeClr val="dk1"/>
                </a:solidFill>
                <a:latin typeface="Arial"/>
                <a:ea typeface="Arial"/>
                <a:cs typeface="Arial"/>
                <a:sym typeface="Arial"/>
              </a:rPr>
              <a:t>UKEPLAN FOR </a:t>
            </a:r>
            <a:r>
              <a:rPr lang="nb-NO" sz="4000" b="0" i="0" u="none" strike="noStrike" cap="none">
                <a:solidFill>
                  <a:schemeClr val="dk1"/>
                </a:solidFill>
                <a:latin typeface="Arial"/>
                <a:ea typeface="Arial"/>
                <a:cs typeface="Arial"/>
                <a:sym typeface="Arial"/>
              </a:rPr>
              <a:t>3</a:t>
            </a:r>
            <a:r>
              <a:rPr lang="no-NO" sz="4000" b="0" i="0" u="none" strike="noStrike" cap="none">
                <a:solidFill>
                  <a:schemeClr val="dk1"/>
                </a:solidFill>
                <a:latin typeface="Arial"/>
                <a:ea typeface="Arial"/>
                <a:cs typeface="Arial"/>
                <a:sym typeface="Arial"/>
              </a:rPr>
              <a:t>.TRINN</a:t>
            </a:r>
            <a:endParaRPr sz="1400" b="0"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no-NO" sz="2400" b="0" i="0" u="none" strike="noStrike" cap="none">
                <a:solidFill>
                  <a:schemeClr val="dk1"/>
                </a:solidFill>
                <a:latin typeface="Arial"/>
                <a:ea typeface="Arial"/>
                <a:cs typeface="Arial"/>
                <a:sym typeface="Arial"/>
              </a:rPr>
              <a:t>Uke </a:t>
            </a:r>
            <a:r>
              <a:rPr lang="nb-NO" sz="2400">
                <a:solidFill>
                  <a:schemeClr val="dk1"/>
                </a:solidFill>
              </a:rPr>
              <a:t>24</a:t>
            </a:r>
            <a:endParaRPr lang="nb-NO" sz="2400" b="0" i="0" u="none" strike="noStrike" cap="none">
              <a:solidFill>
                <a:schemeClr val="dk1"/>
              </a:solidFill>
              <a:latin typeface="Arial"/>
              <a:ea typeface="Arial"/>
              <a:cs typeface="Arial"/>
            </a:endParaRPr>
          </a:p>
        </p:txBody>
      </p:sp>
      <p:graphicFrame>
        <p:nvGraphicFramePr>
          <p:cNvPr id="92" name="Google Shape;92;p1"/>
          <p:cNvGraphicFramePr/>
          <p:nvPr>
            <p:extLst>
              <p:ext uri="{D42A27DB-BD31-4B8C-83A1-F6EECF244321}">
                <p14:modId xmlns:p14="http://schemas.microsoft.com/office/powerpoint/2010/main" val="792148473"/>
              </p:ext>
            </p:extLst>
          </p:nvPr>
        </p:nvGraphicFramePr>
        <p:xfrm>
          <a:off x="95250" y="5068176"/>
          <a:ext cx="9715500" cy="167502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8096250">
                  <a:extLst>
                    <a:ext uri="{9D8B030D-6E8A-4147-A177-3AD203B41FA5}">
                      <a16:colId xmlns:a16="http://schemas.microsoft.com/office/drawing/2014/main" val="20001"/>
                    </a:ext>
                  </a:extLst>
                </a:gridCol>
              </a:tblGrid>
              <a:tr h="266075">
                <a:tc>
                  <a:txBody>
                    <a:bodyPr/>
                    <a:lstStyle/>
                    <a:p>
                      <a:pPr marL="0" marR="0" lvl="0" indent="0" algn="ctr" rtl="0">
                        <a:lnSpc>
                          <a:spcPct val="100000"/>
                        </a:lnSpc>
                        <a:spcBef>
                          <a:spcPts val="0"/>
                        </a:spcBef>
                        <a:spcAft>
                          <a:spcPts val="0"/>
                        </a:spcAft>
                        <a:buClr>
                          <a:srgbClr val="000000"/>
                        </a:buClr>
                        <a:buSzPts val="1600"/>
                        <a:buFont typeface="Arial"/>
                        <a:buNone/>
                      </a:pPr>
                      <a:r>
                        <a:rPr lang="nb-NO" sz="1500" u="none" strike="noStrike" cap="none" noProof="0">
                          <a:latin typeface="Arial"/>
                          <a:ea typeface="Arial"/>
                          <a:cs typeface="Arial"/>
                          <a:sym typeface="Arial"/>
                        </a:rPr>
                        <a:t>Ukelekse</a:t>
                      </a:r>
                      <a:endParaRPr lang="nb-NO" sz="1300" u="none" strike="noStrike" cap="none" noProof="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endParaRPr lang="nb-NO" sz="1500" u="none" strike="noStrike" cap="none" noProof="0">
                        <a:latin typeface="Arial"/>
                        <a:ea typeface="Arial"/>
                        <a:cs typeface="Arial"/>
                        <a:sym typeface="Arial"/>
                      </a:endParaRPr>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solidFill>
                      <a:schemeClr val="accent6">
                        <a:lumMod val="40000"/>
                        <a:lumOff val="60000"/>
                      </a:schemeClr>
                    </a:solidFill>
                  </a:tcPr>
                </a:tc>
                <a:extLst>
                  <a:ext uri="{0D108BD9-81ED-4DB2-BD59-A6C34878D82A}">
                    <a16:rowId xmlns:a16="http://schemas.microsoft.com/office/drawing/2014/main" val="10000"/>
                  </a:ext>
                </a:extLst>
              </a:tr>
              <a:tr h="1354975">
                <a:tc>
                  <a:txBody>
                    <a:bodyPr/>
                    <a:lstStyle/>
                    <a:p>
                      <a:pPr marL="0" marR="0" lvl="0" indent="0" algn="l" rtl="0">
                        <a:lnSpc>
                          <a:spcPct val="100000"/>
                        </a:lnSpc>
                        <a:spcBef>
                          <a:spcPts val="0"/>
                        </a:spcBef>
                        <a:spcAft>
                          <a:spcPts val="0"/>
                        </a:spcAft>
                        <a:buClr>
                          <a:srgbClr val="000000"/>
                        </a:buClr>
                        <a:buSzPts val="1600"/>
                        <a:buFont typeface="Arial"/>
                        <a:buNone/>
                      </a:pPr>
                      <a:endParaRPr lang="nb-NO" sz="1600" u="none" strike="noStrike" cap="none" noProof="0"/>
                    </a:p>
                  </a:txBody>
                  <a:tcPr marL="91450" marR="91450" marT="45725" marB="457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err="1"/>
                        <a:t>Fortsett</a:t>
                      </a:r>
                      <a:r>
                        <a:rPr lang="en-US"/>
                        <a:t> med </a:t>
                      </a:r>
                      <a:r>
                        <a:rPr lang="en-US" err="1"/>
                        <a:t>sommerbingo</a:t>
                      </a:r>
                      <a:r>
                        <a:rPr lang="en-US"/>
                        <a:t>. </a:t>
                      </a:r>
                      <a:r>
                        <a:rPr lang="en-US" err="1"/>
                        <a:t>Prøv</a:t>
                      </a:r>
                      <a:r>
                        <a:rPr lang="en-US"/>
                        <a:t> å </a:t>
                      </a:r>
                      <a:r>
                        <a:rPr lang="en-US" err="1"/>
                        <a:t>kryss</a:t>
                      </a:r>
                      <a:r>
                        <a:rPr lang="en-US"/>
                        <a:t> </a:t>
                      </a:r>
                      <a:r>
                        <a:rPr lang="en-US" err="1"/>
                        <a:t>ut</a:t>
                      </a:r>
                      <a:r>
                        <a:rPr lang="en-US"/>
                        <a:t> </a:t>
                      </a:r>
                      <a:r>
                        <a:rPr lang="en-US" err="1"/>
                        <a:t>en</a:t>
                      </a:r>
                      <a:r>
                        <a:rPr lang="en-US"/>
                        <a:t> </a:t>
                      </a:r>
                      <a:r>
                        <a:rPr lang="en-US" err="1"/>
                        <a:t>rute</a:t>
                      </a:r>
                      <a:r>
                        <a:rPr lang="en-US"/>
                        <a:t> </a:t>
                      </a:r>
                      <a:r>
                        <a:rPr lang="en-US" err="1"/>
                        <a:t>hver</a:t>
                      </a:r>
                      <a:r>
                        <a:rPr lang="en-US"/>
                        <a:t> </a:t>
                      </a:r>
                      <a:r>
                        <a:rPr lang="en-US" err="1"/>
                        <a:t>dag</a:t>
                      </a:r>
                    </a:p>
                  </a:txBody>
                  <a:tcPr marL="91450" marR="91450" marT="45725" marB="457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93" name="Google Shape;93;p1"/>
          <p:cNvPicPr preferRelativeResize="0"/>
          <p:nvPr/>
        </p:nvPicPr>
        <p:blipFill rotWithShape="1">
          <a:blip r:embed="rId3">
            <a:alphaModFix/>
          </a:blip>
          <a:srcRect/>
          <a:stretch/>
        </p:blipFill>
        <p:spPr>
          <a:xfrm>
            <a:off x="8354166" y="683869"/>
            <a:ext cx="1342284" cy="842062"/>
          </a:xfrm>
          <a:prstGeom prst="roundRect">
            <a:avLst>
              <a:gd name="adj" fmla="val 16667"/>
            </a:avLst>
          </a:prstGeom>
          <a:noFill/>
          <a:ln>
            <a:noFill/>
          </a:ln>
          <a:effectLst>
            <a:outerShdw blurRad="76200" dist="38100" dir="7800000" algn="tl" rotWithShape="0">
              <a:srgbClr val="000000">
                <a:alpha val="40000"/>
              </a:srgbClr>
            </a:outerShdw>
          </a:effectLst>
        </p:spPr>
      </p:pic>
      <p:pic>
        <p:nvPicPr>
          <p:cNvPr id="94" name="Google Shape;94;p1"/>
          <p:cNvPicPr preferRelativeResize="0"/>
          <p:nvPr/>
        </p:nvPicPr>
        <p:blipFill rotWithShape="1">
          <a:blip r:embed="rId4">
            <a:alphaModFix/>
          </a:blip>
          <a:srcRect/>
          <a:stretch/>
        </p:blipFill>
        <p:spPr>
          <a:xfrm flipH="1">
            <a:off x="1842075" y="3429000"/>
            <a:ext cx="458125" cy="394300"/>
          </a:xfrm>
          <a:prstGeom prst="rect">
            <a:avLst/>
          </a:prstGeom>
          <a:noFill/>
          <a:ln>
            <a:noFill/>
          </a:ln>
        </p:spPr>
      </p:pic>
      <p:graphicFrame>
        <p:nvGraphicFramePr>
          <p:cNvPr id="95" name="Google Shape;95;p1"/>
          <p:cNvGraphicFramePr/>
          <p:nvPr>
            <p:extLst>
              <p:ext uri="{D42A27DB-BD31-4B8C-83A1-F6EECF244321}">
                <p14:modId xmlns:p14="http://schemas.microsoft.com/office/powerpoint/2010/main" val="2051084326"/>
              </p:ext>
            </p:extLst>
          </p:nvPr>
        </p:nvGraphicFramePr>
        <p:xfrm>
          <a:off x="95250" y="1867350"/>
          <a:ext cx="9715500" cy="3014035"/>
        </p:xfrm>
        <a:graphic>
          <a:graphicData uri="http://schemas.openxmlformats.org/drawingml/2006/table">
            <a:tbl>
              <a:tblPr>
                <a:noFill/>
                <a:tableStyleId>{CA444385-0DCD-4A8F-BB13-186B9835C060}</a:tableStyleId>
              </a:tblPr>
              <a:tblGrid>
                <a:gridCol w="1619250">
                  <a:extLst>
                    <a:ext uri="{9D8B030D-6E8A-4147-A177-3AD203B41FA5}">
                      <a16:colId xmlns:a16="http://schemas.microsoft.com/office/drawing/2014/main" val="20000"/>
                    </a:ext>
                  </a:extLst>
                </a:gridCol>
                <a:gridCol w="1619250">
                  <a:extLst>
                    <a:ext uri="{9D8B030D-6E8A-4147-A177-3AD203B41FA5}">
                      <a16:colId xmlns:a16="http://schemas.microsoft.com/office/drawing/2014/main" val="20001"/>
                    </a:ext>
                  </a:extLst>
                </a:gridCol>
                <a:gridCol w="1619250">
                  <a:extLst>
                    <a:ext uri="{9D8B030D-6E8A-4147-A177-3AD203B41FA5}">
                      <a16:colId xmlns:a16="http://schemas.microsoft.com/office/drawing/2014/main" val="20002"/>
                    </a:ext>
                  </a:extLst>
                </a:gridCol>
                <a:gridCol w="1619250">
                  <a:extLst>
                    <a:ext uri="{9D8B030D-6E8A-4147-A177-3AD203B41FA5}">
                      <a16:colId xmlns:a16="http://schemas.microsoft.com/office/drawing/2014/main" val="20003"/>
                    </a:ext>
                  </a:extLst>
                </a:gridCol>
                <a:gridCol w="1619250">
                  <a:extLst>
                    <a:ext uri="{9D8B030D-6E8A-4147-A177-3AD203B41FA5}">
                      <a16:colId xmlns:a16="http://schemas.microsoft.com/office/drawing/2014/main" val="20004"/>
                    </a:ext>
                  </a:extLst>
                </a:gridCol>
                <a:gridCol w="1619250">
                  <a:extLst>
                    <a:ext uri="{9D8B030D-6E8A-4147-A177-3AD203B41FA5}">
                      <a16:colId xmlns:a16="http://schemas.microsoft.com/office/drawing/2014/main" val="20005"/>
                    </a:ext>
                  </a:extLst>
                </a:gridCol>
              </a:tblGrid>
              <a:tr h="413925">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PÅ SKOLEN</a:t>
                      </a:r>
                      <a:endParaRPr sz="1500">
                        <a:solidFill>
                          <a:srgbClr val="0070C0"/>
                        </a:solidFill>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MANDAG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TIRSDAG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ONSDAG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TORSDAG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FREDAG</a:t>
                      </a:r>
                      <a:endParaRPr sz="1500">
                        <a:latin typeface="Calibri"/>
                        <a:ea typeface="Calibri"/>
                        <a:cs typeface="Calibri"/>
                        <a:sym typeface="Calibri"/>
                      </a:endParaRPr>
                    </a:p>
                  </a:txBody>
                  <a:tcPr marL="91425" marR="9142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solidFill>
                      <a:schemeClr val="accent6">
                        <a:lumMod val="40000"/>
                        <a:lumOff val="60000"/>
                      </a:schemeClr>
                    </a:solidFill>
                  </a:tcPr>
                </a:tc>
                <a:extLst>
                  <a:ext uri="{0D108BD9-81ED-4DB2-BD59-A6C34878D82A}">
                    <a16:rowId xmlns:a16="http://schemas.microsoft.com/office/drawing/2014/main" val="10000"/>
                  </a:ext>
                </a:extLst>
              </a:tr>
              <a:tr h="2011325">
                <a:tc>
                  <a:txBody>
                    <a:bodyPr/>
                    <a:lstStyle/>
                    <a:p>
                      <a:pPr marL="0" lvl="0" indent="0" algn="l" rtl="0">
                        <a:lnSpc>
                          <a:spcPct val="115000"/>
                        </a:lnSpc>
                        <a:spcBef>
                          <a:spcPts val="0"/>
                        </a:spcBef>
                        <a:spcAft>
                          <a:spcPts val="0"/>
                        </a:spcAft>
                        <a:buNone/>
                      </a:pPr>
                      <a:r>
                        <a:rPr lang="no-NO">
                          <a:latin typeface="Calibri"/>
                          <a:ea typeface="Calibri"/>
                          <a:cs typeface="Calibri"/>
                          <a:sym typeface="Calibri"/>
                        </a:rPr>
                        <a:t>Tema:  </a:t>
                      </a:r>
                      <a:r>
                        <a:rPr lang="no-NO">
                          <a:latin typeface="Calibri"/>
                          <a:ea typeface="Calibri"/>
                          <a:cs typeface="Calibri"/>
                        </a:rPr>
                        <a:t>Repetisjon </a:t>
                      </a:r>
                      <a:endParaRPr lang="nb-NO">
                        <a:latin typeface="Calibri"/>
                        <a:ea typeface="Calibri"/>
                        <a:cs typeface="Calibri"/>
                        <a:sym typeface="Calibri"/>
                      </a:endParaRPr>
                    </a:p>
                    <a:p>
                      <a:pPr marL="0" lvl="0" indent="0" algn="l" rtl="0">
                        <a:lnSpc>
                          <a:spcPct val="115000"/>
                        </a:lnSpc>
                        <a:spcBef>
                          <a:spcPts val="0"/>
                        </a:spcBef>
                        <a:spcAft>
                          <a:spcPts val="0"/>
                        </a:spcAft>
                        <a:buNone/>
                      </a:pPr>
                      <a:endParaRPr lang="nb-NO">
                        <a:latin typeface="Calibri"/>
                        <a:ea typeface="Calibri"/>
                        <a:cs typeface="Calibri"/>
                        <a:sym typeface="Calibri"/>
                      </a:endParaRPr>
                    </a:p>
                    <a:p>
                      <a:pPr marL="0" lvl="0" indent="0" algn="l" rtl="0">
                        <a:lnSpc>
                          <a:spcPct val="115000"/>
                        </a:lnSpc>
                        <a:spcBef>
                          <a:spcPts val="0"/>
                        </a:spcBef>
                        <a:spcAft>
                          <a:spcPts val="0"/>
                        </a:spcAft>
                        <a:buNone/>
                      </a:pPr>
                      <a:endParaRPr lang="nb-NO">
                        <a:latin typeface="Calibri"/>
                        <a:ea typeface="Calibri"/>
                        <a:cs typeface="Calibri"/>
                        <a:sym typeface="Calibri"/>
                      </a:endParaRPr>
                    </a:p>
                    <a:p>
                      <a:pPr marL="0" lvl="0" indent="0" algn="l" rtl="0">
                        <a:lnSpc>
                          <a:spcPct val="115000"/>
                        </a:lnSpc>
                        <a:spcBef>
                          <a:spcPts val="0"/>
                        </a:spcBef>
                        <a:spcAft>
                          <a:spcPts val="0"/>
                        </a:spcAft>
                        <a:buNone/>
                      </a:pPr>
                      <a:endParaRPr>
                        <a:latin typeface="Calibri"/>
                        <a:ea typeface="Calibri"/>
                        <a:cs typeface="Calibri"/>
                        <a:sym typeface="Calibri"/>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en-US" b="1">
                          <a:latin typeface="Calibri"/>
                          <a:ea typeface="Calibri"/>
                          <a:cs typeface="Calibri"/>
                        </a:rPr>
                        <a:t>ARO </a:t>
                      </a:r>
                    </a:p>
                    <a:p>
                      <a:pPr marL="0" lvl="0" indent="0" algn="l">
                        <a:lnSpc>
                          <a:spcPct val="114999"/>
                        </a:lnSpc>
                        <a:spcBef>
                          <a:spcPts val="0"/>
                        </a:spcBef>
                        <a:spcAft>
                          <a:spcPts val="0"/>
                        </a:spcAft>
                        <a:buNone/>
                      </a:pPr>
                      <a:r>
                        <a:rPr lang="en-US" b="1">
                          <a:latin typeface="Calibri"/>
                          <a:ea typeface="Calibri"/>
                          <a:cs typeface="Calibri"/>
                        </a:rPr>
                        <a:t>Norsk </a:t>
                      </a:r>
                    </a:p>
                    <a:p>
                      <a:pPr marL="0" lvl="0" indent="0" algn="l">
                        <a:lnSpc>
                          <a:spcPct val="114999"/>
                        </a:lnSpc>
                        <a:spcBef>
                          <a:spcPts val="0"/>
                        </a:spcBef>
                        <a:spcAft>
                          <a:spcPts val="0"/>
                        </a:spcAft>
                        <a:buNone/>
                      </a:pPr>
                      <a:r>
                        <a:rPr lang="en-US" b="1">
                          <a:latin typeface="Calibri"/>
                          <a:ea typeface="Calibri"/>
                          <a:cs typeface="Calibri"/>
                        </a:rPr>
                        <a:t>Lek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Øve til åpen dag </a:t>
                      </a:r>
                    </a:p>
                    <a:p>
                      <a:pPr marL="0" lvl="0" indent="0" algn="l">
                        <a:lnSpc>
                          <a:spcPct val="114999"/>
                        </a:lnSpc>
                        <a:spcBef>
                          <a:spcPts val="0"/>
                        </a:spcBef>
                        <a:spcAft>
                          <a:spcPts val="0"/>
                        </a:spcAft>
                        <a:buNone/>
                      </a:pPr>
                      <a:r>
                        <a:rPr lang="nb-NO" b="1">
                          <a:latin typeface="Calibri"/>
                          <a:ea typeface="Calibri"/>
                          <a:cs typeface="Calibri"/>
                        </a:rPr>
                        <a:t>Rydde klasserom </a:t>
                      </a:r>
                    </a:p>
                    <a:p>
                      <a:pPr marL="0" lvl="0" indent="0" algn="l">
                        <a:lnSpc>
                          <a:spcPct val="114999"/>
                        </a:lnSpc>
                        <a:spcBef>
                          <a:spcPts val="0"/>
                        </a:spcBef>
                        <a:spcAft>
                          <a:spcPts val="0"/>
                        </a:spcAft>
                        <a:buNone/>
                      </a:pPr>
                      <a:r>
                        <a:rPr lang="nb-NO" b="1">
                          <a:latin typeface="Calibri"/>
                          <a:ea typeface="Calibri"/>
                          <a:cs typeface="Calibri"/>
                        </a:rPr>
                        <a:t>Fellesøving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US" b="1">
                          <a:latin typeface="Calibri"/>
                          <a:ea typeface="Calibri"/>
                          <a:cs typeface="Calibri"/>
                        </a:rPr>
                        <a:t>Tur </a:t>
                      </a:r>
                      <a:r>
                        <a:rPr lang="en-US" b="1" err="1">
                          <a:latin typeface="Calibri"/>
                          <a:ea typeface="Calibri"/>
                          <a:cs typeface="Calibri"/>
                        </a:rPr>
                        <a:t>til</a:t>
                      </a:r>
                      <a:r>
                        <a:rPr lang="en-US" b="1">
                          <a:latin typeface="Calibri"/>
                          <a:ea typeface="Calibri"/>
                          <a:cs typeface="Calibri"/>
                        </a:rPr>
                        <a:t> </a:t>
                      </a:r>
                      <a:r>
                        <a:rPr lang="en-US" b="1" err="1">
                          <a:latin typeface="Calibri"/>
                          <a:ea typeface="Calibri"/>
                          <a:cs typeface="Calibri"/>
                        </a:rPr>
                        <a:t>Telleviksfjellet</a:t>
                      </a:r>
                      <a:r>
                        <a:rPr lang="en-US" b="1">
                          <a:latin typeface="Calibri"/>
                          <a:ea typeface="Calibri"/>
                          <a:cs typeface="Calibri"/>
                        </a:rPr>
                        <a:t>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nb-NO" b="1">
                          <a:latin typeface="Calibri"/>
                          <a:ea typeface="Calibri"/>
                          <a:cs typeface="Calibri"/>
                        </a:rPr>
                        <a:t>Norsk </a:t>
                      </a:r>
                    </a:p>
                    <a:p>
                      <a:pPr marL="0" lvl="0" indent="0" algn="l">
                        <a:lnSpc>
                          <a:spcPct val="114999"/>
                        </a:lnSpc>
                        <a:spcBef>
                          <a:spcPts val="0"/>
                        </a:spcBef>
                        <a:spcAft>
                          <a:spcPts val="0"/>
                        </a:spcAft>
                        <a:buNone/>
                      </a:pPr>
                      <a:r>
                        <a:rPr lang="nb-NO" b="1">
                          <a:latin typeface="Calibri"/>
                          <a:ea typeface="Calibri"/>
                          <a:cs typeface="Calibri"/>
                        </a:rPr>
                        <a:t>Matte </a:t>
                      </a:r>
                    </a:p>
                    <a:p>
                      <a:pPr marL="0" lvl="0" indent="0" algn="l">
                        <a:lnSpc>
                          <a:spcPct val="114999"/>
                        </a:lnSpc>
                        <a:spcBef>
                          <a:spcPts val="0"/>
                        </a:spcBef>
                        <a:spcAft>
                          <a:spcPts val="0"/>
                        </a:spcAft>
                        <a:buNone/>
                      </a:pPr>
                      <a:r>
                        <a:rPr lang="nb-NO" b="1">
                          <a:latin typeface="Calibri"/>
                          <a:ea typeface="Calibri"/>
                          <a:cs typeface="Calibri"/>
                        </a:rPr>
                        <a:t>Norsk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a:lnSpc>
                          <a:spcPct val="114999"/>
                        </a:lnSpc>
                        <a:spcBef>
                          <a:spcPts val="0"/>
                        </a:spcBef>
                        <a:spcAft>
                          <a:spcPts val="0"/>
                        </a:spcAft>
                        <a:buNone/>
                      </a:pPr>
                      <a:r>
                        <a:rPr lang="nb-NO" b="1">
                          <a:latin typeface="Calibri"/>
                          <a:ea typeface="Calibri"/>
                          <a:cs typeface="Calibri"/>
                        </a:rPr>
                        <a:t>Tur til Telleviksbanen sammen med 5. trinn </a:t>
                      </a: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572400">
                <a:tc>
                  <a:txBody>
                    <a:bodyPr/>
                    <a:lstStyle/>
                    <a:p>
                      <a:pPr marL="0" lvl="0" indent="0" algn="ctr" rtl="0">
                        <a:lnSpc>
                          <a:spcPct val="115000"/>
                        </a:lnSpc>
                        <a:spcBef>
                          <a:spcPts val="0"/>
                        </a:spcBef>
                        <a:spcAft>
                          <a:spcPts val="0"/>
                        </a:spcAft>
                        <a:buNone/>
                      </a:pPr>
                      <a:r>
                        <a:rPr lang="no-NO">
                          <a:latin typeface="Calibri"/>
                          <a:ea typeface="Calibri"/>
                          <a:cs typeface="Calibri"/>
                          <a:sym typeface="Calibri"/>
                        </a:rPr>
                        <a:t>DAGEN SLUTTER:</a:t>
                      </a:r>
                      <a:endParaRPr>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13.45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ctr" rtl="0">
                        <a:lnSpc>
                          <a:spcPct val="115000"/>
                        </a:lnSpc>
                        <a:spcBef>
                          <a:spcPts val="0"/>
                        </a:spcBef>
                        <a:spcAft>
                          <a:spcPts val="0"/>
                        </a:spcAft>
                        <a:buNone/>
                      </a:pPr>
                      <a:r>
                        <a:rPr lang="no-NO" sz="1500">
                          <a:latin typeface="Calibri"/>
                          <a:ea typeface="Calibri"/>
                          <a:cs typeface="Calibri"/>
                          <a:sym typeface="Calibri"/>
                        </a:rPr>
                        <a:t>12.45</a:t>
                      </a:r>
                      <a:endParaRPr sz="1500">
                        <a:latin typeface="Calibri"/>
                        <a:ea typeface="Calibri"/>
                        <a:cs typeface="Calibri"/>
                        <a:sym typeface="Calibri"/>
                      </a:endParaRPr>
                    </a:p>
                  </a:txBody>
                  <a:tcPr marL="91425" marR="91425" marT="91425" marB="91425" anchor="ctr">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4" name="TextBox 3">
            <a:extLst>
              <a:ext uri="{FF2B5EF4-FFF2-40B4-BE49-F238E27FC236}">
                <a16:creationId xmlns:a16="http://schemas.microsoft.com/office/drawing/2014/main" id="{B0B95815-A13B-910F-104A-D4179241EFCC}"/>
              </a:ext>
            </a:extLst>
          </p:cNvPr>
          <p:cNvSpPr txBox="1"/>
          <p:nvPr/>
        </p:nvSpPr>
        <p:spPr>
          <a:xfrm>
            <a:off x="7004303" y="5508575"/>
            <a:ext cx="250777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nb-NO" sz="2000"/>
              <a:t>Ordenselever: </a:t>
            </a:r>
            <a:endParaRPr lang="nb-NO"/>
          </a:p>
          <a:p>
            <a:pPr algn="ctr"/>
            <a:r>
              <a:rPr lang="nb-NO" sz="2000"/>
              <a:t>Alle </a:t>
            </a:r>
          </a:p>
        </p:txBody>
      </p:sp>
      <p:pic>
        <p:nvPicPr>
          <p:cNvPr id="7" name="Bilde 6" descr="Et bilde som inneholder sketch, tegning, strektegning, clip art&#10;&#10;KI-generert innhold kan være feil.">
            <a:extLst>
              <a:ext uri="{FF2B5EF4-FFF2-40B4-BE49-F238E27FC236}">
                <a16:creationId xmlns:a16="http://schemas.microsoft.com/office/drawing/2014/main" id="{FECA8CD3-55E1-A52C-81DC-A73D5F547F71}"/>
              </a:ext>
            </a:extLst>
          </p:cNvPr>
          <p:cNvPicPr>
            <a:picLocks noChangeAspect="1"/>
          </p:cNvPicPr>
          <p:nvPr/>
        </p:nvPicPr>
        <p:blipFill>
          <a:blip r:embed="rId5"/>
          <a:stretch>
            <a:fillRect/>
          </a:stretch>
        </p:blipFill>
        <p:spPr>
          <a:xfrm>
            <a:off x="393923" y="5560963"/>
            <a:ext cx="1280429" cy="773162"/>
          </a:xfrm>
          <a:prstGeom prst="rect">
            <a:avLst/>
          </a:prstGeom>
        </p:spPr>
      </p:pic>
      <p:pic>
        <p:nvPicPr>
          <p:cNvPr id="8" name="Bilde 7">
            <a:extLst>
              <a:ext uri="{FF2B5EF4-FFF2-40B4-BE49-F238E27FC236}">
                <a16:creationId xmlns:a16="http://schemas.microsoft.com/office/drawing/2014/main" id="{28530959-0694-6C8B-08E4-A8B4164E893B}"/>
              </a:ext>
            </a:extLst>
          </p:cNvPr>
          <p:cNvPicPr>
            <a:picLocks noChangeAspect="1"/>
          </p:cNvPicPr>
          <p:nvPr/>
        </p:nvPicPr>
        <p:blipFill>
          <a:blip r:embed="rId6"/>
          <a:stretch>
            <a:fillRect/>
          </a:stretch>
        </p:blipFill>
        <p:spPr>
          <a:xfrm>
            <a:off x="690277" y="613027"/>
            <a:ext cx="890873" cy="9753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4" name="Google Shape;104;p2"/>
          <p:cNvGraphicFramePr/>
          <p:nvPr>
            <p:extLst>
              <p:ext uri="{D42A27DB-BD31-4B8C-83A1-F6EECF244321}">
                <p14:modId xmlns:p14="http://schemas.microsoft.com/office/powerpoint/2010/main" val="3916654004"/>
              </p:ext>
            </p:extLst>
          </p:nvPr>
        </p:nvGraphicFramePr>
        <p:xfrm>
          <a:off x="95250" y="431602"/>
          <a:ext cx="9536999" cy="6669263"/>
        </p:xfrm>
        <a:graphic>
          <a:graphicData uri="http://schemas.openxmlformats.org/drawingml/2006/table">
            <a:tbl>
              <a:tblPr>
                <a:noFill/>
                <a:tableStyleId>{CA444385-0DCD-4A8F-BB13-186B9835C060}</a:tableStyleId>
              </a:tblPr>
              <a:tblGrid>
                <a:gridCol w="978950">
                  <a:extLst>
                    <a:ext uri="{9D8B030D-6E8A-4147-A177-3AD203B41FA5}">
                      <a16:colId xmlns:a16="http://schemas.microsoft.com/office/drawing/2014/main" val="20000"/>
                    </a:ext>
                  </a:extLst>
                </a:gridCol>
                <a:gridCol w="2665511">
                  <a:extLst>
                    <a:ext uri="{9D8B030D-6E8A-4147-A177-3AD203B41FA5}">
                      <a16:colId xmlns:a16="http://schemas.microsoft.com/office/drawing/2014/main" val="20001"/>
                    </a:ext>
                  </a:extLst>
                </a:gridCol>
                <a:gridCol w="5892538">
                  <a:extLst>
                    <a:ext uri="{9D8B030D-6E8A-4147-A177-3AD203B41FA5}">
                      <a16:colId xmlns:a16="http://schemas.microsoft.com/office/drawing/2014/main" val="20002"/>
                    </a:ext>
                  </a:extLst>
                </a:gridCol>
              </a:tblGrid>
              <a:tr h="555950">
                <a:tc gridSpan="2">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a:latin typeface="Calibri"/>
                          <a:ea typeface="Calibri"/>
                          <a:cs typeface="Calibri"/>
                          <a:sym typeface="Calibri"/>
                        </a:rPr>
                        <a:t>LÆRINGSMÅL</a:t>
                      </a:r>
                      <a:endParaRPr sz="14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hMerge="1">
                  <a:txBody>
                    <a:bodyPr/>
                    <a:lstStyle/>
                    <a:p>
                      <a:endParaRPr lang="nb-NO"/>
                    </a:p>
                  </a:txBody>
                  <a:tcPr/>
                </a:tc>
                <a:tc>
                  <a:txBody>
                    <a:bodyPr/>
                    <a:lstStyle/>
                    <a:p>
                      <a:pPr marL="0" marR="0" lvl="0" indent="0" algn="ctr" rtl="0">
                        <a:lnSpc>
                          <a:spcPct val="100000"/>
                        </a:lnSpc>
                        <a:spcBef>
                          <a:spcPts val="0"/>
                        </a:spcBef>
                        <a:spcAft>
                          <a:spcPts val="0"/>
                        </a:spcAft>
                        <a:buClr>
                          <a:srgbClr val="000000"/>
                        </a:buClr>
                        <a:buSzPts val="1600"/>
                        <a:buFont typeface="Arial"/>
                        <a:buNone/>
                      </a:pPr>
                      <a:r>
                        <a:rPr lang="no-NO" sz="1400" u="none" strike="noStrike" cap="none">
                          <a:latin typeface="Calibri"/>
                          <a:ea typeface="Calibri"/>
                          <a:cs typeface="Calibri"/>
                          <a:sym typeface="Calibri"/>
                        </a:rPr>
                        <a:t>UKENS INFO</a:t>
                      </a:r>
                      <a:endParaRPr sz="1400" u="none" strike="noStrike" cap="none"/>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extLst>
                  <a:ext uri="{0D108BD9-81ED-4DB2-BD59-A6C34878D82A}">
                    <a16:rowId xmlns:a16="http://schemas.microsoft.com/office/drawing/2014/main" val="10000"/>
                  </a:ext>
                </a:extLst>
              </a:tr>
              <a:tr h="755744">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Lese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a:lnSpc>
                          <a:spcPct val="100000"/>
                        </a:lnSpc>
                        <a:spcBef>
                          <a:spcPts val="0"/>
                        </a:spcBef>
                        <a:spcAft>
                          <a:spcPts val="0"/>
                        </a:spcAft>
                        <a:buSzPts val="1600"/>
                        <a:buFont typeface="Arial"/>
                        <a:buNone/>
                      </a:pPr>
                      <a:r>
                        <a:rPr lang="nb-NO" sz="1400" u="none" strike="noStrike" cap="none" noProof="0">
                          <a:latin typeface="Calibri"/>
                          <a:ea typeface="Calibri"/>
                          <a:cs typeface="Calibri"/>
                        </a:rPr>
                        <a:t>Lese med sammenheng og forståelse, og bruke bo blikket som strategi for leseforståelse. </a:t>
                      </a:r>
                      <a:endParaRPr lang="nb-NO" sz="1400" u="none"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rowSpan="6">
                  <a:txBody>
                    <a:bodyPr/>
                    <a:lstStyle/>
                    <a:p>
                      <a:pPr lvl="0" algn="l">
                        <a:lnSpc>
                          <a:spcPct val="100000"/>
                        </a:lnSpc>
                        <a:spcBef>
                          <a:spcPts val="0"/>
                        </a:spcBef>
                        <a:spcAft>
                          <a:spcPts val="0"/>
                        </a:spcAft>
                        <a:buNone/>
                      </a:pPr>
                      <a:r>
                        <a:rPr lang="nb-NO" sz="1200" b="0" i="0" u="none" strike="noStrike" noProof="0">
                          <a:latin typeface="Segoe UI"/>
                          <a:cs typeface="Segoe UI"/>
                        </a:rPr>
                        <a:t>Denne uken har vi hatt en siste innspurt med temaet havet. Blant annet har vi laget faktaplakater om ulike sjødyr på engelsk, som vi gleder oss til å vise frem på åpen dag. Vi har også ønsket de nye 1. klassingene velkommen til skolen, blant annet ved å synge for dem sammen med 4. trinn.</a:t>
                      </a:r>
                      <a:endParaRPr lang="en-US" sz="1200"/>
                    </a:p>
                    <a:p>
                      <a:pPr lvl="0" algn="l">
                        <a:lnSpc>
                          <a:spcPct val="100000"/>
                        </a:lnSpc>
                        <a:spcBef>
                          <a:spcPts val="0"/>
                        </a:spcBef>
                        <a:spcAft>
                          <a:spcPts val="0"/>
                        </a:spcAft>
                        <a:buNone/>
                      </a:pPr>
                      <a:r>
                        <a:rPr lang="nb-NO" sz="1200" b="0" i="0" u="none" strike="noStrike" noProof="0">
                          <a:latin typeface="Segoe UI"/>
                          <a:cs typeface="Segoe UI"/>
                        </a:rPr>
                        <a:t>Neste uke skjer det mye kjekt. Vi gleder oss spesielt til åpen dag på tirsdag, hvor vi skal vise frem noe av det vi har jobbet med det siste halve året. Vi håper å se så mange av dere som mulig! Vi skal også ha to utedager i løpet av uken. På onsdag drar vi på klassetur til Telleviksfjellet, og på fredag blir det en utedag sammen med 5. trinn. Husk å kle dere etter været og ta med nok mat og drikke.</a:t>
                      </a:r>
                      <a:endParaRPr lang="nb-NO" sz="1200"/>
                    </a:p>
                    <a:p>
                      <a:pPr lvl="0" algn="l">
                        <a:lnSpc>
                          <a:spcPct val="100000"/>
                        </a:lnSpc>
                        <a:spcBef>
                          <a:spcPts val="0"/>
                        </a:spcBef>
                        <a:spcAft>
                          <a:spcPts val="0"/>
                        </a:spcAft>
                        <a:buNone/>
                      </a:pPr>
                      <a:r>
                        <a:rPr lang="nb-NO" sz="1200" b="0" i="0" u="none" strike="noStrike" noProof="0">
                          <a:latin typeface="Segoe UI"/>
                          <a:cs typeface="Segoe UI"/>
                        </a:rPr>
                        <a:t>Videre har Sommerles startet 1. juni og varer helt frem til 31. august. Elevene får med seg et infoskriv hjem sammen med ukeplanen. Siden vi nå er i gang med å rydde klasserommet, ønsker vi at elevene har med seg en lesebok i sekken hver dag, slik at de kan lese når vi har litt tid til overs. Vi ber også om at den grønne leksepermen blir levert inn, slik at vi kan tømme og gjøre den klar til neste skoleår.</a:t>
                      </a:r>
                      <a:endParaRPr lang="nb-NO" sz="1200"/>
                    </a:p>
                    <a:p>
                      <a:pPr lvl="0" algn="l">
                        <a:lnSpc>
                          <a:spcPct val="100000"/>
                        </a:lnSpc>
                        <a:spcBef>
                          <a:spcPts val="0"/>
                        </a:spcBef>
                        <a:spcAft>
                          <a:spcPts val="0"/>
                        </a:spcAft>
                        <a:buNone/>
                      </a:pPr>
                      <a:r>
                        <a:rPr lang="nb-NO" sz="1200" b="0" i="0" u="none" strike="noStrike" noProof="0">
                          <a:latin typeface="Segoe UI"/>
                          <a:cs typeface="Segoe UI"/>
                        </a:rPr>
                        <a:t>De neste ukene frem mot sommerferien vil vi gjøre mye kjekt sammen med elevene. Onsdag 17. juni blir det tur til biblioteket og Fysak-hallen, noe elevene har ønsket seg lenge. Torsdag 18. juni planlegger vi et pysjamasparty på skolen. Denne dagen skal elevene få planlegge og organisere selv, og de får bruke pengene de har vunnet fra 17. Mai-toget til kos på denne dagen. Fredag 19.juni er det aktivitetsdag på skolen. Denne dagen blir vi mye ute. </a:t>
                      </a:r>
                      <a:endParaRPr lang="nb-NO" sz="1200"/>
                    </a:p>
                    <a:p>
                      <a:pPr lvl="0" algn="l">
                        <a:lnSpc>
                          <a:spcPct val="100000"/>
                        </a:lnSpc>
                        <a:spcBef>
                          <a:spcPts val="0"/>
                        </a:spcBef>
                        <a:spcAft>
                          <a:spcPts val="0"/>
                        </a:spcAft>
                        <a:buNone/>
                      </a:pPr>
                      <a:r>
                        <a:rPr lang="nb-NO" sz="1200" b="0" i="0" u="none" strike="noStrike" noProof="0">
                          <a:latin typeface="Segoe UI"/>
                          <a:cs typeface="Segoe UI"/>
                        </a:rPr>
                        <a:t>Uken etter er kort, og siste skoledag er 24. juni kl. 11.00.</a:t>
                      </a:r>
                      <a:endParaRPr lang="nb-NO" sz="1200"/>
                    </a:p>
                    <a:p>
                      <a:pPr lvl="0" algn="l">
                        <a:lnSpc>
                          <a:spcPct val="100000"/>
                        </a:lnSpc>
                        <a:spcBef>
                          <a:spcPts val="0"/>
                        </a:spcBef>
                        <a:spcAft>
                          <a:spcPts val="0"/>
                        </a:spcAft>
                        <a:buNone/>
                      </a:pPr>
                      <a:r>
                        <a:rPr lang="nb-NO" sz="1200" b="0" i="0" u="none" strike="noStrike" noProof="0">
                          <a:latin typeface="Segoe UI"/>
                          <a:cs typeface="Segoe UI"/>
                        </a:rPr>
                        <a:t>Ukene frem mot sommerferien kommer til å gå fort, og vi gleder oss til mye hyggelig sammen med elevene!</a:t>
                      </a:r>
                      <a:endParaRPr lang="nb-NO" sz="120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87008">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Skrive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nb-NO" sz="1400" b="0" i="0" u="none" strike="noStrike" cap="none" noProof="0">
                          <a:latin typeface="Calibri"/>
                          <a:ea typeface="Calibri"/>
                          <a:cs typeface="Calibri"/>
                        </a:rPr>
                        <a:t>Repetere ordklasser og ulike skriveregler.</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vMerge="1">
                  <a:txBody>
                    <a:bodyPr/>
                    <a:lstStyle/>
                    <a:p>
                      <a:endParaRPr lang="nb-NO"/>
                    </a:p>
                  </a:txBody>
                  <a:tcPr/>
                </a:tc>
                <a:extLst>
                  <a:ext uri="{0D108BD9-81ED-4DB2-BD59-A6C34878D82A}">
                    <a16:rowId xmlns:a16="http://schemas.microsoft.com/office/drawing/2014/main" val="10002"/>
                  </a:ext>
                </a:extLst>
              </a:tr>
              <a:tr h="611570">
                <a:tc>
                  <a:txBody>
                    <a:bodyPr/>
                    <a:lstStyle/>
                    <a:p>
                      <a:pPr marL="0" marR="0" lvl="0" indent="0" algn="l" rtl="0">
                        <a:lnSpc>
                          <a:spcPct val="100000"/>
                        </a:lnSpc>
                        <a:spcBef>
                          <a:spcPts val="0"/>
                        </a:spcBef>
                        <a:spcAft>
                          <a:spcPts val="0"/>
                        </a:spcAft>
                        <a:buClr>
                          <a:srgbClr val="000000"/>
                        </a:buClr>
                        <a:buSzPts val="1600"/>
                        <a:buFont typeface="Arial"/>
                        <a:buNone/>
                      </a:pPr>
                      <a:r>
                        <a:rPr lang="nb-NO" sz="1400" u="none" strike="noStrike" cap="none" noProof="0">
                          <a:latin typeface="Calibri"/>
                          <a:ea typeface="Calibri"/>
                          <a:cs typeface="Calibri"/>
                          <a:sym typeface="Calibri"/>
                        </a:rPr>
                        <a:t>Regne</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
                          <a:srgbClr val="000000"/>
                        </a:buClr>
                        <a:buSzPts val="1600"/>
                        <a:buFont typeface="Arial"/>
                        <a:buNone/>
                      </a:pPr>
                      <a:r>
                        <a:rPr lang="nb-NO" sz="1400" b="0" i="0" u="none" strike="noStrike" cap="none" noProof="0">
                          <a:solidFill>
                            <a:srgbClr val="000000"/>
                          </a:solidFill>
                          <a:effectLst/>
                          <a:latin typeface="Calibri"/>
                          <a:ea typeface="Calibri"/>
                          <a:cs typeface="Calibri"/>
                        </a:rPr>
                        <a:t>Repetere pluss, minus og ganging.</a:t>
                      </a:r>
                      <a:endParaRPr lang="nb-NO" sz="1400" b="0" i="0" u="none" strike="noStrike" cap="none" noProof="0">
                        <a:solidFill>
                          <a:srgbClr val="000000"/>
                        </a:solidFill>
                        <a:effectLst/>
                        <a:latin typeface="Calibri"/>
                        <a:ea typeface="Calibri"/>
                        <a:cs typeface="Calibri"/>
                        <a:sym typeface="Arial"/>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vMerge="1">
                  <a:txBody>
                    <a:bodyPr/>
                    <a:lstStyle/>
                    <a:p>
                      <a:endParaRPr lang="nb-NO"/>
                    </a:p>
                  </a:txBody>
                  <a:tcPr/>
                </a:tc>
                <a:extLst>
                  <a:ext uri="{0D108BD9-81ED-4DB2-BD59-A6C34878D82A}">
                    <a16:rowId xmlns:a16="http://schemas.microsoft.com/office/drawing/2014/main" val="10003"/>
                  </a:ext>
                </a:extLst>
              </a:tr>
              <a:tr h="637961">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sym typeface="Calibri"/>
                        </a:rPr>
                        <a:t>Engelsk</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lvl="0" algn="l">
                        <a:lnSpc>
                          <a:spcPct val="100000"/>
                        </a:lnSpc>
                        <a:spcBef>
                          <a:spcPts val="0"/>
                        </a:spcBef>
                        <a:spcAft>
                          <a:spcPts val="0"/>
                        </a:spcAft>
                        <a:buNone/>
                      </a:pPr>
                      <a:r>
                        <a:rPr lang="nb-NO" sz="1400" b="0" i="0" u="none" strike="noStrike" cap="none" noProof="0">
                          <a:latin typeface="Calibri"/>
                          <a:ea typeface="Calibri"/>
                          <a:cs typeface="Calibri"/>
                        </a:rPr>
                        <a:t>Jeg kan lese og forstå enkle setninger.</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vMerge="1">
                  <a:txBody>
                    <a:bodyPr/>
                    <a:lstStyle/>
                    <a:p>
                      <a:endParaRPr lang="nb-NO"/>
                    </a:p>
                  </a:txBody>
                  <a:tcPr/>
                </a:tc>
                <a:extLst>
                  <a:ext uri="{0D108BD9-81ED-4DB2-BD59-A6C34878D82A}">
                    <a16:rowId xmlns:a16="http://schemas.microsoft.com/office/drawing/2014/main" val="10004"/>
                  </a:ext>
                </a:extLst>
              </a:tr>
              <a:tr h="755744">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a:latin typeface="Calibri"/>
                        <a:ea typeface="Calibri"/>
                        <a:cs typeface="Calibri"/>
                        <a:sym typeface="Calibri"/>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a:latin typeface="Calibri" panose="020F0502020204030204" pitchFamily="34" charset="0"/>
                          <a:ea typeface="Calibri" panose="020F0502020204030204" pitchFamily="34" charset="0"/>
                          <a:cs typeface="Calibri" panose="020F0502020204030204" pitchFamily="34" charset="0"/>
                        </a:rPr>
                        <a:t>Snakke pent til hverandre og legge merke til når andre blir såret av ordene eller handlingene våre.</a:t>
                      </a:r>
                      <a:endParaRPr lang="nb-NO" sz="1400" b="0" i="0" u="none" strike="noStrike" cap="none" noProof="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vMerge="1">
                  <a:txBody>
                    <a:bodyPr/>
                    <a:lstStyle/>
                    <a:p>
                      <a:endParaRPr lang="nb-NO"/>
                    </a:p>
                  </a:txBody>
                  <a:tcPr/>
                </a:tc>
                <a:extLst>
                  <a:ext uri="{0D108BD9-81ED-4DB2-BD59-A6C34878D82A}">
                    <a16:rowId xmlns:a16="http://schemas.microsoft.com/office/drawing/2014/main" val="10005"/>
                  </a:ext>
                </a:extLst>
              </a:tr>
              <a:tr h="762790">
                <a:tc>
                  <a:txBody>
                    <a:bodyPr/>
                    <a:lstStyle/>
                    <a:p>
                      <a:pPr marL="0" marR="0" lvl="0" indent="0" algn="l" rtl="0">
                        <a:lnSpc>
                          <a:spcPct val="100000"/>
                        </a:lnSpc>
                        <a:spcBef>
                          <a:spcPts val="0"/>
                        </a:spcBef>
                        <a:spcAft>
                          <a:spcPts val="0"/>
                        </a:spcAft>
                        <a:buClr>
                          <a:srgbClr val="000000"/>
                        </a:buClr>
                        <a:buSzPts val="1800"/>
                        <a:buFont typeface="Arial"/>
                        <a:buNone/>
                      </a:pPr>
                      <a:endParaRPr lang="nb-NO" sz="1400" u="none" strike="noStrike" cap="none" noProof="0">
                        <a:latin typeface="Calibri"/>
                        <a:ea typeface="Calibri"/>
                        <a:cs typeface="Calibri"/>
                        <a:sym typeface="Calibri"/>
                      </a:endParaRP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40000"/>
                        <a:lumOff val="60000"/>
                      </a:schemeClr>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nb-NO" sz="1400" u="none" strike="noStrike" cap="none" noProof="0">
                          <a:latin typeface="Calibri"/>
                          <a:ea typeface="Calibri"/>
                          <a:cs typeface="Calibri"/>
                          <a:sym typeface="Calibri"/>
                        </a:rPr>
                        <a:t>Ukens sang: </a:t>
                      </a:r>
                      <a:r>
                        <a:rPr lang="nb-NO" sz="1400" u="none" strike="noStrike" cap="none" noProof="0">
                          <a:latin typeface="Calibri"/>
                          <a:ea typeface="Calibri"/>
                          <a:cs typeface="Calibri"/>
                        </a:rPr>
                        <a:t>Elevenes ønsker. </a:t>
                      </a:r>
                    </a:p>
                  </a:txBody>
                  <a:tcPr marL="91450" marR="91450" marT="45725" marB="457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vMerge="1">
                  <a:txBody>
                    <a:bodyPr/>
                    <a:lstStyle/>
                    <a:p>
                      <a:endParaRPr lang="nb-NO"/>
                    </a:p>
                  </a:txBody>
                  <a:tcPr/>
                </a:tc>
                <a:extLst>
                  <a:ext uri="{0D108BD9-81ED-4DB2-BD59-A6C34878D82A}">
                    <a16:rowId xmlns:a16="http://schemas.microsoft.com/office/drawing/2014/main" val="10006"/>
                  </a:ext>
                </a:extLst>
              </a:tr>
              <a:tr h="1813350">
                <a:tc gridSpan="3">
                  <a:txBody>
                    <a:bodyPr/>
                    <a:lstStyle/>
                    <a:p>
                      <a:pPr marL="0" marR="0" lvl="0" indent="0" algn="l" rtl="0">
                        <a:lnSpc>
                          <a:spcPct val="100000"/>
                        </a:lnSpc>
                        <a:spcBef>
                          <a:spcPts val="0"/>
                        </a:spcBef>
                        <a:spcAft>
                          <a:spcPts val="0"/>
                        </a:spcAft>
                        <a:buClr>
                          <a:schemeClr val="lt1"/>
                        </a:buClr>
                        <a:buSzPts val="1400"/>
                        <a:buFont typeface="Calibri"/>
                        <a:buNone/>
                      </a:pPr>
                      <a:r>
                        <a:rPr lang="nb-NO" sz="1400" u="none" strike="noStrike" cap="none" noProof="0">
                          <a:latin typeface="Calibri"/>
                          <a:ea typeface="Calibri"/>
                          <a:cs typeface="Calibri"/>
                          <a:sym typeface="Calibri"/>
                        </a:rPr>
                        <a:t>KONTAKTINFORMASJON:                                                                                                                             FAU:</a:t>
                      </a:r>
                      <a:r>
                        <a:rPr lang="nb-NO" sz="1400" i="1" u="none" strike="noStrike" cap="none" noProof="0">
                          <a:solidFill>
                            <a:schemeClr val="dk1"/>
                          </a:solidFill>
                          <a:latin typeface="Calibri"/>
                          <a:ea typeface="Calibri"/>
                          <a:cs typeface="Calibri"/>
                          <a:sym typeface="Calibri"/>
                        </a:rPr>
                        <a:t> </a:t>
                      </a:r>
                      <a:r>
                        <a:rPr lang="nb-NO" sz="1400" i="1" u="sng" strike="noStrike" cap="none" noProof="0">
                          <a:solidFill>
                            <a:schemeClr val="dk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fauhordvikskole@gmail.com</a:t>
                      </a:r>
                      <a:r>
                        <a:rPr lang="nb-NO" sz="1400" i="1" u="none" strike="noStrike" cap="none" noProof="0">
                          <a:solidFill>
                            <a:schemeClr val="dk1"/>
                          </a:solidFill>
                          <a:latin typeface="Calibri"/>
                          <a:ea typeface="Calibri"/>
                          <a:cs typeface="Calibri"/>
                          <a:sym typeface="Calibri"/>
                        </a:rPr>
                        <a:t> </a:t>
                      </a:r>
                      <a:endParaRPr lang="nb-NO" sz="1400" i="1" u="none" strike="noStrike" cap="none" noProof="0">
                        <a:solidFill>
                          <a:schemeClr val="dk1"/>
                        </a:solidFill>
                      </a:endParaRPr>
                    </a:p>
                    <a:p>
                      <a:pPr marL="0" marR="0" lvl="0" indent="0" algn="l" rtl="0">
                        <a:lnSpc>
                          <a:spcPct val="100000"/>
                        </a:lnSpc>
                        <a:spcBef>
                          <a:spcPts val="0"/>
                        </a:spcBef>
                        <a:spcAft>
                          <a:spcPts val="0"/>
                        </a:spcAft>
                        <a:buClr>
                          <a:srgbClr val="000000"/>
                        </a:buClr>
                        <a:buSzPts val="1400"/>
                        <a:buFont typeface="Arial"/>
                        <a:buNone/>
                      </a:pPr>
                      <a:r>
                        <a:rPr lang="nb-NO" sz="1400" u="none" strike="noStrike" cap="none" noProof="0">
                          <a:latin typeface="Calibri"/>
                          <a:ea typeface="Calibri"/>
                          <a:cs typeface="Calibri"/>
                          <a:sym typeface="Calibri"/>
                        </a:rPr>
                        <a:t>Vi bruker Vigilo til standard kommunikasjon og fraværsmeldinger. Ved planlagt fravær er det ønskelig at dette meldes i god tid. Ved sykdom og annet akutt fravær må det meldes i Vigilo senest kl. 08.00. Hvis dere ikke har fått meldt inn før kl. 08.00, må dere ringe kontoret for å gi beskjed (tlf: 53 03 67 00)</a:t>
                      </a:r>
                      <a:endParaRPr lang="nb-NO" sz="1400" u="none" strike="noStrike" cap="none" noProof="0"/>
                    </a:p>
                    <a:p>
                      <a:pPr marL="0" marR="0" lvl="0" indent="0" algn="l" rtl="0">
                        <a:lnSpc>
                          <a:spcPct val="100000"/>
                        </a:lnSpc>
                        <a:spcBef>
                          <a:spcPts val="0"/>
                        </a:spcBef>
                        <a:spcAft>
                          <a:spcPts val="0"/>
                        </a:spcAft>
                        <a:buClr>
                          <a:srgbClr val="000000"/>
                        </a:buClr>
                        <a:buSzPts val="1400"/>
                        <a:buFont typeface="Arial"/>
                        <a:buNone/>
                      </a:pPr>
                      <a:r>
                        <a:rPr lang="nb-NO" sz="1400" u="none" strike="noStrike" cap="none" noProof="0">
                          <a:latin typeface="Calibri"/>
                          <a:ea typeface="Calibri"/>
                          <a:cs typeface="Calibri"/>
                          <a:sym typeface="Calibri"/>
                        </a:rPr>
                        <a:t>Dersom dere skal sende informasjon som inneholder personopplysninger ønsker vi at dere bruker kontaktskjemaet som ligger på skolens hjemmeside. </a:t>
                      </a:r>
                      <a:endParaRPr lang="nb-NO" sz="1400" u="none" strike="noStrike" cap="none" noProof="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accent6">
                        <a:lumMod val="75000"/>
                      </a:schemeClr>
                    </a:solidFill>
                  </a:tcPr>
                </a:tc>
                <a:tc hMerge="1">
                  <a:txBody>
                    <a:bodyPr/>
                    <a:lstStyle/>
                    <a:p>
                      <a:endParaRPr lang="nb-NO"/>
                    </a:p>
                  </a:txBody>
                  <a:tcPr/>
                </a:tc>
                <a:tc hMerge="1">
                  <a:txBody>
                    <a:bodyPr/>
                    <a:lstStyle/>
                    <a:p>
                      <a:endParaRPr lang="nb-NO"/>
                    </a:p>
                  </a:txBody>
                  <a:tcPr/>
                </a:tc>
                <a:extLst>
                  <a:ext uri="{0D108BD9-81ED-4DB2-BD59-A6C34878D82A}">
                    <a16:rowId xmlns:a16="http://schemas.microsoft.com/office/drawing/2014/main" val="10007"/>
                  </a:ext>
                </a:extLst>
              </a:tr>
            </a:tbl>
          </a:graphicData>
        </a:graphic>
      </p:graphicFrame>
      <p:grpSp>
        <p:nvGrpSpPr>
          <p:cNvPr id="105" name="Google Shape;105;p2"/>
          <p:cNvGrpSpPr/>
          <p:nvPr/>
        </p:nvGrpSpPr>
        <p:grpSpPr>
          <a:xfrm>
            <a:off x="209550" y="123825"/>
            <a:ext cx="9486900" cy="310754"/>
            <a:chOff x="209550" y="123825"/>
            <a:chExt cx="9486900" cy="310754"/>
          </a:xfrm>
        </p:grpSpPr>
        <p:sp>
          <p:nvSpPr>
            <p:cNvPr id="106" name="Google Shape;106;p2"/>
            <p:cNvSpPr txBox="1"/>
            <p:nvPr/>
          </p:nvSpPr>
          <p:spPr>
            <a:xfrm>
              <a:off x="209550" y="123825"/>
              <a:ext cx="1371600"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Hordvik skole</a:t>
              </a:r>
              <a:endParaRPr sz="1400" b="0" i="0" u="none" strike="noStrike" cap="none">
                <a:solidFill>
                  <a:srgbClr val="000000"/>
                </a:solidFill>
                <a:latin typeface="Arial"/>
                <a:ea typeface="Arial"/>
                <a:cs typeface="Arial"/>
                <a:sym typeface="Arial"/>
              </a:endParaRPr>
            </a:p>
          </p:txBody>
        </p:sp>
        <p:sp>
          <p:nvSpPr>
            <p:cNvPr id="107" name="Google Shape;107;p2"/>
            <p:cNvSpPr txBox="1"/>
            <p:nvPr/>
          </p:nvSpPr>
          <p:spPr>
            <a:xfrm>
              <a:off x="7934325" y="126802"/>
              <a:ext cx="1762125"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no-NO" sz="1400" b="0" i="0" u="none" strike="noStrike" cap="none">
                  <a:solidFill>
                    <a:schemeClr val="dk1"/>
                  </a:solidFill>
                  <a:latin typeface="Calibri"/>
                  <a:ea typeface="Calibri"/>
                  <a:cs typeface="Calibri"/>
                  <a:sym typeface="Calibri"/>
                </a:rPr>
                <a:t>Aktiv læring i samspill</a:t>
              </a:r>
              <a:endParaRPr sz="1400" b="0" i="0" u="none" strike="noStrike" cap="none">
                <a:solidFill>
                  <a:srgbClr val="000000"/>
                </a:solidFill>
                <a:latin typeface="Arial"/>
                <a:ea typeface="Arial"/>
                <a:cs typeface="Arial"/>
                <a:sym typeface="Arial"/>
              </a:endParaRPr>
            </a:p>
          </p:txBody>
        </p:sp>
      </p:grpSp>
      <p:grpSp>
        <p:nvGrpSpPr>
          <p:cNvPr id="108" name="Google Shape;108;p2"/>
          <p:cNvGrpSpPr/>
          <p:nvPr/>
        </p:nvGrpSpPr>
        <p:grpSpPr>
          <a:xfrm>
            <a:off x="273751" y="3667097"/>
            <a:ext cx="531906" cy="395558"/>
            <a:chOff x="101867" y="3724977"/>
            <a:chExt cx="819818" cy="882046"/>
          </a:xfrm>
        </p:grpSpPr>
        <p:pic>
          <p:nvPicPr>
            <p:cNvPr id="109" name="Google Shape;109;p2"/>
            <p:cNvPicPr preferRelativeResize="0"/>
            <p:nvPr/>
          </p:nvPicPr>
          <p:blipFill rotWithShape="1">
            <a:blip r:embed="rId4">
              <a:alphaModFix/>
            </a:blip>
            <a:srcRect r="70986" b="18757"/>
            <a:stretch/>
          </p:blipFill>
          <p:spPr>
            <a:xfrm>
              <a:off x="101867" y="3724977"/>
              <a:ext cx="475650" cy="288758"/>
            </a:xfrm>
            <a:prstGeom prst="rect">
              <a:avLst/>
            </a:prstGeom>
            <a:noFill/>
            <a:ln>
              <a:noFill/>
            </a:ln>
          </p:spPr>
        </p:pic>
        <p:pic>
          <p:nvPicPr>
            <p:cNvPr id="110" name="Google Shape;110;p2"/>
            <p:cNvPicPr preferRelativeResize="0"/>
            <p:nvPr/>
          </p:nvPicPr>
          <p:blipFill rotWithShape="1">
            <a:blip r:embed="rId5">
              <a:alphaModFix/>
            </a:blip>
            <a:srcRect/>
            <a:stretch/>
          </p:blipFill>
          <p:spPr>
            <a:xfrm flipH="1">
              <a:off x="232362" y="4013735"/>
              <a:ext cx="689323" cy="593288"/>
            </a:xfrm>
            <a:prstGeom prst="rect">
              <a:avLst/>
            </a:prstGeom>
            <a:noFill/>
            <a:ln>
              <a:noFill/>
            </a:ln>
          </p:spPr>
        </p:pic>
      </p:grpSp>
      <p:pic>
        <p:nvPicPr>
          <p:cNvPr id="111" name="Google Shape;111;p2"/>
          <p:cNvPicPr preferRelativeResize="0"/>
          <p:nvPr/>
        </p:nvPicPr>
        <p:blipFill rotWithShape="1">
          <a:blip r:embed="rId6">
            <a:alphaModFix/>
          </a:blip>
          <a:srcRect/>
          <a:stretch/>
        </p:blipFill>
        <p:spPr>
          <a:xfrm>
            <a:off x="273751" y="4557361"/>
            <a:ext cx="534639" cy="505557"/>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670572864C8FE4796D88F2AE9AE4918" ma:contentTypeVersion="16" ma:contentTypeDescription="Opprett et nytt dokument." ma:contentTypeScope="" ma:versionID="c6f42a593dad13955c19468254bd47ae">
  <xsd:schema xmlns:xsd="http://www.w3.org/2001/XMLSchema" xmlns:xs="http://www.w3.org/2001/XMLSchema" xmlns:p="http://schemas.microsoft.com/office/2006/metadata/properties" xmlns:ns2="7a886be8-87a9-441a-b3fd-75051e5f4918" xmlns:ns3="e87d0e9e-9673-487f-811e-cdf1b7f427a7" targetNamespace="http://schemas.microsoft.com/office/2006/metadata/properties" ma:root="true" ma:fieldsID="3cec7d99bf6fea15b3e80bc5ff2d85a2" ns2:_="" ns3:_="">
    <xsd:import namespace="7a886be8-87a9-441a-b3fd-75051e5f4918"/>
    <xsd:import namespace="e87d0e9e-9673-487f-811e-cdf1b7f427a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86be8-87a9-441a-b3fd-75051e5f49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ildemerkelapper" ma:readOnly="false" ma:fieldId="{5cf76f15-5ced-4ddc-b409-7134ff3c332f}" ma:taxonomyMulti="true" ma:sspId="58b7fd7f-a84c-4463-96b0-c5d9876b7c64"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87d0e9e-9673-487f-811e-cdf1b7f427a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ea4ebdb-d46c-43ca-acb4-6beab01b0265}" ma:internalName="TaxCatchAll" ma:showField="CatchAllData" ma:web="e87d0e9e-9673-487f-811e-cdf1b7f427a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a886be8-87a9-441a-b3fd-75051e5f4918">
      <Terms xmlns="http://schemas.microsoft.com/office/infopath/2007/PartnerControls"/>
    </lcf76f155ced4ddcb4097134ff3c332f>
    <TaxCatchAll xmlns="e87d0e9e-9673-487f-811e-cdf1b7f427a7" xsi:nil="true"/>
  </documentManagement>
</p:properties>
</file>

<file path=customXml/itemProps1.xml><?xml version="1.0" encoding="utf-8"?>
<ds:datastoreItem xmlns:ds="http://schemas.openxmlformats.org/officeDocument/2006/customXml" ds:itemID="{EFB735B4-C8FD-43BC-AF48-0C8C87A716F5}">
  <ds:schemaRefs>
    <ds:schemaRef ds:uri="7a886be8-87a9-441a-b3fd-75051e5f4918"/>
    <ds:schemaRef ds:uri="e87d0e9e-9673-487f-811e-cdf1b7f427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91E1751-5E4C-4C0C-B677-25FB3B6D13EE}">
  <ds:schemaRefs>
    <ds:schemaRef ds:uri="http://schemas.microsoft.com/sharepoint/v3/contenttype/forms"/>
  </ds:schemaRefs>
</ds:datastoreItem>
</file>

<file path=customXml/itemProps3.xml><?xml version="1.0" encoding="utf-8"?>
<ds:datastoreItem xmlns:ds="http://schemas.openxmlformats.org/officeDocument/2006/customXml" ds:itemID="{EF8E751D-C535-40C0-95AB-854692666EB7}">
  <ds:schemaRefs>
    <ds:schemaRef ds:uri="http://schemas.microsoft.com/office/2006/documentManagement/types"/>
    <ds:schemaRef ds:uri="http://purl.org/dc/elements/1.1/"/>
    <ds:schemaRef ds:uri="e87d0e9e-9673-487f-811e-cdf1b7f427a7"/>
    <ds:schemaRef ds:uri="http://purl.org/dc/terms/"/>
    <ds:schemaRef ds:uri="http://schemas.microsoft.com/office/2006/metadata/properties"/>
    <ds:schemaRef ds:uri="http://schemas.microsoft.com/office/infopath/2007/PartnerControls"/>
    <ds:schemaRef ds:uri="http://schemas.openxmlformats.org/package/2006/metadata/core-properties"/>
    <ds:schemaRef ds:uri="7a886be8-87a9-441a-b3fd-75051e5f4918"/>
    <ds:schemaRef ds:uri="http://www.w3.org/XML/1998/namespace"/>
    <ds:schemaRef ds:uri="http://purl.org/dc/dcmitype/"/>
  </ds:schemaRefs>
</ds:datastoreItem>
</file>

<file path=docMetadata/LabelInfo.xml><?xml version="1.0" encoding="utf-8"?>
<clbl:labelList xmlns:clbl="http://schemas.microsoft.com/office/2020/mipLabelMetadata">
  <clbl:label id="{d41caaa9-a41a-4e0f-9bf6-05cd1f48d271}" enabled="0" method="" siteId="{d41caaa9-a41a-4e0f-9bf6-05cd1f48d271}" removed="1"/>
</clbl:labelList>
</file>

<file path=docProps/app.xml><?xml version="1.0" encoding="utf-8"?>
<Properties xmlns="http://schemas.openxmlformats.org/officeDocument/2006/extended-properties" xmlns:vt="http://schemas.openxmlformats.org/officeDocument/2006/docPropsVTypes">
  <TotalTime>0</TotalTime>
  <Words>610</Words>
  <Application>Microsoft Office PowerPoint</Application>
  <PresentationFormat>A4 (210 x 297 mm)</PresentationFormat>
  <Paragraphs>56</Paragraphs>
  <Slides>2</Slides>
  <Notes>2</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2</vt:i4>
      </vt:variant>
    </vt:vector>
  </HeadingPairs>
  <TitlesOfParts>
    <vt:vector size="6" baseType="lpstr">
      <vt:lpstr>Arial</vt:lpstr>
      <vt:lpstr>Calibri</vt:lpstr>
      <vt:lpstr>Segoe UI</vt:lpstr>
      <vt:lpstr>Office-tema</vt:lpstr>
      <vt:lpstr>PowerPoint-presentasjon</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Solheim, Hilde Karin</dc:creator>
  <cp:lastModifiedBy>Haugen, Monica</cp:lastModifiedBy>
  <cp:revision>5</cp:revision>
  <cp:lastPrinted>2026-04-15T09:40:25Z</cp:lastPrinted>
  <dcterms:created xsi:type="dcterms:W3CDTF">2023-08-08T10:59:37Z</dcterms:created>
  <dcterms:modified xsi:type="dcterms:W3CDTF">2026-06-09T06:33:34Z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0x0101007670572864C8FE4796D88F2AE9AE4918</vt:lpwstr>
  </property>
  <property fmtid="{D5CDD505-2E9C-101B-9397-08002B2CF9AE}" pid="3" name="MediaServiceImageTags">
    <vt:lpwstr/>
  </property>
</Properties>
</file>