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7"/>
  </p:notesMasterIdLst>
  <p:sldIdLst>
    <p:sldId id="256" r:id="rId5"/>
    <p:sldId id="257" r:id="rId6"/>
  </p:sldIdLst>
  <p:sldSz cx="9906000" cy="6858000" type="A4"/>
  <p:notesSz cx="6724650" cy="97742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ie45RpEFv9xiaFwY/hbLp2R2Rm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B90914-265E-64C1-18BF-E740039209F6}" v="50" dt="2026-09-16T12:17:37.930"/>
    <p1510:client id="{5B7E3DA9-EDF1-4EB0-942E-1D566D2256F9}" v="1" dt="2026-09-21T13:53:46.818"/>
    <p1510:client id="{DB96869E-D48A-A88B-1880-5674634B60C5}" v="252" dt="2026-09-17T12:58:44.423"/>
    <p1510:client id="{FD41DB7C-8D4B-8AD2-F352-F97FED40316C}" v="2993" dt="2026-09-16T08:54:56.746"/>
  </p1510:revLst>
</p1510:revInfo>
</file>

<file path=ppt/tableStyles.xml><?xml version="1.0" encoding="utf-8"?>
<a:tblStyleLst xmlns:a="http://schemas.openxmlformats.org/drawingml/2006/main" def="{CA444385-0DCD-4A8F-BB13-186B9835C060}">
  <a:tblStyle styleId="{CA444385-0DCD-4A8F-BB13-186B9835C06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0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4015" cy="490409"/>
          </a:xfrm>
          <a:prstGeom prst="rect">
            <a:avLst/>
          </a:prstGeom>
          <a:noFill/>
          <a:ln>
            <a:noFill/>
          </a:ln>
        </p:spPr>
        <p:txBody>
          <a:bodyPr spcFirstLastPara="1" wrap="square" lIns="94261" tIns="47118" rIns="94261" bIns="4711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09079" y="0"/>
            <a:ext cx="2914015" cy="490409"/>
          </a:xfrm>
          <a:prstGeom prst="rect">
            <a:avLst/>
          </a:prstGeom>
          <a:noFill/>
          <a:ln>
            <a:noFill/>
          </a:ln>
        </p:spPr>
        <p:txBody>
          <a:bodyPr spcFirstLastPara="1" wrap="square" lIns="94261" tIns="47118" rIns="94261" bIns="4711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81075" y="1222375"/>
            <a:ext cx="4762500" cy="32988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2465" y="4703852"/>
            <a:ext cx="5379720" cy="3848606"/>
          </a:xfrm>
          <a:prstGeom prst="rect">
            <a:avLst/>
          </a:prstGeom>
          <a:noFill/>
          <a:ln>
            <a:noFill/>
          </a:ln>
        </p:spPr>
        <p:txBody>
          <a:bodyPr spcFirstLastPara="1" wrap="square" lIns="94261" tIns="47118" rIns="94261" bIns="4711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283830"/>
            <a:ext cx="2914015" cy="490409"/>
          </a:xfrm>
          <a:prstGeom prst="rect">
            <a:avLst/>
          </a:prstGeom>
          <a:noFill/>
          <a:ln>
            <a:noFill/>
          </a:ln>
        </p:spPr>
        <p:txBody>
          <a:bodyPr spcFirstLastPara="1" wrap="square" lIns="94261" tIns="47118" rIns="94261" bIns="4711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09079" y="9283830"/>
            <a:ext cx="2914015" cy="490409"/>
          </a:xfrm>
          <a:prstGeom prst="rect">
            <a:avLst/>
          </a:prstGeom>
          <a:noFill/>
          <a:ln>
            <a:noFill/>
          </a:ln>
        </p:spPr>
        <p:txBody>
          <a:bodyPr spcFirstLastPara="1" wrap="square" lIns="94261" tIns="47118" rIns="94261" bIns="47118" anchor="b" anchorCtr="0">
            <a:noAutofit/>
          </a:bodyPr>
          <a:lstStyle/>
          <a:p>
            <a:pPr algn="r"/>
            <a:fld id="{00000000-1234-1234-1234-123412341234}" type="slidenum">
              <a:rPr lang="no-NO" sz="1200" smtClean="0">
                <a:solidFill>
                  <a:schemeClr val="dk1"/>
                </a:solidFill>
                <a:latin typeface="Calibri"/>
                <a:ea typeface="Calibri"/>
                <a:cs typeface="Calibri"/>
                <a:sym typeface="Calibri"/>
              </a:rPr>
              <a:pPr algn="r"/>
              <a:t>‹#›</a:t>
            </a:fld>
            <a:endParaRPr lang="no-NO"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2465" y="4642763"/>
            <a:ext cx="5379720" cy="4398407"/>
          </a:xfrm>
          <a:prstGeom prst="rect">
            <a:avLst/>
          </a:prstGeom>
          <a:noFill/>
          <a:ln>
            <a:noFill/>
          </a:ln>
        </p:spPr>
        <p:txBody>
          <a:bodyPr spcFirstLastPara="1" wrap="square" lIns="94261" tIns="94261" rIns="94261" bIns="94261" anchor="t" anchorCtr="0">
            <a:noAutofit/>
          </a:bodyPr>
          <a:lstStyle/>
          <a:p>
            <a:pPr marL="0" indent="0">
              <a:buClr>
                <a:schemeClr val="dk1"/>
              </a:buClr>
              <a:buSzPts val="1100"/>
            </a:pPr>
            <a:endParaRPr/>
          </a:p>
        </p:txBody>
      </p:sp>
      <p:sp>
        <p:nvSpPr>
          <p:cNvPr id="86" name="Google Shape;86;p1:notes"/>
          <p:cNvSpPr>
            <a:spLocks noGrp="1" noRot="1" noChangeAspect="1"/>
          </p:cNvSpPr>
          <p:nvPr>
            <p:ph type="sldImg" idx="2"/>
          </p:nvPr>
        </p:nvSpPr>
        <p:spPr>
          <a:xfrm>
            <a:off x="715963" y="733425"/>
            <a:ext cx="5292725"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72465" y="4642763"/>
            <a:ext cx="5379720" cy="4398407"/>
          </a:xfrm>
          <a:prstGeom prst="rect">
            <a:avLst/>
          </a:prstGeom>
          <a:noFill/>
          <a:ln>
            <a:noFill/>
          </a:ln>
        </p:spPr>
        <p:txBody>
          <a:bodyPr spcFirstLastPara="1" wrap="square" lIns="94261" tIns="94261" rIns="94261" bIns="94261" anchor="t" anchorCtr="0">
            <a:noAutofit/>
          </a:bodyPr>
          <a:lstStyle/>
          <a:p>
            <a:pPr marL="0" indent="0">
              <a:buClr>
                <a:schemeClr val="dk1"/>
              </a:buClr>
              <a:buSzPts val="1100"/>
            </a:pPr>
            <a:endParaRPr/>
          </a:p>
        </p:txBody>
      </p:sp>
      <p:sp>
        <p:nvSpPr>
          <p:cNvPr id="102" name="Google Shape;102;p2:notes"/>
          <p:cNvSpPr>
            <a:spLocks noGrp="1" noRot="1" noChangeAspect="1"/>
          </p:cNvSpPr>
          <p:nvPr>
            <p:ph type="sldImg" idx="2"/>
          </p:nvPr>
        </p:nvSpPr>
        <p:spPr>
          <a:xfrm>
            <a:off x="715963" y="733425"/>
            <a:ext cx="5292725" cy="36655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742950" y="1122363"/>
            <a:ext cx="84201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1238250" y="3602038"/>
            <a:ext cx="74295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21"/>
        <p:cNvGrpSpPr/>
        <p:nvPr/>
      </p:nvGrpSpPr>
      <p:grpSpPr>
        <a:xfrm>
          <a:off x="0" y="0"/>
          <a:ext cx="0" cy="0"/>
          <a:chOff x="0" y="0"/>
          <a:chExt cx="0" cy="0"/>
        </a:xfrm>
      </p:grpSpPr>
      <p:sp>
        <p:nvSpPr>
          <p:cNvPr id="22" name="Google Shape;22;p5"/>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5"/>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75879" y="1709740"/>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
          <p:cNvSpPr txBox="1">
            <a:spLocks noGrp="1"/>
          </p:cNvSpPr>
          <p:nvPr>
            <p:ph type="body" idx="1"/>
          </p:nvPr>
        </p:nvSpPr>
        <p:spPr>
          <a:xfrm>
            <a:off x="675879" y="4589465"/>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7"/>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7"/>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37"/>
        <p:cNvGrpSpPr/>
        <p:nvPr/>
      </p:nvGrpSpPr>
      <p:grpSpPr>
        <a:xfrm>
          <a:off x="0" y="0"/>
          <a:ext cx="0" cy="0"/>
          <a:chOff x="0" y="0"/>
          <a:chExt cx="0" cy="0"/>
        </a:xfrm>
      </p:grpSpPr>
      <p:sp>
        <p:nvSpPr>
          <p:cNvPr id="38" name="Google Shape;38;p8"/>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8"/>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8"/>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8"/>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8"/>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8"/>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68232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9"/>
          <p:cNvSpPr txBox="1">
            <a:spLocks noGrp="1"/>
          </p:cNvSpPr>
          <p:nvPr>
            <p:ph type="body" idx="1"/>
          </p:nvPr>
        </p:nvSpPr>
        <p:spPr>
          <a:xfrm>
            <a:off x="682329"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9"/>
          <p:cNvSpPr txBox="1">
            <a:spLocks noGrp="1"/>
          </p:cNvSpPr>
          <p:nvPr>
            <p:ph type="body" idx="2"/>
          </p:nvPr>
        </p:nvSpPr>
        <p:spPr>
          <a:xfrm>
            <a:off x="682329"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9"/>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9"/>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9"/>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53"/>
        <p:cNvGrpSpPr/>
        <p:nvPr/>
      </p:nvGrpSpPr>
      <p:grpSpPr>
        <a:xfrm>
          <a:off x="0" y="0"/>
          <a:ext cx="0" cy="0"/>
          <a:chOff x="0" y="0"/>
          <a:chExt cx="0" cy="0"/>
        </a:xfrm>
      </p:grpSpPr>
      <p:sp>
        <p:nvSpPr>
          <p:cNvPr id="54" name="Google Shape;54;p10"/>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0"/>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1"/>
          <p:cNvSpPr txBox="1">
            <a:spLocks noGrp="1"/>
          </p:cNvSpPr>
          <p:nvPr>
            <p:ph type="body" idx="1"/>
          </p:nvPr>
        </p:nvSpPr>
        <p:spPr>
          <a:xfrm>
            <a:off x="4211340" y="987427"/>
            <a:ext cx="5014913"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1"/>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1"/>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1"/>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1"/>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2"/>
          <p:cNvSpPr>
            <a:spLocks noGrp="1"/>
          </p:cNvSpPr>
          <p:nvPr>
            <p:ph type="pic" idx="2"/>
          </p:nvPr>
        </p:nvSpPr>
        <p:spPr>
          <a:xfrm>
            <a:off x="4211340" y="987427"/>
            <a:ext cx="5014913" cy="4873625"/>
          </a:xfrm>
          <a:prstGeom prst="rect">
            <a:avLst/>
          </a:prstGeom>
          <a:noFill/>
          <a:ln>
            <a:noFill/>
          </a:ln>
        </p:spPr>
      </p:sp>
      <p:sp>
        <p:nvSpPr>
          <p:cNvPr id="68" name="Google Shape;68;p12"/>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2"/>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2"/>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2"/>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3"/>
          <p:cNvSpPr txBox="1">
            <a:spLocks noGrp="1"/>
          </p:cNvSpPr>
          <p:nvPr>
            <p:ph type="body" idx="1"/>
          </p:nvPr>
        </p:nvSpPr>
        <p:spPr>
          <a:xfrm rot="5400000">
            <a:off x="2777332" y="-270668"/>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14"/>
          <p:cNvSpPr txBox="1">
            <a:spLocks noGrp="1"/>
          </p:cNvSpPr>
          <p:nvPr>
            <p:ph type="title"/>
          </p:nvPr>
        </p:nvSpPr>
        <p:spPr>
          <a:xfrm rot="5400000">
            <a:off x="5251054" y="2203054"/>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4"/>
          <p:cNvSpPr txBox="1">
            <a:spLocks noGrp="1"/>
          </p:cNvSpPr>
          <p:nvPr>
            <p:ph type="body" idx="1"/>
          </p:nvPr>
        </p:nvSpPr>
        <p:spPr>
          <a:xfrm rot="5400000">
            <a:off x="917179" y="128984"/>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4"/>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4"/>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4"/>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681038" y="365127"/>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dt" idx="10"/>
          </p:nvPr>
        </p:nvSpPr>
        <p:spPr>
          <a:xfrm>
            <a:off x="681038" y="6356352"/>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
          <p:cNvSpPr txBox="1">
            <a:spLocks noGrp="1"/>
          </p:cNvSpPr>
          <p:nvPr>
            <p:ph type="ftr" idx="11"/>
          </p:nvPr>
        </p:nvSpPr>
        <p:spPr>
          <a:xfrm>
            <a:off x="3281363" y="6356352"/>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sldNum" idx="12"/>
          </p:nvPr>
        </p:nvSpPr>
        <p:spPr>
          <a:xfrm>
            <a:off x="6996113" y="6356352"/>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fauhordvikskole@g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grpSp>
        <p:nvGrpSpPr>
          <p:cNvPr id="88" name="Google Shape;88;p1"/>
          <p:cNvGrpSpPr/>
          <p:nvPr/>
        </p:nvGrpSpPr>
        <p:grpSpPr>
          <a:xfrm>
            <a:off x="7934325" y="123825"/>
            <a:ext cx="1762125" cy="310713"/>
            <a:chOff x="7934325" y="123825"/>
            <a:chExt cx="1762125" cy="310713"/>
          </a:xfrm>
        </p:grpSpPr>
        <p:sp>
          <p:nvSpPr>
            <p:cNvPr id="89" name="Google Shape;89;p1"/>
            <p:cNvSpPr txBox="1"/>
            <p:nvPr/>
          </p:nvSpPr>
          <p:spPr>
            <a:xfrm>
              <a:off x="8319290" y="123825"/>
              <a:ext cx="13716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Hordvik skole</a:t>
              </a:r>
              <a:endParaRPr sz="1400" b="0" i="0" u="none" strike="noStrike" cap="none">
                <a:solidFill>
                  <a:srgbClr val="000000"/>
                </a:solidFill>
                <a:latin typeface="Arial"/>
                <a:ea typeface="Arial"/>
                <a:cs typeface="Arial"/>
                <a:sym typeface="Arial"/>
              </a:endParaRPr>
            </a:p>
          </p:txBody>
        </p:sp>
        <p:sp>
          <p:nvSpPr>
            <p:cNvPr id="90" name="Google Shape;90;p1"/>
            <p:cNvSpPr txBox="1"/>
            <p:nvPr/>
          </p:nvSpPr>
          <p:spPr>
            <a:xfrm>
              <a:off x="7934325" y="126802"/>
              <a:ext cx="1762125" cy="307736"/>
            </a:xfrm>
            <a:prstGeom prst="rect">
              <a:avLst/>
            </a:prstGeom>
            <a:noFill/>
            <a:ln>
              <a:noFill/>
            </a:ln>
          </p:spPr>
          <p:txBody>
            <a:bodyPr spcFirstLastPara="1" wrap="square" lIns="91425" tIns="45700" rIns="91425" bIns="45700" anchor="t" anchorCtr="0">
              <a:spAutoFit/>
            </a:bodyPr>
            <a:lstStyle/>
            <a:p>
              <a:pPr>
                <a:buSzPts val="1400"/>
              </a:pPr>
              <a:endParaRPr lang="en-US" sz="1400" b="0" i="0" u="none" strike="noStrike" cap="none">
                <a:solidFill>
                  <a:schemeClr val="dk1"/>
                </a:solidFill>
                <a:latin typeface="Calibri"/>
                <a:ea typeface="Calibri"/>
                <a:cs typeface="Calibri"/>
              </a:endParaRPr>
            </a:p>
          </p:txBody>
        </p:sp>
      </p:grpSp>
      <p:sp>
        <p:nvSpPr>
          <p:cNvPr id="91" name="Google Shape;91;p1"/>
          <p:cNvSpPr/>
          <p:nvPr/>
        </p:nvSpPr>
        <p:spPr>
          <a:xfrm>
            <a:off x="95250" y="523875"/>
            <a:ext cx="9715500" cy="1162050"/>
          </a:xfrm>
          <a:prstGeom prst="roundRect">
            <a:avLst>
              <a:gd name="adj" fmla="val 16667"/>
            </a:avLst>
          </a:prstGeom>
          <a:solidFill>
            <a:srgbClr val="CE8389"/>
          </a:solidFill>
          <a:ln w="9525" cap="flat" cmpd="sng">
            <a:solidFill>
              <a:srgbClr val="A64D7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no-NO" sz="4000" b="0" i="0" u="none" strike="noStrike" cap="none" dirty="0">
                <a:solidFill>
                  <a:schemeClr val="dk1"/>
                </a:solidFill>
                <a:latin typeface="Arial"/>
                <a:ea typeface="Arial"/>
                <a:cs typeface="Arial"/>
                <a:sym typeface="Arial"/>
              </a:rPr>
              <a:t>UKEPLAN FOR </a:t>
            </a:r>
            <a:r>
              <a:rPr lang="nb-NO" sz="4000" dirty="0">
                <a:solidFill>
                  <a:schemeClr val="dk1"/>
                </a:solidFill>
              </a:rPr>
              <a:t>1</a:t>
            </a:r>
            <a:r>
              <a:rPr lang="no-NO" sz="4000" b="0" i="0" u="none" strike="noStrike" cap="none" dirty="0">
                <a:solidFill>
                  <a:schemeClr val="dk1"/>
                </a:solidFill>
                <a:latin typeface="Arial"/>
                <a:ea typeface="Arial"/>
                <a:cs typeface="Arial"/>
                <a:sym typeface="Arial"/>
              </a:rPr>
              <a:t>.TRINN</a:t>
            </a:r>
            <a:endParaRPr sz="1400" b="0" i="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no-NO" sz="2400" b="0" i="0" u="none" strike="noStrike" cap="none">
                <a:solidFill>
                  <a:schemeClr val="dk1"/>
                </a:solidFill>
                <a:latin typeface="Arial"/>
                <a:ea typeface="Arial"/>
                <a:cs typeface="Arial"/>
                <a:sym typeface="Arial"/>
              </a:rPr>
              <a:t>Uke </a:t>
            </a:r>
            <a:r>
              <a:rPr lang="no-NO" sz="2400">
                <a:solidFill>
                  <a:schemeClr val="dk1"/>
                </a:solidFill>
              </a:rPr>
              <a:t>39</a:t>
            </a:r>
            <a:endParaRPr sz="1400" b="0" i="0" u="none" strike="noStrike" cap="none">
              <a:solidFill>
                <a:schemeClr val="dk1"/>
              </a:solidFill>
              <a:latin typeface="Arial"/>
              <a:ea typeface="Arial"/>
              <a:cs typeface="Arial"/>
              <a:sym typeface="Arial"/>
            </a:endParaRPr>
          </a:p>
        </p:txBody>
      </p:sp>
      <p:graphicFrame>
        <p:nvGraphicFramePr>
          <p:cNvPr id="92" name="Google Shape;92;p1"/>
          <p:cNvGraphicFramePr/>
          <p:nvPr>
            <p:extLst>
              <p:ext uri="{D42A27DB-BD31-4B8C-83A1-F6EECF244321}">
                <p14:modId xmlns:p14="http://schemas.microsoft.com/office/powerpoint/2010/main" val="2650237511"/>
              </p:ext>
            </p:extLst>
          </p:nvPr>
        </p:nvGraphicFramePr>
        <p:xfrm>
          <a:off x="95250" y="5068176"/>
          <a:ext cx="9706060" cy="1675025"/>
        </p:xfrm>
        <a:graphic>
          <a:graphicData uri="http://schemas.openxmlformats.org/drawingml/2006/table">
            <a:tbl>
              <a:tblPr>
                <a:noFill/>
                <a:tableStyleId>{CA444385-0DCD-4A8F-BB13-186B9835C060}</a:tableStyleId>
              </a:tblPr>
              <a:tblGrid>
                <a:gridCol w="1617676">
                  <a:extLst>
                    <a:ext uri="{9D8B030D-6E8A-4147-A177-3AD203B41FA5}">
                      <a16:colId xmlns:a16="http://schemas.microsoft.com/office/drawing/2014/main" val="20000"/>
                    </a:ext>
                  </a:extLst>
                </a:gridCol>
                <a:gridCol w="8088384">
                  <a:extLst>
                    <a:ext uri="{9D8B030D-6E8A-4147-A177-3AD203B41FA5}">
                      <a16:colId xmlns:a16="http://schemas.microsoft.com/office/drawing/2014/main" val="20001"/>
                    </a:ext>
                  </a:extLst>
                </a:gridCol>
              </a:tblGrid>
              <a:tr h="266075">
                <a:tc>
                  <a:txBody>
                    <a:bodyPr/>
                    <a:lstStyle/>
                    <a:p>
                      <a:pPr marL="0" marR="0" lvl="0" indent="0" algn="ctr" rtl="0">
                        <a:lnSpc>
                          <a:spcPct val="100000"/>
                        </a:lnSpc>
                        <a:spcBef>
                          <a:spcPts val="0"/>
                        </a:spcBef>
                        <a:spcAft>
                          <a:spcPts val="0"/>
                        </a:spcAft>
                        <a:buClr>
                          <a:srgbClr val="000000"/>
                        </a:buClr>
                        <a:buSzPts val="1600"/>
                        <a:buFont typeface="Arial"/>
                        <a:buNone/>
                      </a:pPr>
                      <a:r>
                        <a:rPr lang="no-NO" sz="1500" u="none" strike="noStrike" cap="none" dirty="0">
                          <a:latin typeface="Arial"/>
                          <a:ea typeface="Arial"/>
                          <a:cs typeface="Arial"/>
                          <a:sym typeface="Arial"/>
                        </a:rPr>
                        <a:t>Ukelekse</a:t>
                      </a:r>
                      <a:endParaRPr sz="1300" u="none" strike="noStrike" cap="none" dirty="0"/>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E8389"/>
                    </a:solidFill>
                  </a:tcPr>
                </a:tc>
                <a:tc>
                  <a:txBody>
                    <a:bodyPr/>
                    <a:lstStyle/>
                    <a:p>
                      <a:pPr marL="0" marR="0" lvl="0" indent="0" algn="l" rtl="0">
                        <a:lnSpc>
                          <a:spcPct val="100000"/>
                        </a:lnSpc>
                        <a:spcBef>
                          <a:spcPts val="0"/>
                        </a:spcBef>
                        <a:spcAft>
                          <a:spcPts val="0"/>
                        </a:spcAft>
                        <a:buClr>
                          <a:srgbClr val="000000"/>
                        </a:buClr>
                        <a:buSzPts val="1600"/>
                        <a:buFont typeface="Arial"/>
                        <a:buNone/>
                      </a:pPr>
                      <a:endParaRPr sz="1500" u="none" strike="noStrike" cap="none">
                        <a:latin typeface="Arial"/>
                        <a:ea typeface="Arial"/>
                        <a:cs typeface="Arial"/>
                        <a:sym typeface="Arial"/>
                      </a:endParaRPr>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rgbClr val="CE8389"/>
                    </a:solidFill>
                  </a:tcPr>
                </a:tc>
                <a:extLst>
                  <a:ext uri="{0D108BD9-81ED-4DB2-BD59-A6C34878D82A}">
                    <a16:rowId xmlns:a16="http://schemas.microsoft.com/office/drawing/2014/main" val="10000"/>
                  </a:ext>
                </a:extLst>
              </a:tr>
              <a:tr h="1354975">
                <a:tc>
                  <a:txBody>
                    <a:bodyPr/>
                    <a:lstStyle/>
                    <a:p>
                      <a:pPr marL="0" marR="0" lvl="0" indent="0" algn="l" rtl="0">
                        <a:lnSpc>
                          <a:spcPct val="100000"/>
                        </a:lnSpc>
                        <a:spcBef>
                          <a:spcPts val="0"/>
                        </a:spcBef>
                        <a:spcAft>
                          <a:spcPts val="0"/>
                        </a:spcAft>
                        <a:buClr>
                          <a:srgbClr val="000000"/>
                        </a:buClr>
                        <a:buSzPts val="1600"/>
                        <a:buFont typeface="Arial"/>
                        <a:buNone/>
                      </a:pPr>
                      <a:endParaRPr sz="1600" u="none" strike="noStrike" cap="none"/>
                    </a:p>
                  </a:txBody>
                  <a:tcPr marL="91450" marR="91450" marT="45725" marB="457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l">
                        <a:lnSpc>
                          <a:spcPct val="100000"/>
                        </a:lnSpc>
                        <a:spcBef>
                          <a:spcPts val="0"/>
                        </a:spcBef>
                        <a:spcAft>
                          <a:spcPts val="0"/>
                        </a:spcAft>
                        <a:buNone/>
                      </a:pPr>
                      <a:r>
                        <a:rPr lang="en-US" sz="1200" u="none" strike="noStrike" cap="none" dirty="0"/>
                        <a:t>Gjør sporingsarket og matematikk arket som ligger leksemappen. </a:t>
                      </a:r>
                    </a:p>
                  </a:txBody>
                  <a:tcPr marL="91450" marR="91450" marT="45725" marB="457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93" name="Google Shape;93;p1"/>
          <p:cNvPicPr preferRelativeResize="0"/>
          <p:nvPr/>
        </p:nvPicPr>
        <p:blipFill rotWithShape="1">
          <a:blip r:embed="rId3">
            <a:alphaModFix/>
          </a:blip>
          <a:srcRect/>
          <a:stretch/>
        </p:blipFill>
        <p:spPr>
          <a:xfrm>
            <a:off x="8354166" y="683869"/>
            <a:ext cx="1342284" cy="842062"/>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94" name="Google Shape;94;p1"/>
          <p:cNvPicPr preferRelativeResize="0"/>
          <p:nvPr/>
        </p:nvPicPr>
        <p:blipFill rotWithShape="1">
          <a:blip r:embed="rId4">
            <a:alphaModFix/>
          </a:blip>
          <a:srcRect/>
          <a:stretch/>
        </p:blipFill>
        <p:spPr>
          <a:xfrm flipH="1">
            <a:off x="9027114" y="4066953"/>
            <a:ext cx="458125" cy="394300"/>
          </a:xfrm>
          <a:prstGeom prst="rect">
            <a:avLst/>
          </a:prstGeom>
          <a:noFill/>
          <a:ln>
            <a:noFill/>
          </a:ln>
        </p:spPr>
      </p:pic>
      <p:graphicFrame>
        <p:nvGraphicFramePr>
          <p:cNvPr id="95" name="Google Shape;95;p1"/>
          <p:cNvGraphicFramePr/>
          <p:nvPr>
            <p:extLst>
              <p:ext uri="{D42A27DB-BD31-4B8C-83A1-F6EECF244321}">
                <p14:modId xmlns:p14="http://schemas.microsoft.com/office/powerpoint/2010/main" val="4197074562"/>
              </p:ext>
            </p:extLst>
          </p:nvPr>
        </p:nvGraphicFramePr>
        <p:xfrm>
          <a:off x="95658" y="1683028"/>
          <a:ext cx="9715434" cy="3215398"/>
        </p:xfrm>
        <a:graphic>
          <a:graphicData uri="http://schemas.openxmlformats.org/drawingml/2006/table">
            <a:tbl>
              <a:tblPr>
                <a:noFill/>
                <a:tableStyleId>{CA444385-0DCD-4A8F-BB13-186B9835C060}</a:tableStyleId>
              </a:tblPr>
              <a:tblGrid>
                <a:gridCol w="1619239">
                  <a:extLst>
                    <a:ext uri="{9D8B030D-6E8A-4147-A177-3AD203B41FA5}">
                      <a16:colId xmlns:a16="http://schemas.microsoft.com/office/drawing/2014/main" val="20000"/>
                    </a:ext>
                  </a:extLst>
                </a:gridCol>
                <a:gridCol w="1619239">
                  <a:extLst>
                    <a:ext uri="{9D8B030D-6E8A-4147-A177-3AD203B41FA5}">
                      <a16:colId xmlns:a16="http://schemas.microsoft.com/office/drawing/2014/main" val="20001"/>
                    </a:ext>
                  </a:extLst>
                </a:gridCol>
                <a:gridCol w="1619239">
                  <a:extLst>
                    <a:ext uri="{9D8B030D-6E8A-4147-A177-3AD203B41FA5}">
                      <a16:colId xmlns:a16="http://schemas.microsoft.com/office/drawing/2014/main" val="20002"/>
                    </a:ext>
                  </a:extLst>
                </a:gridCol>
                <a:gridCol w="1619239">
                  <a:extLst>
                    <a:ext uri="{9D8B030D-6E8A-4147-A177-3AD203B41FA5}">
                      <a16:colId xmlns:a16="http://schemas.microsoft.com/office/drawing/2014/main" val="20003"/>
                    </a:ext>
                  </a:extLst>
                </a:gridCol>
                <a:gridCol w="1619239">
                  <a:extLst>
                    <a:ext uri="{9D8B030D-6E8A-4147-A177-3AD203B41FA5}">
                      <a16:colId xmlns:a16="http://schemas.microsoft.com/office/drawing/2014/main" val="20004"/>
                    </a:ext>
                  </a:extLst>
                </a:gridCol>
                <a:gridCol w="1619239">
                  <a:extLst>
                    <a:ext uri="{9D8B030D-6E8A-4147-A177-3AD203B41FA5}">
                      <a16:colId xmlns:a16="http://schemas.microsoft.com/office/drawing/2014/main" val="20005"/>
                    </a:ext>
                  </a:extLst>
                </a:gridCol>
              </a:tblGrid>
              <a:tr h="623700">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PÅ SKOLEN</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MANDAG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TIRSDAG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ONSDAG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TORSDAG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FREDAG</a:t>
                      </a:r>
                      <a:endParaRPr sz="1500" dirty="0">
                        <a:latin typeface="Calibri"/>
                        <a:ea typeface="Calibri"/>
                        <a:cs typeface="Calibri"/>
                        <a:sym typeface="Calibri"/>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0DED0"/>
                    </a:solidFill>
                  </a:tcPr>
                </a:tc>
                <a:extLst>
                  <a:ext uri="{0D108BD9-81ED-4DB2-BD59-A6C34878D82A}">
                    <a16:rowId xmlns:a16="http://schemas.microsoft.com/office/drawing/2014/main" val="10000"/>
                  </a:ext>
                </a:extLst>
              </a:tr>
              <a:tr h="2079002">
                <a:tc>
                  <a:txBody>
                    <a:bodyPr/>
                    <a:lstStyle/>
                    <a:p>
                      <a:pPr marL="0" lvl="0" indent="0" algn="l" rtl="0">
                        <a:lnSpc>
                          <a:spcPct val="115000"/>
                        </a:lnSpc>
                        <a:spcBef>
                          <a:spcPts val="0"/>
                        </a:spcBef>
                        <a:spcAft>
                          <a:spcPts val="0"/>
                        </a:spcAft>
                        <a:buNone/>
                      </a:pPr>
                      <a:r>
                        <a:rPr lang="no-NO" dirty="0">
                          <a:latin typeface="Calibri"/>
                          <a:ea typeface="Calibri"/>
                          <a:cs typeface="Calibri"/>
                          <a:sym typeface="Calibri"/>
                        </a:rPr>
                        <a:t>Tema: </a:t>
                      </a:r>
                      <a:r>
                        <a:rPr lang="no-NO" dirty="0">
                          <a:latin typeface="Calibri"/>
                          <a:ea typeface="Calibri"/>
                          <a:cs typeface="Calibri"/>
                        </a:rPr>
                        <a:t>Lytte til hva andre har å si. </a:t>
                      </a:r>
                      <a:endParaRPr lang="no-NO" dirty="0" err="1">
                        <a:latin typeface="Calibri"/>
                        <a:ea typeface="Calibri"/>
                        <a:cs typeface="Calibri"/>
                        <a:sym typeface="Calibri"/>
                      </a:endParaRPr>
                    </a:p>
                    <a:p>
                      <a:pPr marL="0" lvl="0" indent="0" algn="l">
                        <a:lnSpc>
                          <a:spcPct val="114999"/>
                        </a:lnSpc>
                        <a:spcBef>
                          <a:spcPts val="0"/>
                        </a:spcBef>
                        <a:spcAft>
                          <a:spcPts val="0"/>
                        </a:spcAft>
                        <a:buNone/>
                      </a:pPr>
                      <a:r>
                        <a:rPr lang="en-US" dirty="0">
                          <a:latin typeface="Calibri"/>
                          <a:ea typeface="Calibri"/>
                          <a:cs typeface="Calibri"/>
                        </a:rPr>
                        <a:t> </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en-US" b="1" dirty="0">
                          <a:latin typeface="Calibri"/>
                          <a:ea typeface="Calibri"/>
                          <a:cs typeface="Calibri"/>
                        </a:rPr>
                        <a:t>Samling </a:t>
                      </a:r>
                    </a:p>
                    <a:p>
                      <a:pPr marL="0" lvl="0" indent="0" algn="l">
                        <a:lnSpc>
                          <a:spcPct val="114999"/>
                        </a:lnSpc>
                        <a:spcBef>
                          <a:spcPts val="0"/>
                        </a:spcBef>
                        <a:spcAft>
                          <a:spcPts val="0"/>
                        </a:spcAft>
                        <a:buNone/>
                      </a:pPr>
                      <a:endParaRPr lang="en-US" b="1">
                        <a:latin typeface="Calibri"/>
                        <a:ea typeface="Calibri"/>
                        <a:cs typeface="Calibri"/>
                      </a:endParaRPr>
                    </a:p>
                    <a:p>
                      <a:pPr marL="0" lvl="0" indent="0" algn="l">
                        <a:lnSpc>
                          <a:spcPct val="114999"/>
                        </a:lnSpc>
                        <a:spcBef>
                          <a:spcPts val="0"/>
                        </a:spcBef>
                        <a:spcAft>
                          <a:spcPts val="0"/>
                        </a:spcAft>
                        <a:buNone/>
                      </a:pPr>
                      <a:r>
                        <a:rPr lang="en-US" b="1" dirty="0">
                          <a:latin typeface="Calibri"/>
                          <a:ea typeface="Calibri"/>
                          <a:cs typeface="Calibri"/>
                        </a:rPr>
                        <a:t>Todelig norsk og matematikk</a:t>
                      </a:r>
                    </a:p>
                    <a:p>
                      <a:pPr marL="0" lvl="0" indent="0" algn="l">
                        <a:lnSpc>
                          <a:spcPct val="114999"/>
                        </a:lnSpc>
                        <a:spcBef>
                          <a:spcPts val="0"/>
                        </a:spcBef>
                        <a:spcAft>
                          <a:spcPts val="0"/>
                        </a:spcAft>
                        <a:buNone/>
                      </a:pPr>
                      <a:endParaRPr lang="en-US" b="1">
                        <a:latin typeface="Calibri"/>
                        <a:ea typeface="Calibri"/>
                        <a:cs typeface="Calibri"/>
                      </a:endParaRPr>
                    </a:p>
                    <a:p>
                      <a:pPr marL="0" lvl="0" indent="0" algn="l">
                        <a:lnSpc>
                          <a:spcPct val="114999"/>
                        </a:lnSpc>
                        <a:spcBef>
                          <a:spcPts val="0"/>
                        </a:spcBef>
                        <a:spcAft>
                          <a:spcPts val="0"/>
                        </a:spcAft>
                        <a:buNone/>
                      </a:pPr>
                      <a:r>
                        <a:rPr lang="en-US" b="1" dirty="0">
                          <a:latin typeface="Calibri"/>
                          <a:ea typeface="Calibri"/>
                          <a:cs typeface="Calibri"/>
                        </a:rPr>
                        <a:t>Lek</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dirty="0">
                          <a:latin typeface="Calibri"/>
                          <a:ea typeface="Calibri"/>
                          <a:cs typeface="Calibri"/>
                        </a:rPr>
                        <a:t>Samling</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Tredeling gym, norsk og matematikk</a:t>
                      </a:r>
                      <a:endParaRPr lang="nb-NO" dirty="0"/>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Lek</a:t>
                      </a:r>
                    </a:p>
                    <a:p>
                      <a:pPr marL="0" lvl="0" indent="0" algn="l">
                        <a:lnSpc>
                          <a:spcPct val="114999"/>
                        </a:lnSpc>
                        <a:spcBef>
                          <a:spcPts val="0"/>
                        </a:spcBef>
                        <a:spcAft>
                          <a:spcPts val="0"/>
                        </a:spcAft>
                        <a:buNone/>
                      </a:pPr>
                      <a:endParaRPr lang="nb-NO" b="1">
                        <a:latin typeface="Calibri"/>
                        <a:ea typeface="Calibri"/>
                        <a:cs typeface="Calibri"/>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a:lnSpc>
                          <a:spcPct val="114999"/>
                        </a:lnSpc>
                        <a:spcBef>
                          <a:spcPts val="0"/>
                        </a:spcBef>
                        <a:spcAft>
                          <a:spcPts val="0"/>
                        </a:spcAft>
                        <a:buNone/>
                      </a:pPr>
                      <a:r>
                        <a:rPr lang="en-US" b="1" dirty="0">
                          <a:latin typeface="Calibri"/>
                          <a:ea typeface="Calibri"/>
                          <a:cs typeface="Calibri"/>
                        </a:rPr>
                        <a:t>Samling</a:t>
                      </a:r>
                    </a:p>
                    <a:p>
                      <a:pPr marL="0" lvl="0" indent="0" algn="l">
                        <a:lnSpc>
                          <a:spcPct val="114999"/>
                        </a:lnSpc>
                        <a:spcBef>
                          <a:spcPts val="0"/>
                        </a:spcBef>
                        <a:spcAft>
                          <a:spcPts val="0"/>
                        </a:spcAft>
                        <a:buNone/>
                      </a:pPr>
                      <a:endParaRPr lang="en-US" b="1">
                        <a:latin typeface="Calibri"/>
                        <a:ea typeface="Calibri"/>
                        <a:cs typeface="Calibri"/>
                      </a:endParaRPr>
                    </a:p>
                    <a:p>
                      <a:pPr marL="0" lvl="0" indent="0" algn="l">
                        <a:lnSpc>
                          <a:spcPct val="114999"/>
                        </a:lnSpc>
                        <a:spcBef>
                          <a:spcPts val="0"/>
                        </a:spcBef>
                        <a:spcAft>
                          <a:spcPts val="0"/>
                        </a:spcAft>
                        <a:buNone/>
                      </a:pPr>
                      <a:r>
                        <a:rPr lang="en-US" sz="1400" b="1" dirty="0">
                          <a:latin typeface="Calibri"/>
                          <a:ea typeface="Calibri"/>
                          <a:cs typeface="Calibri"/>
                        </a:rPr>
                        <a:t>Stasjoner med lek og læring. </a:t>
                      </a:r>
                    </a:p>
                    <a:p>
                      <a:pPr marL="0" lvl="0" indent="0" algn="l">
                        <a:lnSpc>
                          <a:spcPct val="114999"/>
                        </a:lnSpc>
                        <a:spcBef>
                          <a:spcPts val="0"/>
                        </a:spcBef>
                        <a:spcAft>
                          <a:spcPts val="0"/>
                        </a:spcAft>
                        <a:buNone/>
                      </a:pPr>
                      <a:endParaRPr lang="en-US" sz="1400" b="1">
                        <a:latin typeface="Calibri"/>
                        <a:ea typeface="Calibri"/>
                        <a:cs typeface="Calibri"/>
                      </a:endParaRPr>
                    </a:p>
                    <a:p>
                      <a:pPr marL="0" lvl="0" indent="0" algn="l">
                        <a:lnSpc>
                          <a:spcPct val="114999"/>
                        </a:lnSpc>
                        <a:spcBef>
                          <a:spcPts val="0"/>
                        </a:spcBef>
                        <a:spcAft>
                          <a:spcPts val="0"/>
                        </a:spcAft>
                        <a:buNone/>
                      </a:pPr>
                      <a:r>
                        <a:rPr lang="en-US" sz="1400" b="1" dirty="0">
                          <a:solidFill>
                            <a:schemeClr val="tx1"/>
                          </a:solidFill>
                          <a:latin typeface="Calibri"/>
                          <a:ea typeface="Calibri"/>
                          <a:cs typeface="Calibri"/>
                        </a:rPr>
                        <a:t>Lek</a:t>
                      </a:r>
                      <a:endParaRPr lang="en-US" dirty="0"/>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dirty="0">
                          <a:latin typeface="Calibri"/>
                          <a:ea typeface="Calibri"/>
                          <a:cs typeface="Calibri"/>
                        </a:rPr>
                        <a:t>Oppstilling ute</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Vi går tur til Marken. </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Husk klær etter vær! </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nb-NO" b="1" dirty="0">
                          <a:latin typeface="Calibri"/>
                          <a:ea typeface="Calibri"/>
                          <a:cs typeface="Calibri"/>
                        </a:rPr>
                        <a:t>Samling</a:t>
                      </a:r>
                    </a:p>
                    <a:p>
                      <a:pPr marL="0" lvl="0" indent="0" algn="l">
                        <a:lnSpc>
                          <a:spcPct val="114999"/>
                        </a:lnSpc>
                        <a:spcBef>
                          <a:spcPts val="0"/>
                        </a:spcBef>
                        <a:spcAft>
                          <a:spcPts val="0"/>
                        </a:spcAft>
                        <a:buNone/>
                      </a:pPr>
                      <a:endParaRPr lang="nb-NO" b="1">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Stasjoner med lek og læring. </a:t>
                      </a:r>
                    </a:p>
                    <a:p>
                      <a:pPr marL="0" lvl="0" indent="0" algn="l">
                        <a:lnSpc>
                          <a:spcPct val="114999"/>
                        </a:lnSpc>
                        <a:spcBef>
                          <a:spcPts val="0"/>
                        </a:spcBef>
                        <a:spcAft>
                          <a:spcPts val="0"/>
                        </a:spcAft>
                        <a:buNone/>
                      </a:pPr>
                      <a:endParaRPr lang="nb-NO" b="1" dirty="0">
                        <a:latin typeface="Calibri"/>
                        <a:ea typeface="Calibri"/>
                        <a:cs typeface="Calibri"/>
                      </a:endParaRPr>
                    </a:p>
                    <a:p>
                      <a:pPr marL="0" lvl="0" indent="0" algn="l">
                        <a:lnSpc>
                          <a:spcPct val="114999"/>
                        </a:lnSpc>
                        <a:spcBef>
                          <a:spcPts val="0"/>
                        </a:spcBef>
                        <a:spcAft>
                          <a:spcPts val="0"/>
                        </a:spcAft>
                        <a:buNone/>
                      </a:pPr>
                      <a:r>
                        <a:rPr lang="nb-NO" b="1" dirty="0">
                          <a:latin typeface="Calibri"/>
                          <a:ea typeface="Calibri"/>
                          <a:cs typeface="Calibri"/>
                        </a:rPr>
                        <a:t>Avslutning med studentene. </a:t>
                      </a:r>
                    </a:p>
                    <a:p>
                      <a:pPr marL="0" lvl="0" indent="0" algn="l">
                        <a:lnSpc>
                          <a:spcPct val="114999"/>
                        </a:lnSpc>
                        <a:spcBef>
                          <a:spcPts val="0"/>
                        </a:spcBef>
                        <a:spcAft>
                          <a:spcPts val="0"/>
                        </a:spcAft>
                        <a:buNone/>
                      </a:pPr>
                      <a:r>
                        <a:rPr lang="nb-NO" b="1" dirty="0">
                          <a:latin typeface="Calibri"/>
                          <a:ea typeface="Calibri"/>
                          <a:cs typeface="Calibri"/>
                        </a:rPr>
                        <a:t>Lek</a:t>
                      </a: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460350">
                <a:tc>
                  <a:txBody>
                    <a:bodyPr/>
                    <a:lstStyle/>
                    <a:p>
                      <a:pPr marL="0" lvl="0" indent="0" algn="ctr" rtl="0">
                        <a:lnSpc>
                          <a:spcPct val="115000"/>
                        </a:lnSpc>
                        <a:spcBef>
                          <a:spcPts val="0"/>
                        </a:spcBef>
                        <a:spcAft>
                          <a:spcPts val="0"/>
                        </a:spcAft>
                        <a:buNone/>
                      </a:pPr>
                      <a:r>
                        <a:rPr lang="no-NO" dirty="0">
                          <a:latin typeface="Calibri"/>
                          <a:ea typeface="Calibri"/>
                          <a:cs typeface="Calibri"/>
                          <a:sym typeface="Calibri"/>
                        </a:rPr>
                        <a:t>DAGEN SLUTTER:</a:t>
                      </a:r>
                      <a:endParaRPr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12.45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12.45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13.45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12.45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0"/>
                        </a:spcAft>
                        <a:buNone/>
                      </a:pPr>
                      <a:r>
                        <a:rPr lang="no-NO" sz="1500" dirty="0">
                          <a:latin typeface="Calibri"/>
                          <a:ea typeface="Calibri"/>
                          <a:cs typeface="Calibri"/>
                          <a:sym typeface="Calibri"/>
                        </a:rPr>
                        <a:t>12.45</a:t>
                      </a:r>
                      <a:endParaRPr sz="1500" dirty="0">
                        <a:latin typeface="Calibri"/>
                        <a:ea typeface="Calibri"/>
                        <a:cs typeface="Calibri"/>
                        <a:sym typeface="Calibri"/>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96" name="Google Shape;96;p1"/>
          <p:cNvPicPr preferRelativeResize="0"/>
          <p:nvPr/>
        </p:nvPicPr>
        <p:blipFill rotWithShape="1">
          <a:blip r:embed="rId5">
            <a:alphaModFix/>
          </a:blip>
          <a:srcRect l="32741" t="62223" r="53992" b="21708"/>
          <a:stretch/>
        </p:blipFill>
        <p:spPr>
          <a:xfrm>
            <a:off x="271425" y="5667250"/>
            <a:ext cx="1213051" cy="826451"/>
          </a:xfrm>
          <a:prstGeom prst="rect">
            <a:avLst/>
          </a:prstGeom>
          <a:noFill/>
          <a:ln>
            <a:noFill/>
          </a:ln>
          <a:effectLst>
            <a:outerShdw blurRad="57150" dist="19050" dir="5400000" algn="bl" rotWithShape="0">
              <a:srgbClr val="FFFFFF">
                <a:alpha val="50000"/>
              </a:srgbClr>
            </a:outerShdw>
          </a:effectLst>
        </p:spPr>
      </p:pic>
      <p:pic>
        <p:nvPicPr>
          <p:cNvPr id="97" name="Google Shape;97;p1"/>
          <p:cNvPicPr preferRelativeResize="0"/>
          <p:nvPr/>
        </p:nvPicPr>
        <p:blipFill>
          <a:blip r:embed="rId6">
            <a:alphaModFix/>
          </a:blip>
          <a:stretch>
            <a:fillRect/>
          </a:stretch>
        </p:blipFill>
        <p:spPr>
          <a:xfrm>
            <a:off x="372225" y="519825"/>
            <a:ext cx="1342274" cy="1342274"/>
          </a:xfrm>
          <a:prstGeom prst="rect">
            <a:avLst/>
          </a:prstGeom>
          <a:noFill/>
          <a:ln>
            <a:noFill/>
          </a:ln>
        </p:spPr>
      </p:pic>
      <p:pic>
        <p:nvPicPr>
          <p:cNvPr id="2" name="Picture 1" descr="Vinilo infantil pareja colegio">
            <a:extLst>
              <a:ext uri="{FF2B5EF4-FFF2-40B4-BE49-F238E27FC236}">
                <a16:creationId xmlns:a16="http://schemas.microsoft.com/office/drawing/2014/main" id="{7E9A0936-3609-E00C-CF9E-CAF89DC85456}"/>
              </a:ext>
            </a:extLst>
          </p:cNvPr>
          <p:cNvPicPr>
            <a:picLocks noChangeAspect="1"/>
          </p:cNvPicPr>
          <p:nvPr/>
        </p:nvPicPr>
        <p:blipFill>
          <a:blip r:embed="rId7"/>
          <a:stretch>
            <a:fillRect/>
          </a:stretch>
        </p:blipFill>
        <p:spPr>
          <a:xfrm>
            <a:off x="180197" y="3067492"/>
            <a:ext cx="1393349" cy="13928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aphicFrame>
        <p:nvGraphicFramePr>
          <p:cNvPr id="104" name="Google Shape;104;p2"/>
          <p:cNvGraphicFramePr/>
          <p:nvPr>
            <p:extLst>
              <p:ext uri="{D42A27DB-BD31-4B8C-83A1-F6EECF244321}">
                <p14:modId xmlns:p14="http://schemas.microsoft.com/office/powerpoint/2010/main" val="4165929956"/>
              </p:ext>
            </p:extLst>
          </p:nvPr>
        </p:nvGraphicFramePr>
        <p:xfrm>
          <a:off x="95658" y="202018"/>
          <a:ext cx="9537000" cy="6557139"/>
        </p:xfrm>
        <a:graphic>
          <a:graphicData uri="http://schemas.openxmlformats.org/drawingml/2006/table">
            <a:tbl>
              <a:tblPr>
                <a:noFill/>
                <a:tableStyleId>{CA444385-0DCD-4A8F-BB13-186B9835C060}</a:tableStyleId>
              </a:tblPr>
              <a:tblGrid>
                <a:gridCol w="978950">
                  <a:extLst>
                    <a:ext uri="{9D8B030D-6E8A-4147-A177-3AD203B41FA5}">
                      <a16:colId xmlns:a16="http://schemas.microsoft.com/office/drawing/2014/main" val="20000"/>
                    </a:ext>
                  </a:extLst>
                </a:gridCol>
                <a:gridCol w="2619150">
                  <a:extLst>
                    <a:ext uri="{9D8B030D-6E8A-4147-A177-3AD203B41FA5}">
                      <a16:colId xmlns:a16="http://schemas.microsoft.com/office/drawing/2014/main" val="20001"/>
                    </a:ext>
                  </a:extLst>
                </a:gridCol>
                <a:gridCol w="5938900">
                  <a:extLst>
                    <a:ext uri="{9D8B030D-6E8A-4147-A177-3AD203B41FA5}">
                      <a16:colId xmlns:a16="http://schemas.microsoft.com/office/drawing/2014/main" val="20002"/>
                    </a:ext>
                  </a:extLst>
                </a:gridCol>
              </a:tblGrid>
              <a:tr h="313879">
                <a:tc gridSpan="2">
                  <a:txBody>
                    <a:bodyPr/>
                    <a:lstStyle/>
                    <a:p>
                      <a:pPr marL="0" marR="0" lvl="0" indent="0" algn="ctr" rtl="0">
                        <a:lnSpc>
                          <a:spcPct val="100000"/>
                        </a:lnSpc>
                        <a:spcBef>
                          <a:spcPts val="0"/>
                        </a:spcBef>
                        <a:spcAft>
                          <a:spcPts val="0"/>
                        </a:spcAft>
                        <a:buClr>
                          <a:srgbClr val="000000"/>
                        </a:buClr>
                        <a:buSzPts val="1600"/>
                        <a:buFont typeface="Arial"/>
                        <a:buNone/>
                      </a:pPr>
                      <a:r>
                        <a:rPr lang="no-NO" sz="1600" u="none" strike="noStrike" cap="none" dirty="0">
                          <a:latin typeface="Calibri"/>
                          <a:ea typeface="Calibri"/>
                          <a:cs typeface="Calibri"/>
                          <a:sym typeface="Calibri"/>
                        </a:rPr>
                        <a:t>LÆRINGSMÅL</a:t>
                      </a:r>
                      <a:endParaRPr sz="1400" u="none" strike="noStrike" cap="none"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E8389"/>
                    </a:solidFill>
                  </a:tcPr>
                </a:tc>
                <a:tc hMerge="1">
                  <a:txBody>
                    <a:bodyPr/>
                    <a:lstStyle/>
                    <a:p>
                      <a:endParaRPr lang="nb-NO"/>
                    </a:p>
                  </a:txBody>
                  <a:tcPr/>
                </a:tc>
                <a:tc>
                  <a:txBody>
                    <a:bodyPr/>
                    <a:lstStyle/>
                    <a:p>
                      <a:pPr marL="0" marR="0" lvl="0" indent="0" algn="ctr" rtl="0">
                        <a:lnSpc>
                          <a:spcPct val="100000"/>
                        </a:lnSpc>
                        <a:spcBef>
                          <a:spcPts val="0"/>
                        </a:spcBef>
                        <a:spcAft>
                          <a:spcPts val="0"/>
                        </a:spcAft>
                        <a:buClr>
                          <a:srgbClr val="000000"/>
                        </a:buClr>
                        <a:buSzPts val="1600"/>
                        <a:buFont typeface="Arial"/>
                        <a:buNone/>
                      </a:pPr>
                      <a:r>
                        <a:rPr lang="no-NO" sz="1600" u="none" strike="noStrike" cap="none" dirty="0">
                          <a:latin typeface="Calibri"/>
                          <a:ea typeface="Calibri"/>
                          <a:cs typeface="Calibri"/>
                          <a:sym typeface="Calibri"/>
                        </a:rPr>
                        <a:t>UKENS INFO</a:t>
                      </a:r>
                      <a:endParaRPr sz="1400" u="none" strike="noStrike" cap="none"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E8389"/>
                    </a:solidFill>
                  </a:tcPr>
                </a:tc>
                <a:extLst>
                  <a:ext uri="{0D108BD9-81ED-4DB2-BD59-A6C34878D82A}">
                    <a16:rowId xmlns:a16="http://schemas.microsoft.com/office/drawing/2014/main" val="10000"/>
                  </a:ext>
                </a:extLst>
              </a:tr>
              <a:tr h="68482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dirty="0">
                          <a:latin typeface="Calibri"/>
                          <a:ea typeface="Calibri"/>
                          <a:cs typeface="Calibri"/>
                          <a:sym typeface="Calibri"/>
                        </a:rPr>
                        <a:t>Lese</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dirty="0">
                          <a:latin typeface="Calibri"/>
                          <a:ea typeface="Calibri"/>
                          <a:cs typeface="Calibri"/>
                          <a:sym typeface="Calibri"/>
                        </a:rPr>
                        <a:t>Vi lytter til høytlesing </a:t>
                      </a:r>
                      <a:r>
                        <a:rPr lang="nb-NO" sz="1400" u="none" strike="noStrike" cap="none" dirty="0">
                          <a:latin typeface="Calibri"/>
                          <a:ea typeface="Calibri"/>
                          <a:cs typeface="Calibri"/>
                        </a:rPr>
                        <a:t>og snakker om hva boken handler om.  Hva kan vi lære av boken?  </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rowSpan="6">
                  <a:txBody>
                    <a:bodyPr/>
                    <a:lstStyle/>
                    <a:p>
                      <a:pPr lvl="0" algn="l">
                        <a:lnSpc>
                          <a:spcPct val="100000"/>
                        </a:lnSpc>
                        <a:spcBef>
                          <a:spcPts val="0"/>
                        </a:spcBef>
                        <a:spcAft>
                          <a:spcPts val="0"/>
                        </a:spcAft>
                        <a:buNone/>
                      </a:pPr>
                      <a:r>
                        <a:rPr lang="nb-NO" sz="1100" b="0" i="0" u="none" strike="noStrike" noProof="0" dirty="0">
                          <a:latin typeface="Arial"/>
                          <a:cs typeface="Arial"/>
                        </a:rPr>
                        <a:t>Vi hadde en fin tur til Asbjørnskogen</a:t>
                      </a:r>
                      <a:r>
                        <a:rPr lang="nb-NO" sz="1100" b="0" i="0" u="none" strike="noStrike" noProof="0">
                          <a:latin typeface="Arial"/>
                          <a:cs typeface="Arial"/>
                        </a:rPr>
                        <a:t>, der vi samlet inn høstblad. Vi fikk snakket mye om hva </a:t>
                      </a:r>
                      <a:br>
                        <a:rPr lang="nb-NO" sz="1100" b="0" i="0" u="none" strike="noStrike" noProof="0" dirty="0">
                          <a:latin typeface="Arial"/>
                          <a:cs typeface="Arial"/>
                        </a:rPr>
                      </a:br>
                      <a:r>
                        <a:rPr lang="nb-NO" sz="1100" b="0" i="0" u="none" strike="noStrike" noProof="0" dirty="0">
                          <a:latin typeface="Arial"/>
                          <a:cs typeface="Arial"/>
                        </a:rPr>
                        <a:t>Vi ser at det har blitt bedre med uro i klassen, og det er vi veldig glade for! Samtidig har vi fortsatt litt å jobbe med, spesielt i samlingene etter mat og mot slutten av skoledagen. Vi setter stor pris på om dere også kan snakke litt om dette hjemme. Det hjelper elevene når vi voksne sammen minner dem på hvor viktig det er å lytte, vente på tur og bidra til ro i fellesskapet.</a:t>
                      </a:r>
                      <a:br>
                        <a:rPr lang="nb-NO" sz="1100" b="0" i="0" u="none" strike="noStrike" noProof="0" dirty="0">
                          <a:latin typeface="Arial"/>
                          <a:cs typeface="Arial"/>
                        </a:rPr>
                      </a:br>
                      <a:r>
                        <a:rPr lang="nb-NO" sz="1100" b="0" i="0" u="none" strike="noStrike" noProof="0" dirty="0">
                          <a:latin typeface="Arial"/>
                          <a:cs typeface="Arial"/>
                        </a:rPr>
                        <a:t>Vi har mange små vann - entusiaster på 1. trinn! Det hoppes i vann, lekes i vann og utforskes i all slags vær. Barn er barn og heldigvis for det! Vi synes det er flott å se den gode leken, men det betyr også at det blir en del våte klær. Derfor er det veldig viktig at elevene alltid har godt med skiftetøy på skolen. Vi trenger spesielt mange sokker, men også ekstra bukser, T-skjorter og undertøy.</a:t>
                      </a:r>
                      <a:br>
                        <a:rPr lang="nb-NO" sz="1100" b="0" i="0" u="none" strike="noStrike" noProof="0" dirty="0">
                          <a:latin typeface="Arial"/>
                          <a:cs typeface="Arial"/>
                        </a:rPr>
                      </a:br>
                      <a:r>
                        <a:rPr lang="nb-NO" sz="1100" b="0" i="0" u="none" strike="noStrike" noProof="0" dirty="0">
                          <a:latin typeface="Arial"/>
                          <a:cs typeface="Arial"/>
                        </a:rPr>
                        <a:t>Etter første time har vi alltid en liten fruktpause på omtrent 10 minutter. Tanken er at elevene skal få en liten matbit og litt påfyll av energi før de fortsetter skoledagen.</a:t>
                      </a:r>
                      <a:endParaRPr lang="nb-NO" sz="1100" b="0"/>
                    </a:p>
                    <a:p>
                      <a:pPr lvl="0" algn="l">
                        <a:lnSpc>
                          <a:spcPct val="100000"/>
                        </a:lnSpc>
                        <a:spcBef>
                          <a:spcPts val="0"/>
                        </a:spcBef>
                        <a:spcAft>
                          <a:spcPts val="0"/>
                        </a:spcAft>
                        <a:buNone/>
                      </a:pPr>
                      <a:r>
                        <a:rPr lang="nb-NO" sz="1100" b="0" i="0" u="none" strike="noStrike" noProof="0" dirty="0">
                          <a:latin typeface="Arial"/>
                          <a:cs typeface="Arial"/>
                        </a:rPr>
                        <a:t>Vi opplever imidlertid at noen spiser veldig mye i denne pausen og dermed ikke har så mye igjen til den vanlige matpausen senere. Vi vil derfor minne om at frokosten hjemme er viktig, og at fruktpausen er ment som et lite påfyll ikke som et helt måltid. Når noen blir veldig sultne utover dagen, kan det også påvirke både konsentrasjon og ro i klassen.</a:t>
                      </a:r>
                      <a:br>
                        <a:rPr lang="nb-NO" sz="1100" b="0" i="0" u="none" strike="noStrike" noProof="0" dirty="0">
                          <a:latin typeface="Arial"/>
                          <a:cs typeface="Arial"/>
                        </a:rPr>
                      </a:br>
                      <a:r>
                        <a:rPr lang="nb-NO" sz="1100" b="0" i="0" u="none" strike="noStrike" noProof="0" dirty="0">
                          <a:latin typeface="Arial"/>
                          <a:cs typeface="Arial"/>
                        </a:rPr>
                        <a:t>Tusen takk for all hjelpen og positiviteten dere viser gjennom skolepostboken! Vi opplever at elevene blir både motiverte og engasjerte når vi leser svarene dere skriver. De gleder seg til å få skrive noe nytt! Denne motivasjonen er gull verdt, og det er veldig kjekt å se hvor stolte de er når dere følger opp hjemme.️</a:t>
                      </a:r>
                      <a:br>
                        <a:rPr lang="nb-NO" sz="1100" b="0" i="0" u="none" strike="noStrike" noProof="0" dirty="0">
                          <a:latin typeface="Arial"/>
                          <a:cs typeface="Arial"/>
                        </a:rPr>
                      </a:br>
                      <a:r>
                        <a:rPr lang="nb-NO" sz="1100" b="0" i="0" u="none" strike="noStrike" noProof="0" dirty="0">
                          <a:latin typeface="Arial"/>
                          <a:cs typeface="Arial"/>
                        </a:rPr>
                        <a:t>Vi minner også om at elevene må komme ferdig påkledd til uteskole. Når 30–35 elever må vente ute i 10–15 minutter på at noen skal få på seg klærne, blir det fort vanskelig å få en god start på dagen, og følelsen av at de voksne bare kjefter og er sure blir fort veldig virkelig. Vi har dessverre ikke kapasitet til at en voksen kan bli igjen inne med elever som ikke har fått på seg klærne. Derfor er det viktig at barna kommer godt forberedt og ferdig kledd når vi skal ut.</a:t>
                      </a:r>
                      <a:endParaRPr lang="nb-NO" sz="1100" b="0"/>
                    </a:p>
                    <a:p>
                      <a:pPr lvl="0" algn="l">
                        <a:lnSpc>
                          <a:spcPct val="100000"/>
                        </a:lnSpc>
                        <a:spcBef>
                          <a:spcPts val="0"/>
                        </a:spcBef>
                        <a:spcAft>
                          <a:spcPts val="0"/>
                        </a:spcAft>
                        <a:buNone/>
                      </a:pPr>
                      <a:r>
                        <a:rPr lang="nb-NO" sz="1100" b="0" i="0" u="none" strike="noStrike" noProof="0" dirty="0">
                          <a:latin typeface="Arial"/>
                          <a:cs typeface="Arial"/>
                        </a:rPr>
                        <a:t>Tusen takk for at dere hjelper oss med dette! 💛</a:t>
                      </a:r>
                      <a:endParaRPr lang="nb-NO" sz="1100" b="0" dirty="0"/>
                    </a:p>
                    <a:p>
                      <a:pPr lvl="0" algn="l">
                        <a:lnSpc>
                          <a:spcPct val="100000"/>
                        </a:lnSpc>
                        <a:spcBef>
                          <a:spcPts val="0"/>
                        </a:spcBef>
                        <a:spcAft>
                          <a:spcPts val="0"/>
                        </a:spcAft>
                        <a:buNone/>
                      </a:pPr>
                      <a:r>
                        <a:rPr lang="nb-NO" sz="1100" b="0" i="0" u="none" strike="noStrike" noProof="0" dirty="0">
                          <a:latin typeface="Arial"/>
                          <a:cs typeface="Arial"/>
                        </a:rPr>
                        <a:t>Sammen skaper vi gode og trygge dager for alle på 1. trinn.</a:t>
                      </a:r>
                      <a:endParaRPr lang="nb-NO" sz="1100" b="0" dirty="0"/>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68482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dirty="0">
                          <a:latin typeface="Calibri"/>
                          <a:ea typeface="Calibri"/>
                          <a:cs typeface="Calibri"/>
                          <a:sym typeface="Calibri"/>
                        </a:rPr>
                        <a:t>Skrive</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dirty="0">
                          <a:latin typeface="Calibri"/>
                          <a:ea typeface="Calibri"/>
                          <a:cs typeface="Calibri"/>
                          <a:sym typeface="Calibri"/>
                        </a:rPr>
                        <a:t>Jeg kan skrive navnet mitt og øver på å holde blyanten på en god måte når jeg skriver. </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2"/>
                  </a:ext>
                </a:extLst>
              </a:tr>
              <a:tr h="370947">
                <a:tc>
                  <a:txBody>
                    <a:bodyPr/>
                    <a:lstStyle/>
                    <a:p>
                      <a:pPr marL="0" marR="0" lvl="0" indent="0" algn="l" rtl="0">
                        <a:lnSpc>
                          <a:spcPct val="100000"/>
                        </a:lnSpc>
                        <a:spcBef>
                          <a:spcPts val="0"/>
                        </a:spcBef>
                        <a:spcAft>
                          <a:spcPts val="0"/>
                        </a:spcAft>
                        <a:buClr>
                          <a:srgbClr val="000000"/>
                        </a:buClr>
                        <a:buSzPts val="1600"/>
                        <a:buFont typeface="Arial"/>
                        <a:buNone/>
                      </a:pPr>
                      <a:r>
                        <a:rPr lang="no-NO" sz="1400" u="none" strike="noStrike" cap="none" dirty="0">
                          <a:latin typeface="Calibri"/>
                          <a:ea typeface="Calibri"/>
                          <a:cs typeface="Calibri"/>
                          <a:sym typeface="Calibri"/>
                        </a:rPr>
                        <a:t>Regne</a:t>
                      </a:r>
                      <a:endParaRPr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nb-NO" sz="1400" u="none" strike="noStrike" cap="none" dirty="0">
                          <a:latin typeface="Calibri"/>
                          <a:ea typeface="Calibri"/>
                          <a:cs typeface="Calibri"/>
                          <a:sym typeface="Calibri"/>
                        </a:rPr>
                        <a:t>Vi </a:t>
                      </a:r>
                      <a:r>
                        <a:rPr lang="nb-NO" sz="1400" u="none" strike="noStrike" cap="none" dirty="0">
                          <a:latin typeface="Calibri"/>
                          <a:ea typeface="Calibri"/>
                          <a:cs typeface="Calibri"/>
                        </a:rPr>
                        <a:t>forstår hvorfor vi trenger tall. </a:t>
                      </a:r>
                      <a:endParaRPr lang="nb-NO"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3"/>
                  </a:ext>
                </a:extLst>
              </a:tr>
              <a:tr h="684827">
                <a:tc>
                  <a:txBody>
                    <a:bodyPr/>
                    <a:lstStyle/>
                    <a:p>
                      <a:pPr marL="0" marR="0" lvl="0" indent="0" algn="l" rtl="0">
                        <a:lnSpc>
                          <a:spcPct val="100000"/>
                        </a:lnSpc>
                        <a:spcBef>
                          <a:spcPts val="0"/>
                        </a:spcBef>
                        <a:spcAft>
                          <a:spcPts val="0"/>
                        </a:spcAft>
                        <a:buClr>
                          <a:srgbClr val="000000"/>
                        </a:buClr>
                        <a:buSzPts val="1800"/>
                        <a:buFont typeface="Arial"/>
                        <a:buNone/>
                      </a:pPr>
                      <a:r>
                        <a:rPr lang="no-NO" u="none" strike="noStrike" cap="none" dirty="0">
                          <a:latin typeface="Calibri"/>
                          <a:ea typeface="Calibri"/>
                          <a:cs typeface="Calibri"/>
                          <a:sym typeface="Calibri"/>
                        </a:rPr>
                        <a:t>Engelsk</a:t>
                      </a:r>
                      <a:endParaRPr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b-NO" sz="1400" u="none" strike="noStrike" cap="none" dirty="0">
                          <a:latin typeface="Calibri"/>
                          <a:ea typeface="Calibri"/>
                          <a:cs typeface="Calibri"/>
                        </a:rPr>
                        <a:t>Vi kan bruke enkle engelske ord for å si god morgen og takk for i dag. </a:t>
                      </a:r>
                      <a:endParaRPr lang="nb-NO" sz="1400" u="none" strike="noStrike" cap="none" dirty="0">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4"/>
                  </a:ext>
                </a:extLst>
              </a:tr>
              <a:tr h="684827">
                <a:tc>
                  <a:txBody>
                    <a:bodyPr/>
                    <a:lstStyle/>
                    <a:p>
                      <a:pPr marL="0" marR="0" lvl="0" indent="0" algn="l" rtl="0">
                        <a:lnSpc>
                          <a:spcPct val="100000"/>
                        </a:lnSpc>
                        <a:spcBef>
                          <a:spcPts val="0"/>
                        </a:spcBef>
                        <a:spcAft>
                          <a:spcPts val="0"/>
                        </a:spcAft>
                        <a:buClr>
                          <a:srgbClr val="000000"/>
                        </a:buClr>
                        <a:buSzPts val="1800"/>
                        <a:buFont typeface="Arial"/>
                        <a:buNone/>
                      </a:pPr>
                      <a:endParaRPr sz="1400" u="none" strike="noStrike" cap="none">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b-NO" sz="1400" u="none" strike="noStrike" cap="none" dirty="0">
                          <a:latin typeface="Calibri"/>
                          <a:ea typeface="Calibri"/>
                          <a:cs typeface="Calibri"/>
                          <a:sym typeface="Calibri"/>
                        </a:rPr>
                        <a:t>Vi </a:t>
                      </a:r>
                      <a:r>
                        <a:rPr lang="nb-NO" sz="1400" u="none" strike="noStrike" cap="none" dirty="0">
                          <a:latin typeface="Calibri"/>
                          <a:ea typeface="Calibri"/>
                          <a:cs typeface="Calibri"/>
                        </a:rPr>
                        <a:t>øver på</a:t>
                      </a:r>
                      <a:r>
                        <a:rPr lang="nb-NO" sz="1400" u="none" strike="noStrike" cap="none" dirty="0">
                          <a:latin typeface="Calibri"/>
                          <a:ea typeface="Calibri"/>
                          <a:cs typeface="Calibri"/>
                          <a:sym typeface="Calibri"/>
                        </a:rPr>
                        <a:t> å </a:t>
                      </a:r>
                      <a:r>
                        <a:rPr lang="nb-NO" sz="1400" u="none" strike="noStrike" cap="none" dirty="0">
                          <a:latin typeface="Calibri"/>
                          <a:ea typeface="Calibri"/>
                          <a:cs typeface="Calibri"/>
                        </a:rPr>
                        <a:t>lytte til hva andre har å si. Vi respekterer når noen sier stopp. </a:t>
                      </a:r>
                      <a:endParaRPr lang="nb-NO" sz="1400" u="none" strike="noStrike" cap="none" dirty="0">
                        <a:latin typeface="Calibri"/>
                        <a:ea typeface="Calibri"/>
                        <a:cs typeface="Calibri"/>
                        <a:sym typeface="Calibri"/>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5"/>
                  </a:ext>
                </a:extLst>
              </a:tr>
              <a:tr h="1854739">
                <a:tc>
                  <a:txBody>
                    <a:bodyPr/>
                    <a:lstStyle/>
                    <a:p>
                      <a:pPr marL="0" marR="0" lvl="0" indent="0" algn="l" rtl="0">
                        <a:lnSpc>
                          <a:spcPct val="100000"/>
                        </a:lnSpc>
                        <a:spcBef>
                          <a:spcPts val="0"/>
                        </a:spcBef>
                        <a:spcAft>
                          <a:spcPts val="0"/>
                        </a:spcAft>
                        <a:buClr>
                          <a:srgbClr val="000000"/>
                        </a:buClr>
                        <a:buSzPts val="1800"/>
                        <a:buFont typeface="Arial"/>
                        <a:buNone/>
                      </a:pPr>
                      <a:endParaRPr sz="1400" u="none" strike="noStrike" cap="none">
                        <a:latin typeface="Calibri"/>
                        <a:ea typeface="Calibri"/>
                        <a:cs typeface="Calibri"/>
                        <a:sym typeface="Calibri"/>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no-NO" sz="1400" u="none" strike="noStrike" cap="none" dirty="0">
                          <a:latin typeface="Calibri"/>
                          <a:ea typeface="Calibri"/>
                          <a:cs typeface="Calibri"/>
                          <a:sym typeface="Calibri"/>
                        </a:rPr>
                        <a:t>Ukens sang: </a:t>
                      </a:r>
                      <a:endParaRPr lang="en-US" dirty="0"/>
                    </a:p>
                    <a:p>
                      <a:pPr marL="0" marR="0" lvl="0" indent="0" algn="l">
                        <a:lnSpc>
                          <a:spcPct val="100000"/>
                        </a:lnSpc>
                        <a:spcBef>
                          <a:spcPts val="0"/>
                        </a:spcBef>
                        <a:spcAft>
                          <a:spcPts val="0"/>
                        </a:spcAft>
                        <a:buSzPts val="1800"/>
                        <a:buFont typeface="Arial"/>
                        <a:buNone/>
                      </a:pPr>
                      <a:r>
                        <a:rPr lang="nb-NO" sz="1400" u="none" strike="noStrike" cap="none" dirty="0">
                          <a:latin typeface="Calibri"/>
                          <a:ea typeface="Calibri"/>
                          <a:cs typeface="Calibri"/>
                        </a:rPr>
                        <a:t>Ti indianere</a:t>
                      </a:r>
                    </a:p>
                    <a:p>
                      <a:pPr marL="0" marR="0" lvl="0" indent="0" algn="l">
                        <a:lnSpc>
                          <a:spcPct val="100000"/>
                        </a:lnSpc>
                        <a:spcBef>
                          <a:spcPts val="0"/>
                        </a:spcBef>
                        <a:spcAft>
                          <a:spcPts val="0"/>
                        </a:spcAft>
                        <a:buSzPts val="1800"/>
                        <a:buFont typeface="Arial"/>
                        <a:buNone/>
                      </a:pPr>
                      <a:r>
                        <a:rPr lang="nb-NO" sz="1400" u="none" strike="noStrike" cap="none" dirty="0">
                          <a:latin typeface="Calibri"/>
                          <a:ea typeface="Calibri"/>
                          <a:cs typeface="Calibri"/>
                        </a:rPr>
                        <a:t>Vi sangen</a:t>
                      </a: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0DED0"/>
                    </a:solidFill>
                  </a:tcPr>
                </a:tc>
                <a:tc vMerge="1">
                  <a:txBody>
                    <a:bodyPr/>
                    <a:lstStyle/>
                    <a:p>
                      <a:endParaRPr lang="nb-NO"/>
                    </a:p>
                  </a:txBody>
                  <a:tcPr/>
                </a:tc>
                <a:extLst>
                  <a:ext uri="{0D108BD9-81ED-4DB2-BD59-A6C34878D82A}">
                    <a16:rowId xmlns:a16="http://schemas.microsoft.com/office/drawing/2014/main" val="10006"/>
                  </a:ext>
                </a:extLst>
              </a:tr>
              <a:tr h="1070043">
                <a:tc gridSpan="3">
                  <a:txBody>
                    <a:bodyPr/>
                    <a:lstStyle/>
                    <a:p>
                      <a:pPr marL="0" marR="0" lvl="0" indent="0" algn="l" rtl="0">
                        <a:lnSpc>
                          <a:spcPct val="100000"/>
                        </a:lnSpc>
                        <a:spcBef>
                          <a:spcPts val="0"/>
                        </a:spcBef>
                        <a:spcAft>
                          <a:spcPts val="0"/>
                        </a:spcAft>
                        <a:buClr>
                          <a:schemeClr val="lt1"/>
                        </a:buClr>
                        <a:buSzPts val="1400"/>
                        <a:buFont typeface="Calibri"/>
                        <a:buNone/>
                      </a:pPr>
                      <a:r>
                        <a:rPr lang="no-NO" sz="1200" u="none" strike="noStrike" cap="none" dirty="0">
                          <a:latin typeface="Calibri"/>
                          <a:ea typeface="Calibri"/>
                          <a:cs typeface="Calibri"/>
                          <a:sym typeface="Calibri"/>
                        </a:rPr>
                        <a:t>KONTAKTINFORMASJON:                                                                                                                             FAU:</a:t>
                      </a:r>
                      <a:r>
                        <a:rPr lang="no-NO" sz="1200" i="1" u="none" strike="noStrike" cap="none" dirty="0">
                          <a:solidFill>
                            <a:schemeClr val="dk1"/>
                          </a:solidFill>
                          <a:latin typeface="Calibri"/>
                          <a:ea typeface="Calibri"/>
                          <a:cs typeface="Calibri"/>
                          <a:sym typeface="Calibri"/>
                        </a:rPr>
                        <a:t> </a:t>
                      </a:r>
                      <a:r>
                        <a:rPr lang="no-NO" sz="1200" i="1" u="sng" strike="noStrike" cap="none"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fauhordvikskole@gmail.com</a:t>
                      </a:r>
                      <a:r>
                        <a:rPr lang="no-NO" sz="1200" i="1" u="none" strike="noStrike" cap="none" dirty="0">
                          <a:solidFill>
                            <a:schemeClr val="dk1"/>
                          </a:solidFill>
                          <a:latin typeface="Calibri"/>
                          <a:ea typeface="Calibri"/>
                          <a:cs typeface="Calibri"/>
                          <a:sym typeface="Calibri"/>
                        </a:rPr>
                        <a:t> </a:t>
                      </a:r>
                      <a:endParaRPr sz="1200" u="none" strike="noStrike" cap="none"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no-NO" sz="1200" u="none" strike="noStrike" cap="none" dirty="0">
                          <a:latin typeface="Calibri"/>
                          <a:ea typeface="Calibri"/>
                          <a:cs typeface="Calibri"/>
                          <a:sym typeface="Calibri"/>
                        </a:rPr>
                        <a:t>Vi bruker Vigilo til standard kommunikasjon og fraværsmeldinger. Ved planlagt fravær er det ønskelig at dette meldes i god tid. Ved sykdom og annet akutt fravær må det meldes i Vigilo senest kl. 08.00. Hvis dere ikke har fått meldt inn før kl. 08.00, må dere ringe kontoret for å gi beskjed (tlf: 53 03 67 00)</a:t>
                      </a:r>
                      <a:endParaRPr sz="1200" u="none" strike="noStrike" cap="none"/>
                    </a:p>
                    <a:p>
                      <a:pPr marL="0" marR="0" lvl="0" indent="0" algn="l" rtl="0">
                        <a:lnSpc>
                          <a:spcPct val="100000"/>
                        </a:lnSpc>
                        <a:spcBef>
                          <a:spcPts val="0"/>
                        </a:spcBef>
                        <a:spcAft>
                          <a:spcPts val="0"/>
                        </a:spcAft>
                        <a:buClr>
                          <a:srgbClr val="000000"/>
                        </a:buClr>
                        <a:buSzPts val="1400"/>
                        <a:buFont typeface="Arial"/>
                        <a:buNone/>
                      </a:pPr>
                      <a:r>
                        <a:rPr lang="no-NO" sz="1200" u="none" strike="noStrike" cap="none" dirty="0">
                          <a:latin typeface="Calibri"/>
                          <a:ea typeface="Calibri"/>
                          <a:cs typeface="Calibri"/>
                          <a:sym typeface="Calibri"/>
                        </a:rPr>
                        <a:t>Dersom dere skal sende informasjon som inneholder personopplysninger ønsker vi at dere bruker kontaktskjemaet som ligger på skolens hjemmeside. </a:t>
                      </a:r>
                      <a:endParaRPr sz="1200"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E8389"/>
                    </a:solidFill>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7"/>
                  </a:ext>
                </a:extLst>
              </a:tr>
            </a:tbl>
          </a:graphicData>
        </a:graphic>
      </p:graphicFrame>
      <p:grpSp>
        <p:nvGrpSpPr>
          <p:cNvPr id="105" name="Google Shape;105;p2"/>
          <p:cNvGrpSpPr/>
          <p:nvPr/>
        </p:nvGrpSpPr>
        <p:grpSpPr>
          <a:xfrm>
            <a:off x="209550" y="123825"/>
            <a:ext cx="9486900" cy="310754"/>
            <a:chOff x="209550" y="123825"/>
            <a:chExt cx="9486900" cy="310754"/>
          </a:xfrm>
        </p:grpSpPr>
        <p:sp>
          <p:nvSpPr>
            <p:cNvPr id="106" name="Google Shape;106;p2"/>
            <p:cNvSpPr txBox="1"/>
            <p:nvPr/>
          </p:nvSpPr>
          <p:spPr>
            <a:xfrm>
              <a:off x="209550" y="123825"/>
              <a:ext cx="137160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Hordvik skole</a:t>
              </a:r>
              <a:endParaRPr sz="1400" b="0" i="0" u="none" strike="noStrike" cap="none">
                <a:solidFill>
                  <a:srgbClr val="000000"/>
                </a:solidFill>
                <a:latin typeface="Arial"/>
                <a:ea typeface="Arial"/>
                <a:cs typeface="Arial"/>
                <a:sym typeface="Arial"/>
              </a:endParaRPr>
            </a:p>
          </p:txBody>
        </p:sp>
        <p:sp>
          <p:nvSpPr>
            <p:cNvPr id="107" name="Google Shape;107;p2"/>
            <p:cNvSpPr txBox="1"/>
            <p:nvPr/>
          </p:nvSpPr>
          <p:spPr>
            <a:xfrm>
              <a:off x="7934325" y="126802"/>
              <a:ext cx="176212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no-NO" sz="1400" b="0" i="0" u="none" strike="noStrike" cap="none">
                  <a:solidFill>
                    <a:schemeClr val="dk1"/>
                  </a:solidFill>
                  <a:latin typeface="Calibri"/>
                  <a:ea typeface="Calibri"/>
                  <a:cs typeface="Calibri"/>
                  <a:sym typeface="Calibri"/>
                </a:rPr>
                <a:t>Aktiv læring i samspill</a:t>
              </a:r>
              <a:endParaRPr sz="1400" b="0" i="0" u="none" strike="noStrike" cap="none">
                <a:solidFill>
                  <a:srgbClr val="000000"/>
                </a:solidFill>
                <a:latin typeface="Arial"/>
                <a:ea typeface="Arial"/>
                <a:cs typeface="Arial"/>
                <a:sym typeface="Arial"/>
              </a:endParaRPr>
            </a:p>
          </p:txBody>
        </p:sp>
      </p:grpSp>
      <p:grpSp>
        <p:nvGrpSpPr>
          <p:cNvPr id="108" name="Google Shape;108;p2"/>
          <p:cNvGrpSpPr/>
          <p:nvPr/>
        </p:nvGrpSpPr>
        <p:grpSpPr>
          <a:xfrm>
            <a:off x="261524" y="3586060"/>
            <a:ext cx="531905" cy="395558"/>
            <a:chOff x="101867" y="3724977"/>
            <a:chExt cx="819818" cy="882046"/>
          </a:xfrm>
        </p:grpSpPr>
        <p:pic>
          <p:nvPicPr>
            <p:cNvPr id="109" name="Google Shape;109;p2"/>
            <p:cNvPicPr preferRelativeResize="0"/>
            <p:nvPr/>
          </p:nvPicPr>
          <p:blipFill rotWithShape="1">
            <a:blip r:embed="rId4">
              <a:alphaModFix/>
            </a:blip>
            <a:srcRect r="70986" b="18757"/>
            <a:stretch/>
          </p:blipFill>
          <p:spPr>
            <a:xfrm>
              <a:off x="101867" y="3724977"/>
              <a:ext cx="475650" cy="288758"/>
            </a:xfrm>
            <a:prstGeom prst="rect">
              <a:avLst/>
            </a:prstGeom>
            <a:noFill/>
            <a:ln>
              <a:noFill/>
            </a:ln>
          </p:spPr>
        </p:pic>
        <p:pic>
          <p:nvPicPr>
            <p:cNvPr id="110" name="Google Shape;110;p2"/>
            <p:cNvPicPr preferRelativeResize="0"/>
            <p:nvPr/>
          </p:nvPicPr>
          <p:blipFill rotWithShape="1">
            <a:blip r:embed="rId5">
              <a:alphaModFix/>
            </a:blip>
            <a:srcRect/>
            <a:stretch/>
          </p:blipFill>
          <p:spPr>
            <a:xfrm flipH="1">
              <a:off x="232362" y="4013735"/>
              <a:ext cx="689323" cy="593288"/>
            </a:xfrm>
            <a:prstGeom prst="rect">
              <a:avLst/>
            </a:prstGeom>
            <a:noFill/>
            <a:ln>
              <a:noFill/>
            </a:ln>
          </p:spPr>
        </p:pic>
      </p:grpSp>
      <p:pic>
        <p:nvPicPr>
          <p:cNvPr id="111" name="Google Shape;111;p2"/>
          <p:cNvPicPr preferRelativeResize="0"/>
          <p:nvPr/>
        </p:nvPicPr>
        <p:blipFill rotWithShape="1">
          <a:blip r:embed="rId6">
            <a:alphaModFix/>
          </a:blip>
          <a:srcRect/>
          <a:stretch/>
        </p:blipFill>
        <p:spPr>
          <a:xfrm>
            <a:off x="260151" y="4201799"/>
            <a:ext cx="534639" cy="505557"/>
          </a:xfrm>
          <a:prstGeom prst="rect">
            <a:avLst/>
          </a:prstGeom>
          <a:noFill/>
          <a:ln>
            <a:noFill/>
          </a:ln>
        </p:spPr>
      </p:pic>
    </p:spTree>
  </p:cSld>
  <p:clrMapOvr>
    <a:masterClrMapping/>
  </p:clrMapOvr>
</p:sld>
</file>

<file path=ppt/theme/theme1.xml><?xml version="1.0" encoding="utf-8"?>
<a:theme xmlns:a="http://schemas.openxmlformats.org/drawingml/2006/main" name="Office-tema">
  <a:themeElements>
    <a:clrScheme name="Office-tema">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670572864C8FE4796D88F2AE9AE4918" ma:contentTypeVersion="16" ma:contentTypeDescription="Opprett et nytt dokument." ma:contentTypeScope="" ma:versionID="c6f42a593dad13955c19468254bd47ae">
  <xsd:schema xmlns:xsd="http://www.w3.org/2001/XMLSchema" xmlns:xs="http://www.w3.org/2001/XMLSchema" xmlns:p="http://schemas.microsoft.com/office/2006/metadata/properties" xmlns:ns2="7a886be8-87a9-441a-b3fd-75051e5f4918" xmlns:ns3="e87d0e9e-9673-487f-811e-cdf1b7f427a7" targetNamespace="http://schemas.microsoft.com/office/2006/metadata/properties" ma:root="true" ma:fieldsID="3cec7d99bf6fea15b3e80bc5ff2d85a2" ns2:_="" ns3:_="">
    <xsd:import namespace="7a886be8-87a9-441a-b3fd-75051e5f4918"/>
    <xsd:import namespace="e87d0e9e-9673-487f-811e-cdf1b7f427a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886be8-87a9-441a-b3fd-75051e5f49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58b7fd7f-a84c-4463-96b0-c5d9876b7c6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87d0e9e-9673-487f-811e-cdf1b7f427a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ea4ebdb-d46c-43ca-acb4-6beab01b0265}" ma:internalName="TaxCatchAll" ma:showField="CatchAllData" ma:web="e87d0e9e-9673-487f-811e-cdf1b7f427a7">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a886be8-87a9-441a-b3fd-75051e5f4918">
      <Terms xmlns="http://schemas.microsoft.com/office/infopath/2007/PartnerControls"/>
    </lcf76f155ced4ddcb4097134ff3c332f>
    <TaxCatchAll xmlns="e87d0e9e-9673-487f-811e-cdf1b7f427a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865A50-4F9E-4AFF-B587-E972E856ECD7}">
  <ds:schemaRefs>
    <ds:schemaRef ds:uri="7a886be8-87a9-441a-b3fd-75051e5f4918"/>
    <ds:schemaRef ds:uri="e87d0e9e-9673-487f-811e-cdf1b7f427a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F8E751D-C535-40C0-95AB-854692666EB7}">
  <ds:schemaRefs>
    <ds:schemaRef ds:uri="http://schemas.microsoft.com/office/2006/metadata/properties"/>
    <ds:schemaRef ds:uri="e87d0e9e-9673-487f-811e-cdf1b7f427a7"/>
    <ds:schemaRef ds:uri="http://purl.org/dc/dcmitype/"/>
    <ds:schemaRef ds:uri="http://purl.org/dc/elements/1.1/"/>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7a886be8-87a9-441a-b3fd-75051e5f4918"/>
    <ds:schemaRef ds:uri="http://www.w3.org/XML/1998/namespace"/>
  </ds:schemaRefs>
</ds:datastoreItem>
</file>

<file path=customXml/itemProps3.xml><?xml version="1.0" encoding="utf-8"?>
<ds:datastoreItem xmlns:ds="http://schemas.openxmlformats.org/officeDocument/2006/customXml" ds:itemID="{491E1751-5E4C-4C0C-B677-25FB3B6D13EE}">
  <ds:schemaRefs>
    <ds:schemaRef ds:uri="http://schemas.microsoft.com/sharepoint/v3/contenttype/forms"/>
  </ds:schemaRefs>
</ds:datastoreItem>
</file>

<file path=docMetadata/LabelInfo.xml><?xml version="1.0" encoding="utf-8"?>
<clbl:labelList xmlns:clbl="http://schemas.microsoft.com/office/2020/mipLabelMetadata">
  <clbl:label id="{d41caaa9-a41a-4e0f-9bf6-05cd1f48d271}" enabled="0" method="" siteId="{d41caaa9-a41a-4e0f-9bf6-05cd1f48d271}" removed="1"/>
</clbl:labelList>
</file>

<file path=docProps/app.xml><?xml version="1.0" encoding="utf-8"?>
<Properties xmlns="http://schemas.openxmlformats.org/officeDocument/2006/extended-properties" xmlns:vt="http://schemas.openxmlformats.org/officeDocument/2006/docPropsVTypes">
  <TotalTime>0</TotalTime>
  <Words>770</Words>
  <Application>Microsoft Office PowerPoint</Application>
  <PresentationFormat>A4 (210 x 297 mm)</PresentationFormat>
  <Paragraphs>68</Paragraphs>
  <Slides>2</Slides>
  <Notes>2</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vt:i4>
      </vt:variant>
    </vt:vector>
  </HeadingPairs>
  <TitlesOfParts>
    <vt:vector size="5" baseType="lpstr">
      <vt:lpstr>Arial</vt:lpstr>
      <vt:lpstr>Calibri</vt:lpstr>
      <vt:lpstr>Office-tema</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Solheim, Hilde Karin</dc:creator>
  <cp:lastModifiedBy>Haugen, Monica</cp:lastModifiedBy>
  <cp:revision>200</cp:revision>
  <cp:lastPrinted>2024-08-15T10:10:42Z</cp:lastPrinted>
  <dcterms:created xsi:type="dcterms:W3CDTF">2023-08-08T10:59:37Z</dcterms:created>
  <dcterms:modified xsi:type="dcterms:W3CDTF">2026-09-21T13:53:46Z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0x0101007670572864C8FE4796D88F2AE9AE4918</vt:lpwstr>
  </property>
  <property fmtid="{D5CDD505-2E9C-101B-9397-08002B2CF9AE}" pid="3" name="MediaServiceImageTags">
    <vt:lpwstr/>
  </property>
</Properties>
</file>